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781" r:id="rId12"/>
  </p:sldMasterIdLst>
  <p:notesMasterIdLst>
    <p:notesMasterId r:id="rId106"/>
  </p:notesMasterIdLst>
  <p:handoutMasterIdLst>
    <p:handoutMasterId r:id="rId107"/>
  </p:handoutMasterIdLst>
  <p:sldIdLst>
    <p:sldId id="444" r:id="rId13"/>
    <p:sldId id="256" r:id="rId14"/>
    <p:sldId id="442" r:id="rId15"/>
    <p:sldId id="447" r:id="rId16"/>
    <p:sldId id="334" r:id="rId17"/>
    <p:sldId id="428" r:id="rId18"/>
    <p:sldId id="336" r:id="rId19"/>
    <p:sldId id="411" r:id="rId20"/>
    <p:sldId id="410" r:id="rId21"/>
    <p:sldId id="413" r:id="rId22"/>
    <p:sldId id="412" r:id="rId23"/>
    <p:sldId id="414" r:id="rId24"/>
    <p:sldId id="415" r:id="rId25"/>
    <p:sldId id="333" r:id="rId26"/>
    <p:sldId id="335" r:id="rId27"/>
    <p:sldId id="446" r:id="rId28"/>
    <p:sldId id="337" r:id="rId29"/>
    <p:sldId id="407" r:id="rId30"/>
    <p:sldId id="425" r:id="rId31"/>
    <p:sldId id="338" r:id="rId32"/>
    <p:sldId id="258" r:id="rId33"/>
    <p:sldId id="408" r:id="rId34"/>
    <p:sldId id="418" r:id="rId35"/>
    <p:sldId id="419" r:id="rId36"/>
    <p:sldId id="340" r:id="rId37"/>
    <p:sldId id="409" r:id="rId38"/>
    <p:sldId id="354" r:id="rId39"/>
    <p:sldId id="355" r:id="rId40"/>
    <p:sldId id="416" r:id="rId41"/>
    <p:sldId id="420" r:id="rId42"/>
    <p:sldId id="421" r:id="rId43"/>
    <p:sldId id="422" r:id="rId44"/>
    <p:sldId id="423" r:id="rId45"/>
    <p:sldId id="424" r:id="rId46"/>
    <p:sldId id="443" r:id="rId47"/>
    <p:sldId id="426" r:id="rId48"/>
    <p:sldId id="427" r:id="rId49"/>
    <p:sldId id="429" r:id="rId50"/>
    <p:sldId id="430" r:id="rId51"/>
    <p:sldId id="344" r:id="rId52"/>
    <p:sldId id="363" r:id="rId53"/>
    <p:sldId id="431" r:id="rId54"/>
    <p:sldId id="432" r:id="rId55"/>
    <p:sldId id="433" r:id="rId56"/>
    <p:sldId id="434" r:id="rId57"/>
    <p:sldId id="435" r:id="rId58"/>
    <p:sldId id="436" r:id="rId59"/>
    <p:sldId id="437" r:id="rId60"/>
    <p:sldId id="438" r:id="rId61"/>
    <p:sldId id="439" r:id="rId62"/>
    <p:sldId id="365" r:id="rId63"/>
    <p:sldId id="366" r:id="rId64"/>
    <p:sldId id="367" r:id="rId65"/>
    <p:sldId id="368" r:id="rId66"/>
    <p:sldId id="369" r:id="rId67"/>
    <p:sldId id="370" r:id="rId68"/>
    <p:sldId id="371" r:id="rId69"/>
    <p:sldId id="372" r:id="rId70"/>
    <p:sldId id="373" r:id="rId71"/>
    <p:sldId id="374" r:id="rId72"/>
    <p:sldId id="375" r:id="rId73"/>
    <p:sldId id="376" r:id="rId74"/>
    <p:sldId id="377" r:id="rId75"/>
    <p:sldId id="378" r:id="rId76"/>
    <p:sldId id="379" r:id="rId77"/>
    <p:sldId id="380" r:id="rId78"/>
    <p:sldId id="381" r:id="rId79"/>
    <p:sldId id="382" r:id="rId80"/>
    <p:sldId id="445" r:id="rId81"/>
    <p:sldId id="440" r:id="rId82"/>
    <p:sldId id="441" r:id="rId83"/>
    <p:sldId id="383" r:id="rId84"/>
    <p:sldId id="384" r:id="rId85"/>
    <p:sldId id="385" r:id="rId86"/>
    <p:sldId id="386" r:id="rId87"/>
    <p:sldId id="387" r:id="rId88"/>
    <p:sldId id="388" r:id="rId89"/>
    <p:sldId id="389" r:id="rId90"/>
    <p:sldId id="392" r:id="rId91"/>
    <p:sldId id="393" r:id="rId92"/>
    <p:sldId id="394" r:id="rId93"/>
    <p:sldId id="395" r:id="rId94"/>
    <p:sldId id="396" r:id="rId95"/>
    <p:sldId id="397" r:id="rId96"/>
    <p:sldId id="398" r:id="rId97"/>
    <p:sldId id="399" r:id="rId98"/>
    <p:sldId id="400" r:id="rId99"/>
    <p:sldId id="401" r:id="rId100"/>
    <p:sldId id="402" r:id="rId101"/>
    <p:sldId id="403" r:id="rId102"/>
    <p:sldId id="404" r:id="rId103"/>
    <p:sldId id="405" r:id="rId104"/>
    <p:sldId id="406" r:id="rId10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00FF"/>
    <a:srgbClr val="FF0000"/>
    <a:srgbClr val="EF85E7"/>
    <a:srgbClr val="0000FF"/>
    <a:srgbClr val="DDBF93"/>
    <a:srgbClr val="BDD377"/>
    <a:srgbClr val="EA55F5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 showGuides="1">
      <p:cViewPr>
        <p:scale>
          <a:sx n="66" d="100"/>
          <a:sy n="66" d="100"/>
        </p:scale>
        <p:origin x="-658" y="-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07" Type="http://schemas.openxmlformats.org/officeDocument/2006/relationships/handoutMaster" Target="handoutMasters/handoutMaster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slide" Target="slides/slide75.xml"/><Relationship Id="rId102" Type="http://schemas.openxmlformats.org/officeDocument/2006/relationships/slide" Target="slides/slide90.xml"/><Relationship Id="rId11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slide" Target="slides/slide9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103" Type="http://schemas.openxmlformats.org/officeDocument/2006/relationships/slide" Target="slides/slide91.xml"/><Relationship Id="rId108" Type="http://schemas.openxmlformats.org/officeDocument/2006/relationships/presProps" Target="pres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viewProps" Target="viewProps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940DB4-EEC7-43F8-ADBB-82EA91BEB4F3}" type="datetime3">
              <a:rPr lang="zh-CN" altLang="en-US"/>
              <a:pPr/>
              <a:t>2016年4月8日星期五</a:t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43B130-DBEA-4D41-9542-F262BE3FFC1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9BEDE1-5013-4596-B813-3D70C8641743}" type="datetime3">
              <a:rPr lang="zh-CN" altLang="en-US"/>
              <a:pPr/>
              <a:t>2016年4月8日星期五</a:t>
            </a:fld>
            <a:endParaRPr lang="en-US" altLang="zh-CN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FFD6B1-62EC-448E-B2AA-F2366C15E2A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8B2A0A-329D-47B0-B198-5A7810D84429}" type="datetime3">
              <a:rPr lang="zh-CN" altLang="en-US"/>
              <a:pPr/>
              <a:t>2016年4月8日星期五</a:t>
            </a:fld>
            <a:endParaRPr lang="en-US" altLang="zh-CN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AA970A1-95D2-4C86-9AB0-2C4EB736CBCF}" type="datetime3">
              <a:rPr lang="zh-CN" altLang="en-US"/>
              <a:pPr/>
              <a:t>2016年4月8日星期五</a:t>
            </a:fld>
            <a:endParaRPr lang="en-US" altLang="zh-CN"/>
          </a:p>
        </p:txBody>
      </p:sp>
      <p:sp>
        <p:nvSpPr>
          <p:cNvPr id="290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zh-CN" altLang="en-US"/>
              <a:t>引自</a:t>
            </a:r>
            <a:r>
              <a:rPr lang="en-US" altLang="zh-CN"/>
              <a:t>NI</a:t>
            </a:r>
            <a:r>
              <a:rPr lang="zh-CN" altLang="en-US"/>
              <a:t>的宣传资料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8B823-9BA7-471C-8D5D-4DB2D79C17A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71E9B-F852-4E89-AED2-7616F3FD642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1F03F-055B-4565-B941-6CAEFAABFA2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85FBD-3CF9-4D4D-8B40-0C1876F480F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DE586-E42F-46A9-9272-A9F3A480ACA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7B071-F39C-4921-A63C-8142AFE6DA5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20F91-31C4-497A-B6FC-D0C7F4B9C36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A2C18-EF04-42C7-A0E3-850DDFB0C36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0E005-A8F3-4AA2-A9B5-DA8BABD3794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41B9F-4AC0-44BC-8E85-6F5056F454F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DC8D0-3B50-4124-9076-480648FCC23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50F23-3F74-47FB-B3BF-568BC9B3F07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E3ADD-AC92-44AF-90E0-D58E930EA33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81F04-251C-46A6-A869-CAD9EF98F2C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FE86F-17B4-4CF2-8C08-A8167BF2F34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17313-C0CE-40A2-B965-B2557DA8D5E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DE3CB-E961-4936-A526-641D1BCB742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1ADC9-A5B6-4282-9E40-D73056EF155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9E51D-FFC9-4D94-AAC4-898F65AC5AB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820B7-6A42-422B-A187-998DC95BEB9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B99ED-D0AF-4940-888B-9477B271432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985D2-D8DC-4030-9EBD-36313D509A2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ED5A4-8A29-48AE-9501-7E3BD4F8DF9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8587D-798E-4FFC-AA34-203F91A35C7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B6EB1-6592-4BD0-B69B-B065D76DCB5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C3E63-5FA4-49AD-835E-9CA0B4C1396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142A1-9E8B-427C-802D-3605FCF8AE1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4EACF-0526-47DF-9C9B-10A2189BF64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2962F-C4AF-4D7D-9F84-3AC0AD8AE95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1A97-AFAD-4E33-AE1C-04E557B7BDD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E6DB5-FA34-4047-9CA4-51EAAF9F1D7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81907-6267-4895-A16F-9C63AC9A71F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FB289-B4B6-456D-8754-1BEB6F30CA4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345E6-77EC-4410-8DDF-5F8F7888F84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F357E-3C1F-4E8C-96DF-610208C6700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D39B-5E15-4125-BA8C-5FD73322DE0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E52D2-C212-44CE-8744-215994CB9C8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19493-9479-462A-A360-3499BC126E8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E2C40-B8FA-449F-A224-80B2B64A8AF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44EBB-11CC-4305-818C-3F1ABDC9379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4A748-900E-48B0-8231-86C3641436E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51557-4772-42A2-83EF-ED9FFBD4BA8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D3E18-3AA8-47D1-99CC-D38CADD266A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C8670-1500-4F06-A872-B3652BE1125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FA5D4-74ED-4512-A1A6-E6EEC5FCE9E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1D374-6CFD-418C-B88E-4623C67DBE5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20A2A-6111-4A85-8EE5-F048EE78194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B2415-D5B7-4C6E-96FD-E5F7199DFA9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2726E-A817-4A9E-8794-62F8E171B38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C25DF-67A1-45B8-B42A-F40040167C4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3E143-C17B-4854-BAEE-B2C90084DD9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57992-BF9D-415B-B409-43D242400B8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FAE89-2218-4F0B-9698-E0253DACDC3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418C1-3928-449D-A979-22778F06290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29DD0-A7D5-4C59-B7FB-646519F7E2F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1BCAF-9DF2-4468-A087-9A975DA39C1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496FE-87DF-4E8A-B5FF-8A9EB426199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E4C72-23FA-46F6-8F00-20190629490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7CB7A-59B9-4421-8C0A-89C6EBAB000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734DF-4C20-4549-8EE4-4E7C91DE486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70D84-38BC-4335-B98C-993F36BFA5A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4A903-3472-4FF6-BC09-2FCDFCB52C8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E3C0A-E115-478C-9CBA-B20D94C56DD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45664-693E-434F-9344-5D03DE7B74F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92512-2C17-4006-B6B9-092EDABEFDE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D4CEE-B280-4781-B93C-CF26D0951B7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D2D26-5FFA-4CCF-BA9D-4D0E830FCAA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865A0-E33A-4B2F-975D-CEFC4D12BCB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45ED7-8040-4DB9-BD53-C27486AFBC1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E03DA-9A64-450B-95B5-13814E3D963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F92A6-8B8E-4501-9C36-9DCDD5842A3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C0EEE-D21C-4A50-B55B-17A68D9E712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7C9F2-BA8D-409B-8D16-2A8BB1D245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F1DD6-DEEE-43B2-B855-0AF8B1958F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800D-3831-446E-AA4C-4ED7601E9B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9D42E-41A8-4F8E-8690-B9862EBF91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4D725-D16A-4916-B8D5-DB88BF8713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D36E3-7CAF-41DF-95F6-E860D3F64C6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616E0-C3D5-4A6C-A27A-DDCEBB855C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138EE-3775-4247-A6F7-51E1A4EE92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E53C-BCA7-4629-8545-A744785502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12BF-7E36-4105-927B-B8A48EDF0A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FAC40-A9AE-4FF7-8879-7B358192CE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9883C-9EC0-412D-B7F0-3F2F16EB81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21F84-6D90-4BD6-B21D-8E5AD8F4A0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4F54B-1131-4A39-A299-26323E2909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0062-62EC-47AE-9201-6B187F4F17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DF5D-109A-4399-9183-8C6C67C4FD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1683B-72EB-45BD-954B-6151199334E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61D34-C457-4539-B063-F85915049D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E0B3-2FA0-44DE-830C-DEFF29E434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A9EB9-63FA-4FF3-93D2-8988DE53D0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2C52E-1074-47CE-803A-AC2A83D5B7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91F8C-C918-4634-BF86-0B249D31E0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9D0C5-5FB2-40E4-AC86-58A432EF6A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E99A3-1166-4781-B700-0681E38152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F7AA6-BD10-47BD-AB9C-DF804D25971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90AA9-C6AC-4FBD-BE2C-E6AEC78A247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623C0-D64A-4218-9EDC-E22B3DD4966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061D5-CB09-4B47-BEF0-8E9895C1408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CB80E-8E42-4D7D-844B-427CB5055CA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AEEAC-8DB8-4938-A784-DDCDCFB89BA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D3849-E4AA-43B3-A48D-6C69F1FAD4A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00962-4CDE-4062-9C65-D35131A4D9B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EDE0A-F155-4DA0-A5FE-4A0EECA4772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DAEB-0AE8-46FA-ADC0-F9B3BAA039D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C9D3E-E9F7-4B90-BE5E-E2A683F1158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BFBEC-1950-462E-BDD3-D48CD5168AF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533F2-3D6C-4C36-9CCC-35B346B3E6C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31F9B-63CF-4122-AC50-8AFCBF13D50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FB860-E5A4-4AC5-9D9E-B498EDF9646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CABC3-EB49-4437-8973-04E27488F81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35075-0378-430A-9541-4D66D83F9F2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AF6EF-6DFE-429A-A28A-551F4818072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F0612-CC5E-4C7C-8EEB-6C2AF75FA2F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6D56E-8CC0-4F38-A624-788B611C16A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D0D83-3425-4BF2-9B68-22A86EB9A06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4BB9F-4BF6-45C0-AC67-1853466B6D0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A7417-8A27-401F-894D-CF658554CBD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0E452-11A3-475B-9E40-1E283F4C05A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398A8-68AD-49CC-969E-1EF21BE8CE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5C8D4-3F83-4D13-AE21-51253C9623A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28A4F-3C1E-4735-A6AC-9591489246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7E491-AA0B-49FB-9894-DBDB41F492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BB07-03EE-4E98-8742-FD7D7035CE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EA52-2479-49E7-9EC5-0CD049FD0E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52E7-D192-44AC-B01F-7AEE477FE8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45DCB-4937-4897-8591-BE9DB59D5A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26E2E-0E59-4873-9A37-EA48145140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E61AE-CDF0-44D1-9C80-98214C2A47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EDD0-BBCF-4436-80DB-64E1F46342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7A730-3F73-4173-9AD3-3C572C9CA1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0D16B5-0B52-4AF5-963C-CF97FE00B9D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364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67DB31B-4C77-4050-B334-6F217711F79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68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368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368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7ED4943-86BF-40A1-99F0-E1FDA0FB6AE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9C12302-6AED-48A0-BFBF-117FF53AAD0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+mn-lt"/>
              </a:defRPr>
            </a:lvl1pPr>
          </a:lstStyle>
          <a:p>
            <a:fld id="{EFC05A1B-AC15-46B3-9DC1-A29132C1742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92BD7A5-DCF6-4E3C-904C-D40B9EF49A6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3E32A0-CA46-440C-AA1A-478B0DF4099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fld id="{325CB808-5F29-4403-9863-F6E03734C1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fld id="{B27CCBB3-6F2C-4B68-9A2E-BDD79A319A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315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C488DA9-C975-407E-82AC-702D6AAFDEA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319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+mn-lt"/>
              </a:defRPr>
            </a:lvl1pPr>
          </a:lstStyle>
          <a:p>
            <a:fld id="{E647D9C1-F7E1-485A-AD11-8F784B806D7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fld id="{1A67AD95-A8D1-46C0-A5C0-52237ECF55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enku.baidu.com/view/625fddd4b14e852458fb578b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magwell.net/download/CL.ppt" TargetMode="External"/><Relationship Id="rId5" Type="http://schemas.openxmlformats.org/officeDocument/2006/relationships/hyperlink" Target="http://www.doc88.com/p-38337859766.html" TargetMode="External"/><Relationship Id="rId4" Type="http://schemas.openxmlformats.org/officeDocument/2006/relationships/hyperlink" Target="http://www.docin.com/p-7722535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9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9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33281" y="260648"/>
            <a:ext cx="1877437" cy="769441"/>
          </a:xfrm>
          <a:noFill/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致歉信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8563" y="1340768"/>
            <a:ext cx="7866874" cy="4832092"/>
          </a:xfrm>
        </p:spPr>
        <p:txBody>
          <a:bodyPr wrap="square">
            <a:spAutoFit/>
          </a:bodyPr>
          <a:lstStyle/>
          <a:p>
            <a:pPr marL="0" indent="809625" algn="just">
              <a:lnSpc>
                <a:spcPct val="120000"/>
              </a:lnSpc>
              <a:buNone/>
            </a:pPr>
            <a:r>
              <a:rPr lang="zh-CN" altLang="en-US" dirty="0" smtClean="0"/>
              <a:t>首先，对于上周五</a:t>
            </a:r>
            <a:r>
              <a:rPr lang="en-US" altLang="zh-CN" dirty="0" smtClean="0"/>
              <a:t>《</a:t>
            </a:r>
            <a:r>
              <a:rPr lang="zh-CN" altLang="en-US" dirty="0" smtClean="0"/>
              <a:t>磁性测量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课程未能如期开课一事，本人谨</a:t>
            </a:r>
            <a:r>
              <a:rPr lang="zh-CN" altLang="en-US" dirty="0" smtClean="0"/>
              <a:t>在此向大家表示诚挚的歉意！</a:t>
            </a:r>
            <a:endParaRPr lang="en-US" altLang="zh-CN" dirty="0" smtClean="0"/>
          </a:p>
          <a:p>
            <a:pPr marL="0" indent="809625" algn="just">
              <a:lnSpc>
                <a:spcPct val="120000"/>
              </a:lnSpc>
              <a:buNone/>
            </a:pPr>
            <a:r>
              <a:rPr lang="zh-CN" altLang="en-US" dirty="0" smtClean="0"/>
              <a:t>其次，希望大家不要“因人废事”，从而对</a:t>
            </a:r>
            <a:r>
              <a:rPr lang="en-US" altLang="zh-CN" dirty="0" smtClean="0"/>
              <a:t>《</a:t>
            </a:r>
            <a:r>
              <a:rPr lang="zh-CN" altLang="en-US" dirty="0" smtClean="0"/>
              <a:t>磁性测量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课程也产生恶感。</a:t>
            </a:r>
            <a:endParaRPr lang="en-US" altLang="zh-CN" dirty="0" smtClean="0"/>
          </a:p>
          <a:p>
            <a:pPr marL="0" indent="3854450" algn="ctr">
              <a:lnSpc>
                <a:spcPct val="130000"/>
              </a:lnSpc>
              <a:spcBef>
                <a:spcPts val="2400"/>
              </a:spcBef>
              <a:buNone/>
            </a:pPr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赵同云</a:t>
            </a:r>
            <a:endParaRPr lang="en-US" altLang="zh-CN" dirty="0" smtClean="0">
              <a:latin typeface="华文行楷" pitchFamily="2" charset="-122"/>
              <a:ea typeface="华文行楷" pitchFamily="2" charset="-122"/>
            </a:endParaRPr>
          </a:p>
          <a:p>
            <a:pPr marL="0" indent="3946525" algn="ctr">
              <a:lnSpc>
                <a:spcPct val="130000"/>
              </a:lnSpc>
              <a:buNone/>
            </a:pPr>
            <a:r>
              <a:rPr lang="en-US" altLang="zh-CN" dirty="0" smtClean="0"/>
              <a:t>2016</a:t>
            </a:r>
            <a:r>
              <a:rPr lang="zh-CN" altLang="en-US" dirty="0" smtClean="0"/>
              <a:t>年</a:t>
            </a:r>
            <a:r>
              <a:rPr lang="en-US" altLang="zh-CN" dirty="0" smtClean="0"/>
              <a:t>04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11</a:t>
            </a:r>
            <a:r>
              <a:rPr lang="zh-CN" altLang="en-US" dirty="0" smtClean="0"/>
              <a:t>日</a:t>
            </a:r>
            <a:endParaRPr lang="zh-CN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628775"/>
            <a:ext cx="7848600" cy="1425575"/>
          </a:xfrm>
        </p:spPr>
        <p:txBody>
          <a:bodyPr/>
          <a:lstStyle/>
          <a:p>
            <a:r>
              <a:rPr lang="zh-CN" altLang="en-US" sz="4800">
                <a:solidFill>
                  <a:schemeClr val="tx1"/>
                </a:solidFill>
                <a:ea typeface="黑体" pitchFamily="49" charset="-122"/>
              </a:rPr>
              <a:t>磁  性  测  量  概  论</a:t>
            </a:r>
            <a:br>
              <a:rPr lang="zh-CN" altLang="en-US" sz="4800">
                <a:solidFill>
                  <a:schemeClr val="tx1"/>
                </a:solidFill>
                <a:ea typeface="黑体" pitchFamily="49" charset="-122"/>
              </a:rPr>
            </a:br>
            <a:endParaRPr lang="zh-CN" altLang="en-US" sz="2400">
              <a:solidFill>
                <a:schemeClr val="tx1"/>
              </a:solidFill>
              <a:ea typeface="黑体" pitchFamily="49" charset="-122"/>
            </a:endParaRPr>
          </a:p>
        </p:txBody>
      </p:sp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1042988" y="5300663"/>
            <a:ext cx="64817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360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 </a:t>
            </a:r>
            <a:r>
              <a:rPr lang="zh-CN" altLang="en-US" sz="3600">
                <a:latin typeface="Times New Roman" pitchFamily="18" charset="0"/>
                <a:ea typeface="华文新魏" pitchFamily="2" charset="-122"/>
              </a:rPr>
              <a:t>上海海事大学</a:t>
            </a:r>
          </a:p>
        </p:txBody>
      </p:sp>
      <p:pic>
        <p:nvPicPr>
          <p:cNvPr id="327684" name="Picture 4" descr="--校徽小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3141663"/>
            <a:ext cx="16303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86" name="Text Box 6"/>
          <p:cNvSpPr txBox="1">
            <a:spLocks noChangeArrowheads="1"/>
          </p:cNvSpPr>
          <p:nvPr/>
        </p:nvSpPr>
        <p:spPr bwMode="auto">
          <a:xfrm>
            <a:off x="592138" y="207963"/>
            <a:ext cx="6534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hlinkClick r:id="rId3"/>
              </a:rPr>
              <a:t>http://wenku.baidu.com/view/625fddd4b14e852458fb578b.html</a:t>
            </a:r>
            <a:endParaRPr lang="en-US" altLang="zh-CN"/>
          </a:p>
          <a:p>
            <a:r>
              <a:rPr lang="en-US" altLang="zh-CN">
                <a:solidFill>
                  <a:srgbClr val="FF0000"/>
                </a:solidFill>
                <a:hlinkClick r:id="rId4"/>
              </a:rPr>
              <a:t>http://www.docin.com/p-7722535.html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  <a:hlinkClick r:id="rId5"/>
              </a:rPr>
              <a:t>http://www.doc88.com/p-38337859766.html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>
                <a:hlinkClick r:id="rId6"/>
              </a:rPr>
              <a:t>http://magwell.net/download/CL.ppt</a:t>
            </a:r>
            <a:r>
              <a:rPr lang="en-US" altLang="zh-CN"/>
              <a:t> </a:t>
            </a:r>
          </a:p>
        </p:txBody>
      </p:sp>
      <p:sp>
        <p:nvSpPr>
          <p:cNvPr id="327687" name="Freeform 7"/>
          <p:cNvSpPr>
            <a:spLocks/>
          </p:cNvSpPr>
          <p:nvPr/>
        </p:nvSpPr>
        <p:spPr bwMode="auto">
          <a:xfrm>
            <a:off x="7164388" y="90488"/>
            <a:ext cx="600075" cy="498475"/>
          </a:xfrm>
          <a:custGeom>
            <a:avLst/>
            <a:gdLst/>
            <a:ahLst/>
            <a:cxnLst>
              <a:cxn ang="0">
                <a:pos x="0" y="153"/>
              </a:cxn>
              <a:cxn ang="0">
                <a:pos x="136" y="289"/>
              </a:cxn>
              <a:cxn ang="0">
                <a:pos x="378" y="0"/>
              </a:cxn>
            </a:cxnLst>
            <a:rect l="0" t="0" r="r" b="b"/>
            <a:pathLst>
              <a:path w="378" h="314">
                <a:moveTo>
                  <a:pt x="0" y="153"/>
                </a:moveTo>
                <a:cubicBezTo>
                  <a:pt x="41" y="225"/>
                  <a:pt x="73" y="314"/>
                  <a:pt x="136" y="289"/>
                </a:cubicBezTo>
                <a:cubicBezTo>
                  <a:pt x="199" y="264"/>
                  <a:pt x="328" y="60"/>
                  <a:pt x="378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327688" name="Group 8"/>
          <p:cNvGrpSpPr>
            <a:grpSpLocks/>
          </p:cNvGrpSpPr>
          <p:nvPr/>
        </p:nvGrpSpPr>
        <p:grpSpPr bwMode="auto">
          <a:xfrm>
            <a:off x="5291138" y="692150"/>
            <a:ext cx="576262" cy="576263"/>
            <a:chOff x="521" y="1797"/>
            <a:chExt cx="363" cy="363"/>
          </a:xfrm>
        </p:grpSpPr>
        <p:sp>
          <p:nvSpPr>
            <p:cNvPr id="327689" name="Line 9"/>
            <p:cNvSpPr>
              <a:spLocks noChangeShapeType="1"/>
            </p:cNvSpPr>
            <p:nvPr/>
          </p:nvSpPr>
          <p:spPr bwMode="auto">
            <a:xfrm>
              <a:off x="567" y="1797"/>
              <a:ext cx="272" cy="36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690" name="Line 10"/>
            <p:cNvSpPr>
              <a:spLocks noChangeShapeType="1"/>
            </p:cNvSpPr>
            <p:nvPr/>
          </p:nvSpPr>
          <p:spPr bwMode="auto">
            <a:xfrm flipH="1">
              <a:off x="521" y="1820"/>
              <a:ext cx="363" cy="31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692" name="Freeform 12"/>
          <p:cNvSpPr>
            <a:spLocks/>
          </p:cNvSpPr>
          <p:nvPr/>
        </p:nvSpPr>
        <p:spPr bwMode="auto">
          <a:xfrm>
            <a:off x="2365375" y="3062288"/>
            <a:ext cx="4035425" cy="3556000"/>
          </a:xfrm>
          <a:custGeom>
            <a:avLst/>
            <a:gdLst/>
            <a:ahLst/>
            <a:cxnLst>
              <a:cxn ang="0">
                <a:pos x="2167" y="549"/>
              </a:cxn>
              <a:cxn ang="0">
                <a:pos x="2112" y="457"/>
              </a:cxn>
              <a:cxn ang="0">
                <a:pos x="2039" y="375"/>
              </a:cxn>
              <a:cxn ang="0">
                <a:pos x="1984" y="338"/>
              </a:cxn>
              <a:cxn ang="0">
                <a:pos x="1957" y="320"/>
              </a:cxn>
              <a:cxn ang="0">
                <a:pos x="1893" y="265"/>
              </a:cxn>
              <a:cxn ang="0">
                <a:pos x="1865" y="238"/>
              </a:cxn>
              <a:cxn ang="0">
                <a:pos x="1811" y="220"/>
              </a:cxn>
              <a:cxn ang="0">
                <a:pos x="1728" y="156"/>
              </a:cxn>
              <a:cxn ang="0">
                <a:pos x="1536" y="55"/>
              </a:cxn>
              <a:cxn ang="0">
                <a:pos x="1390" y="0"/>
              </a:cxn>
              <a:cxn ang="0">
                <a:pos x="1143" y="9"/>
              </a:cxn>
              <a:cxn ang="0">
                <a:pos x="960" y="46"/>
              </a:cxn>
              <a:cxn ang="0">
                <a:pos x="723" y="119"/>
              </a:cxn>
              <a:cxn ang="0">
                <a:pos x="595" y="210"/>
              </a:cxn>
              <a:cxn ang="0">
                <a:pos x="512" y="265"/>
              </a:cxn>
              <a:cxn ang="0">
                <a:pos x="348" y="448"/>
              </a:cxn>
              <a:cxn ang="0">
                <a:pos x="256" y="558"/>
              </a:cxn>
              <a:cxn ang="0">
                <a:pos x="247" y="585"/>
              </a:cxn>
              <a:cxn ang="0">
                <a:pos x="220" y="640"/>
              </a:cxn>
              <a:cxn ang="0">
                <a:pos x="201" y="704"/>
              </a:cxn>
              <a:cxn ang="0">
                <a:pos x="110" y="841"/>
              </a:cxn>
              <a:cxn ang="0">
                <a:pos x="64" y="1042"/>
              </a:cxn>
              <a:cxn ang="0">
                <a:pos x="0" y="1472"/>
              </a:cxn>
              <a:cxn ang="0">
                <a:pos x="9" y="1628"/>
              </a:cxn>
              <a:cxn ang="0">
                <a:pos x="46" y="1692"/>
              </a:cxn>
              <a:cxn ang="0">
                <a:pos x="165" y="1829"/>
              </a:cxn>
              <a:cxn ang="0">
                <a:pos x="448" y="2012"/>
              </a:cxn>
              <a:cxn ang="0">
                <a:pos x="723" y="2094"/>
              </a:cxn>
              <a:cxn ang="0">
                <a:pos x="1015" y="2140"/>
              </a:cxn>
              <a:cxn ang="0">
                <a:pos x="1253" y="2167"/>
              </a:cxn>
              <a:cxn ang="0">
                <a:pos x="1573" y="2222"/>
              </a:cxn>
              <a:cxn ang="0">
                <a:pos x="2012" y="2204"/>
              </a:cxn>
              <a:cxn ang="0">
                <a:pos x="2076" y="2167"/>
              </a:cxn>
              <a:cxn ang="0">
                <a:pos x="2277" y="2103"/>
              </a:cxn>
              <a:cxn ang="0">
                <a:pos x="2368" y="2012"/>
              </a:cxn>
              <a:cxn ang="0">
                <a:pos x="2441" y="1902"/>
              </a:cxn>
              <a:cxn ang="0">
                <a:pos x="2487" y="1801"/>
              </a:cxn>
              <a:cxn ang="0">
                <a:pos x="2542" y="1463"/>
              </a:cxn>
              <a:cxn ang="0">
                <a:pos x="2533" y="1262"/>
              </a:cxn>
              <a:cxn ang="0">
                <a:pos x="2368" y="896"/>
              </a:cxn>
              <a:cxn ang="0">
                <a:pos x="2304" y="777"/>
              </a:cxn>
              <a:cxn ang="0">
                <a:pos x="2185" y="512"/>
              </a:cxn>
              <a:cxn ang="0">
                <a:pos x="2140" y="421"/>
              </a:cxn>
              <a:cxn ang="0">
                <a:pos x="2131" y="393"/>
              </a:cxn>
              <a:cxn ang="0">
                <a:pos x="2121" y="366"/>
              </a:cxn>
            </a:cxnLst>
            <a:rect l="0" t="0" r="r" b="b"/>
            <a:pathLst>
              <a:path w="2542" h="2240">
                <a:moveTo>
                  <a:pt x="2167" y="549"/>
                </a:moveTo>
                <a:cubicBezTo>
                  <a:pt x="2147" y="519"/>
                  <a:pt x="2132" y="487"/>
                  <a:pt x="2112" y="457"/>
                </a:cubicBezTo>
                <a:cubicBezTo>
                  <a:pt x="2100" y="421"/>
                  <a:pt x="2069" y="398"/>
                  <a:pt x="2039" y="375"/>
                </a:cubicBezTo>
                <a:cubicBezTo>
                  <a:pt x="2022" y="362"/>
                  <a:pt x="2002" y="350"/>
                  <a:pt x="1984" y="338"/>
                </a:cubicBezTo>
                <a:cubicBezTo>
                  <a:pt x="1975" y="332"/>
                  <a:pt x="1957" y="320"/>
                  <a:pt x="1957" y="320"/>
                </a:cubicBezTo>
                <a:cubicBezTo>
                  <a:pt x="1937" y="289"/>
                  <a:pt x="1928" y="277"/>
                  <a:pt x="1893" y="265"/>
                </a:cubicBezTo>
                <a:cubicBezTo>
                  <a:pt x="1884" y="256"/>
                  <a:pt x="1876" y="244"/>
                  <a:pt x="1865" y="238"/>
                </a:cubicBezTo>
                <a:cubicBezTo>
                  <a:pt x="1848" y="229"/>
                  <a:pt x="1811" y="220"/>
                  <a:pt x="1811" y="220"/>
                </a:cubicBezTo>
                <a:cubicBezTo>
                  <a:pt x="1782" y="200"/>
                  <a:pt x="1756" y="175"/>
                  <a:pt x="1728" y="156"/>
                </a:cubicBezTo>
                <a:cubicBezTo>
                  <a:pt x="1669" y="117"/>
                  <a:pt x="1599" y="87"/>
                  <a:pt x="1536" y="55"/>
                </a:cubicBezTo>
                <a:cubicBezTo>
                  <a:pt x="1492" y="33"/>
                  <a:pt x="1436" y="22"/>
                  <a:pt x="1390" y="0"/>
                </a:cubicBezTo>
                <a:cubicBezTo>
                  <a:pt x="1308" y="3"/>
                  <a:pt x="1225" y="4"/>
                  <a:pt x="1143" y="9"/>
                </a:cubicBezTo>
                <a:cubicBezTo>
                  <a:pt x="1088" y="12"/>
                  <a:pt x="1017" y="38"/>
                  <a:pt x="960" y="46"/>
                </a:cubicBezTo>
                <a:cubicBezTo>
                  <a:pt x="883" y="72"/>
                  <a:pt x="802" y="99"/>
                  <a:pt x="723" y="119"/>
                </a:cubicBezTo>
                <a:cubicBezTo>
                  <a:pt x="686" y="155"/>
                  <a:pt x="637" y="179"/>
                  <a:pt x="595" y="210"/>
                </a:cubicBezTo>
                <a:cubicBezTo>
                  <a:pt x="567" y="230"/>
                  <a:pt x="545" y="254"/>
                  <a:pt x="512" y="265"/>
                </a:cubicBezTo>
                <a:cubicBezTo>
                  <a:pt x="427" y="326"/>
                  <a:pt x="410" y="360"/>
                  <a:pt x="348" y="448"/>
                </a:cubicBezTo>
                <a:cubicBezTo>
                  <a:pt x="320" y="488"/>
                  <a:pt x="285" y="520"/>
                  <a:pt x="256" y="558"/>
                </a:cubicBezTo>
                <a:cubicBezTo>
                  <a:pt x="253" y="567"/>
                  <a:pt x="251" y="576"/>
                  <a:pt x="247" y="585"/>
                </a:cubicBezTo>
                <a:cubicBezTo>
                  <a:pt x="239" y="604"/>
                  <a:pt x="227" y="621"/>
                  <a:pt x="220" y="640"/>
                </a:cubicBezTo>
                <a:cubicBezTo>
                  <a:pt x="212" y="661"/>
                  <a:pt x="211" y="684"/>
                  <a:pt x="201" y="704"/>
                </a:cubicBezTo>
                <a:cubicBezTo>
                  <a:pt x="177" y="753"/>
                  <a:pt x="135" y="792"/>
                  <a:pt x="110" y="841"/>
                </a:cubicBezTo>
                <a:cubicBezTo>
                  <a:pt x="97" y="909"/>
                  <a:pt x="86" y="976"/>
                  <a:pt x="64" y="1042"/>
                </a:cubicBezTo>
                <a:cubicBezTo>
                  <a:pt x="44" y="1185"/>
                  <a:pt x="36" y="1332"/>
                  <a:pt x="0" y="1472"/>
                </a:cubicBezTo>
                <a:cubicBezTo>
                  <a:pt x="3" y="1524"/>
                  <a:pt x="1" y="1577"/>
                  <a:pt x="9" y="1628"/>
                </a:cubicBezTo>
                <a:cubicBezTo>
                  <a:pt x="13" y="1652"/>
                  <a:pt x="36" y="1669"/>
                  <a:pt x="46" y="1692"/>
                </a:cubicBezTo>
                <a:cubicBezTo>
                  <a:pt x="70" y="1746"/>
                  <a:pt x="106" y="1810"/>
                  <a:pt x="165" y="1829"/>
                </a:cubicBezTo>
                <a:cubicBezTo>
                  <a:pt x="236" y="1923"/>
                  <a:pt x="336" y="1981"/>
                  <a:pt x="448" y="2012"/>
                </a:cubicBezTo>
                <a:cubicBezTo>
                  <a:pt x="521" y="2065"/>
                  <a:pt x="634" y="2083"/>
                  <a:pt x="723" y="2094"/>
                </a:cubicBezTo>
                <a:cubicBezTo>
                  <a:pt x="821" y="2133"/>
                  <a:pt x="902" y="2129"/>
                  <a:pt x="1015" y="2140"/>
                </a:cubicBezTo>
                <a:cubicBezTo>
                  <a:pt x="1252" y="2186"/>
                  <a:pt x="925" y="2127"/>
                  <a:pt x="1253" y="2167"/>
                </a:cubicBezTo>
                <a:cubicBezTo>
                  <a:pt x="1360" y="2180"/>
                  <a:pt x="1465" y="2211"/>
                  <a:pt x="1573" y="2222"/>
                </a:cubicBezTo>
                <a:cubicBezTo>
                  <a:pt x="1719" y="2218"/>
                  <a:pt x="1870" y="2240"/>
                  <a:pt x="2012" y="2204"/>
                </a:cubicBezTo>
                <a:cubicBezTo>
                  <a:pt x="2047" y="2195"/>
                  <a:pt x="2045" y="2180"/>
                  <a:pt x="2076" y="2167"/>
                </a:cubicBezTo>
                <a:cubicBezTo>
                  <a:pt x="2141" y="2140"/>
                  <a:pt x="2211" y="2129"/>
                  <a:pt x="2277" y="2103"/>
                </a:cubicBezTo>
                <a:cubicBezTo>
                  <a:pt x="2337" y="2053"/>
                  <a:pt x="2325" y="2069"/>
                  <a:pt x="2368" y="2012"/>
                </a:cubicBezTo>
                <a:cubicBezTo>
                  <a:pt x="2398" y="1973"/>
                  <a:pt x="2405" y="1938"/>
                  <a:pt x="2441" y="1902"/>
                </a:cubicBezTo>
                <a:cubicBezTo>
                  <a:pt x="2454" y="1866"/>
                  <a:pt x="2475" y="1837"/>
                  <a:pt x="2487" y="1801"/>
                </a:cubicBezTo>
                <a:cubicBezTo>
                  <a:pt x="2498" y="1689"/>
                  <a:pt x="2501" y="1569"/>
                  <a:pt x="2542" y="1463"/>
                </a:cubicBezTo>
                <a:cubicBezTo>
                  <a:pt x="2539" y="1396"/>
                  <a:pt x="2540" y="1329"/>
                  <a:pt x="2533" y="1262"/>
                </a:cubicBezTo>
                <a:cubicBezTo>
                  <a:pt x="2520" y="1129"/>
                  <a:pt x="2447" y="1000"/>
                  <a:pt x="2368" y="896"/>
                </a:cubicBezTo>
                <a:cubicBezTo>
                  <a:pt x="2353" y="852"/>
                  <a:pt x="2337" y="810"/>
                  <a:pt x="2304" y="777"/>
                </a:cubicBezTo>
                <a:cubicBezTo>
                  <a:pt x="2273" y="683"/>
                  <a:pt x="2225" y="601"/>
                  <a:pt x="2185" y="512"/>
                </a:cubicBezTo>
                <a:cubicBezTo>
                  <a:pt x="2146" y="426"/>
                  <a:pt x="2175" y="473"/>
                  <a:pt x="2140" y="421"/>
                </a:cubicBezTo>
                <a:cubicBezTo>
                  <a:pt x="2137" y="412"/>
                  <a:pt x="2134" y="402"/>
                  <a:pt x="2131" y="393"/>
                </a:cubicBezTo>
                <a:cubicBezTo>
                  <a:pt x="2128" y="384"/>
                  <a:pt x="2121" y="366"/>
                  <a:pt x="2121" y="366"/>
                </a:cubicBezTo>
              </a:path>
            </a:pathLst>
          </a:custGeom>
          <a:noFill/>
          <a:ln w="57150" cmpd="sng">
            <a:solidFill>
              <a:srgbClr val="CC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7685" name="AutoShape 5"/>
          <p:cNvSpPr>
            <a:spLocks noChangeArrowheads="1"/>
          </p:cNvSpPr>
          <p:nvPr/>
        </p:nvSpPr>
        <p:spPr bwMode="auto">
          <a:xfrm>
            <a:off x="5180013" y="4113213"/>
            <a:ext cx="3925887" cy="849312"/>
          </a:xfrm>
          <a:prstGeom prst="cloudCallout">
            <a:avLst>
              <a:gd name="adj1" fmla="val -42921"/>
              <a:gd name="adj2" fmla="val -258972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</a:rPr>
              <a:t>读书人的事！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2" grpId="0" animBg="1"/>
      <p:bldP spid="3276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8" name="Picture 6" descr="文档投稿赚钱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49275"/>
            <a:ext cx="8929688" cy="5354638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25639" name="Freeform 7"/>
          <p:cNvSpPr>
            <a:spLocks/>
          </p:cNvSpPr>
          <p:nvPr/>
        </p:nvSpPr>
        <p:spPr bwMode="auto">
          <a:xfrm>
            <a:off x="30163" y="188913"/>
            <a:ext cx="2454275" cy="1089025"/>
          </a:xfrm>
          <a:custGeom>
            <a:avLst/>
            <a:gdLst/>
            <a:ahLst/>
            <a:cxnLst>
              <a:cxn ang="0">
                <a:pos x="794" y="55"/>
              </a:cxn>
              <a:cxn ang="0">
                <a:pos x="638" y="73"/>
              </a:cxn>
              <a:cxn ang="0">
                <a:pos x="410" y="119"/>
              </a:cxn>
              <a:cxn ang="0">
                <a:pos x="300" y="146"/>
              </a:cxn>
              <a:cxn ang="0">
                <a:pos x="245" y="174"/>
              </a:cxn>
              <a:cxn ang="0">
                <a:pos x="145" y="238"/>
              </a:cxn>
              <a:cxn ang="0">
                <a:pos x="44" y="338"/>
              </a:cxn>
              <a:cxn ang="0">
                <a:pos x="26" y="540"/>
              </a:cxn>
              <a:cxn ang="0">
                <a:pos x="108" y="613"/>
              </a:cxn>
              <a:cxn ang="0">
                <a:pos x="172" y="631"/>
              </a:cxn>
              <a:cxn ang="0">
                <a:pos x="346" y="677"/>
              </a:cxn>
              <a:cxn ang="0">
                <a:pos x="510" y="686"/>
              </a:cxn>
              <a:cxn ang="0">
                <a:pos x="840" y="677"/>
              </a:cxn>
              <a:cxn ang="0">
                <a:pos x="1022" y="613"/>
              </a:cxn>
              <a:cxn ang="0">
                <a:pos x="1077" y="576"/>
              </a:cxn>
              <a:cxn ang="0">
                <a:pos x="1105" y="558"/>
              </a:cxn>
              <a:cxn ang="0">
                <a:pos x="1379" y="567"/>
              </a:cxn>
              <a:cxn ang="0">
                <a:pos x="1434" y="476"/>
              </a:cxn>
              <a:cxn ang="0">
                <a:pos x="1388" y="284"/>
              </a:cxn>
              <a:cxn ang="0">
                <a:pos x="1306" y="220"/>
              </a:cxn>
              <a:cxn ang="0">
                <a:pos x="1214" y="183"/>
              </a:cxn>
              <a:cxn ang="0">
                <a:pos x="876" y="110"/>
              </a:cxn>
              <a:cxn ang="0">
                <a:pos x="776" y="73"/>
              </a:cxn>
              <a:cxn ang="0">
                <a:pos x="739" y="64"/>
              </a:cxn>
              <a:cxn ang="0">
                <a:pos x="712" y="28"/>
              </a:cxn>
              <a:cxn ang="0">
                <a:pos x="684" y="0"/>
              </a:cxn>
            </a:cxnLst>
            <a:rect l="0" t="0" r="r" b="b"/>
            <a:pathLst>
              <a:path w="1455" h="686">
                <a:moveTo>
                  <a:pt x="794" y="55"/>
                </a:moveTo>
                <a:cubicBezTo>
                  <a:pt x="741" y="38"/>
                  <a:pt x="691" y="61"/>
                  <a:pt x="638" y="73"/>
                </a:cubicBezTo>
                <a:cubicBezTo>
                  <a:pt x="560" y="90"/>
                  <a:pt x="489" y="110"/>
                  <a:pt x="410" y="119"/>
                </a:cubicBezTo>
                <a:cubicBezTo>
                  <a:pt x="337" y="143"/>
                  <a:pt x="374" y="134"/>
                  <a:pt x="300" y="146"/>
                </a:cubicBezTo>
                <a:cubicBezTo>
                  <a:pt x="206" y="212"/>
                  <a:pt x="336" y="125"/>
                  <a:pt x="245" y="174"/>
                </a:cubicBezTo>
                <a:cubicBezTo>
                  <a:pt x="208" y="194"/>
                  <a:pt x="183" y="225"/>
                  <a:pt x="145" y="238"/>
                </a:cubicBezTo>
                <a:cubicBezTo>
                  <a:pt x="113" y="279"/>
                  <a:pt x="74" y="293"/>
                  <a:pt x="44" y="338"/>
                </a:cubicBezTo>
                <a:cubicBezTo>
                  <a:pt x="14" y="433"/>
                  <a:pt x="0" y="373"/>
                  <a:pt x="26" y="540"/>
                </a:cubicBezTo>
                <a:cubicBezTo>
                  <a:pt x="30" y="569"/>
                  <a:pt x="104" y="610"/>
                  <a:pt x="108" y="613"/>
                </a:cubicBezTo>
                <a:cubicBezTo>
                  <a:pt x="114" y="618"/>
                  <a:pt x="169" y="630"/>
                  <a:pt x="172" y="631"/>
                </a:cubicBezTo>
                <a:cubicBezTo>
                  <a:pt x="228" y="648"/>
                  <a:pt x="288" y="672"/>
                  <a:pt x="346" y="677"/>
                </a:cubicBezTo>
                <a:cubicBezTo>
                  <a:pt x="401" y="682"/>
                  <a:pt x="455" y="683"/>
                  <a:pt x="510" y="686"/>
                </a:cubicBezTo>
                <a:cubicBezTo>
                  <a:pt x="620" y="683"/>
                  <a:pt x="730" y="682"/>
                  <a:pt x="840" y="677"/>
                </a:cubicBezTo>
                <a:cubicBezTo>
                  <a:pt x="892" y="674"/>
                  <a:pt x="964" y="627"/>
                  <a:pt x="1022" y="613"/>
                </a:cubicBezTo>
                <a:cubicBezTo>
                  <a:pt x="1040" y="601"/>
                  <a:pt x="1059" y="588"/>
                  <a:pt x="1077" y="576"/>
                </a:cubicBezTo>
                <a:cubicBezTo>
                  <a:pt x="1086" y="570"/>
                  <a:pt x="1105" y="558"/>
                  <a:pt x="1105" y="558"/>
                </a:cubicBezTo>
                <a:cubicBezTo>
                  <a:pt x="1217" y="570"/>
                  <a:pt x="1253" y="574"/>
                  <a:pt x="1379" y="567"/>
                </a:cubicBezTo>
                <a:cubicBezTo>
                  <a:pt x="1423" y="501"/>
                  <a:pt x="1406" y="532"/>
                  <a:pt x="1434" y="476"/>
                </a:cubicBezTo>
                <a:cubicBezTo>
                  <a:pt x="1429" y="391"/>
                  <a:pt x="1455" y="327"/>
                  <a:pt x="1388" y="284"/>
                </a:cubicBezTo>
                <a:cubicBezTo>
                  <a:pt x="1364" y="246"/>
                  <a:pt x="1350" y="231"/>
                  <a:pt x="1306" y="220"/>
                </a:cubicBezTo>
                <a:cubicBezTo>
                  <a:pt x="1276" y="200"/>
                  <a:pt x="1248" y="194"/>
                  <a:pt x="1214" y="183"/>
                </a:cubicBezTo>
                <a:cubicBezTo>
                  <a:pt x="1126" y="124"/>
                  <a:pt x="976" y="121"/>
                  <a:pt x="876" y="110"/>
                </a:cubicBezTo>
                <a:cubicBezTo>
                  <a:pt x="829" y="78"/>
                  <a:pt x="858" y="94"/>
                  <a:pt x="776" y="73"/>
                </a:cubicBezTo>
                <a:cubicBezTo>
                  <a:pt x="764" y="70"/>
                  <a:pt x="739" y="64"/>
                  <a:pt x="739" y="64"/>
                </a:cubicBezTo>
                <a:cubicBezTo>
                  <a:pt x="730" y="52"/>
                  <a:pt x="722" y="39"/>
                  <a:pt x="712" y="28"/>
                </a:cubicBezTo>
                <a:cubicBezTo>
                  <a:pt x="703" y="18"/>
                  <a:pt x="684" y="0"/>
                  <a:pt x="684" y="0"/>
                </a:cubicBezTo>
              </a:path>
            </a:pathLst>
          </a:custGeom>
          <a:solidFill>
            <a:srgbClr val="B0DA46">
              <a:alpha val="39999"/>
            </a:srgbClr>
          </a:solidFill>
          <a:ln w="76200" cmpd="sng">
            <a:solidFill>
              <a:srgbClr val="CC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5637" name="AutoShape 5"/>
          <p:cNvSpPr>
            <a:spLocks noChangeArrowheads="1"/>
          </p:cNvSpPr>
          <p:nvPr/>
        </p:nvSpPr>
        <p:spPr bwMode="auto">
          <a:xfrm>
            <a:off x="2771775" y="765175"/>
            <a:ext cx="5976938" cy="2590800"/>
          </a:xfrm>
          <a:prstGeom prst="cloudCallout">
            <a:avLst>
              <a:gd name="adj1" fmla="val -64741"/>
              <a:gd name="adj2" fmla="val -51347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  <a:ea typeface="黑体" pitchFamily="49" charset="-122"/>
              </a:rPr>
              <a:t>投稿赚了多少钱？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5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9" grpId="0" animBg="1"/>
      <p:bldP spid="3256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328708" name="Picture 4" descr="文档投稿赚钱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20713"/>
            <a:ext cx="8856663" cy="5307012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28709" name="Freeform 5"/>
          <p:cNvSpPr>
            <a:spLocks/>
          </p:cNvSpPr>
          <p:nvPr/>
        </p:nvSpPr>
        <p:spPr bwMode="auto">
          <a:xfrm>
            <a:off x="215900" y="4738688"/>
            <a:ext cx="3382963" cy="515937"/>
          </a:xfrm>
          <a:custGeom>
            <a:avLst/>
            <a:gdLst/>
            <a:ahLst/>
            <a:cxnLst>
              <a:cxn ang="0">
                <a:pos x="2077" y="133"/>
              </a:cxn>
              <a:cxn ang="0">
                <a:pos x="1665" y="69"/>
              </a:cxn>
              <a:cxn ang="0">
                <a:pos x="504" y="41"/>
              </a:cxn>
              <a:cxn ang="0">
                <a:pos x="83" y="41"/>
              </a:cxn>
              <a:cxn ang="0">
                <a:pos x="1" y="105"/>
              </a:cxn>
              <a:cxn ang="0">
                <a:pos x="10" y="197"/>
              </a:cxn>
              <a:cxn ang="0">
                <a:pos x="65" y="224"/>
              </a:cxn>
              <a:cxn ang="0">
                <a:pos x="93" y="242"/>
              </a:cxn>
              <a:cxn ang="0">
                <a:pos x="111" y="261"/>
              </a:cxn>
              <a:cxn ang="0">
                <a:pos x="239" y="297"/>
              </a:cxn>
              <a:cxn ang="0">
                <a:pos x="422" y="325"/>
              </a:cxn>
              <a:cxn ang="0">
                <a:pos x="605" y="316"/>
              </a:cxn>
              <a:cxn ang="0">
                <a:pos x="659" y="288"/>
              </a:cxn>
              <a:cxn ang="0">
                <a:pos x="1299" y="270"/>
              </a:cxn>
              <a:cxn ang="0">
                <a:pos x="2077" y="288"/>
              </a:cxn>
              <a:cxn ang="0">
                <a:pos x="2113" y="178"/>
              </a:cxn>
              <a:cxn ang="0">
                <a:pos x="2095" y="151"/>
              </a:cxn>
              <a:cxn ang="0">
                <a:pos x="2049" y="142"/>
              </a:cxn>
              <a:cxn ang="0">
                <a:pos x="2013" y="69"/>
              </a:cxn>
            </a:cxnLst>
            <a:rect l="0" t="0" r="r" b="b"/>
            <a:pathLst>
              <a:path w="2131" h="325">
                <a:moveTo>
                  <a:pt x="2077" y="133"/>
                </a:moveTo>
                <a:cubicBezTo>
                  <a:pt x="1947" y="94"/>
                  <a:pt x="1801" y="80"/>
                  <a:pt x="1665" y="69"/>
                </a:cubicBezTo>
                <a:cubicBezTo>
                  <a:pt x="1314" y="0"/>
                  <a:pt x="877" y="51"/>
                  <a:pt x="504" y="41"/>
                </a:cubicBezTo>
                <a:cubicBezTo>
                  <a:pt x="377" y="31"/>
                  <a:pt x="210" y="0"/>
                  <a:pt x="83" y="41"/>
                </a:cubicBezTo>
                <a:cubicBezTo>
                  <a:pt x="54" y="61"/>
                  <a:pt x="31" y="86"/>
                  <a:pt x="1" y="105"/>
                </a:cubicBezTo>
                <a:cubicBezTo>
                  <a:pt x="4" y="136"/>
                  <a:pt x="0" y="168"/>
                  <a:pt x="10" y="197"/>
                </a:cubicBezTo>
                <a:cubicBezTo>
                  <a:pt x="15" y="212"/>
                  <a:pt x="54" y="219"/>
                  <a:pt x="65" y="224"/>
                </a:cubicBezTo>
                <a:cubicBezTo>
                  <a:pt x="75" y="229"/>
                  <a:pt x="84" y="235"/>
                  <a:pt x="93" y="242"/>
                </a:cubicBezTo>
                <a:cubicBezTo>
                  <a:pt x="100" y="247"/>
                  <a:pt x="103" y="257"/>
                  <a:pt x="111" y="261"/>
                </a:cubicBezTo>
                <a:cubicBezTo>
                  <a:pt x="135" y="273"/>
                  <a:pt x="218" y="292"/>
                  <a:pt x="239" y="297"/>
                </a:cubicBezTo>
                <a:cubicBezTo>
                  <a:pt x="299" y="312"/>
                  <a:pt x="422" y="325"/>
                  <a:pt x="422" y="325"/>
                </a:cubicBezTo>
                <a:cubicBezTo>
                  <a:pt x="483" y="322"/>
                  <a:pt x="544" y="324"/>
                  <a:pt x="605" y="316"/>
                </a:cubicBezTo>
                <a:cubicBezTo>
                  <a:pt x="716" y="301"/>
                  <a:pt x="556" y="292"/>
                  <a:pt x="659" y="288"/>
                </a:cubicBezTo>
                <a:cubicBezTo>
                  <a:pt x="872" y="279"/>
                  <a:pt x="1086" y="276"/>
                  <a:pt x="1299" y="270"/>
                </a:cubicBezTo>
                <a:cubicBezTo>
                  <a:pt x="1559" y="285"/>
                  <a:pt x="1816" y="298"/>
                  <a:pt x="2077" y="288"/>
                </a:cubicBezTo>
                <a:cubicBezTo>
                  <a:pt x="2124" y="257"/>
                  <a:pt x="2131" y="240"/>
                  <a:pt x="2113" y="178"/>
                </a:cubicBezTo>
                <a:cubicBezTo>
                  <a:pt x="2110" y="168"/>
                  <a:pt x="2104" y="156"/>
                  <a:pt x="2095" y="151"/>
                </a:cubicBezTo>
                <a:cubicBezTo>
                  <a:pt x="2081" y="143"/>
                  <a:pt x="2064" y="145"/>
                  <a:pt x="2049" y="142"/>
                </a:cubicBezTo>
                <a:cubicBezTo>
                  <a:pt x="2017" y="121"/>
                  <a:pt x="2013" y="107"/>
                  <a:pt x="2013" y="69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260350"/>
            <a:ext cx="24193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ea typeface="华文隶书" pitchFamily="2" charset="-122"/>
              </a:rPr>
              <a:t>我的建议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97225" cy="4179606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习惯：</a:t>
            </a:r>
            <a:r>
              <a:rPr lang="zh-CN" altLang="en-US" dirty="0">
                <a:latin typeface="隶书" pitchFamily="49" charset="-122"/>
                <a:ea typeface="隶书" pitchFamily="49" charset="-122"/>
              </a:rPr>
              <a:t>养成</a:t>
            </a:r>
            <a:r>
              <a:rPr lang="zh-CN" altLang="en-US" dirty="0">
                <a:solidFill>
                  <a:srgbClr val="CC00CC"/>
                </a:solidFill>
                <a:latin typeface="隶书" pitchFamily="49" charset="-122"/>
                <a:ea typeface="隶书" pitchFamily="49" charset="-122"/>
              </a:rPr>
              <a:t>成功的</a:t>
            </a:r>
            <a:r>
              <a:rPr lang="zh-CN" altLang="en-US" dirty="0">
                <a:latin typeface="隶书" pitchFamily="49" charset="-122"/>
                <a:ea typeface="隶书" pitchFamily="49" charset="-122"/>
              </a:rPr>
              <a:t>习惯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记录：</a:t>
            </a:r>
            <a:r>
              <a:rPr lang="zh-CN" altLang="en-US" dirty="0">
                <a:latin typeface="隶书" pitchFamily="49" charset="-122"/>
                <a:ea typeface="隶书" pitchFamily="49" charset="-122"/>
              </a:rPr>
              <a:t>争夺</a:t>
            </a:r>
            <a:r>
              <a:rPr lang="zh-CN" altLang="en-US" dirty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优先权</a:t>
            </a:r>
            <a:r>
              <a:rPr lang="zh-CN" altLang="en-US" dirty="0">
                <a:latin typeface="隶书" pitchFamily="49" charset="-122"/>
                <a:ea typeface="隶书" pitchFamily="49" charset="-122"/>
              </a:rPr>
              <a:t>的证据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曹贤语录：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zh-CN" altLang="en-US" dirty="0">
                <a:latin typeface="宋体" pitchFamily="2" charset="-122"/>
              </a:rPr>
              <a:t>       “</a:t>
            </a:r>
            <a:r>
              <a:rPr lang="zh-CN" altLang="en-US" dirty="0">
                <a:latin typeface="隶书" pitchFamily="49" charset="-122"/>
                <a:ea typeface="隶书" pitchFamily="49" charset="-122"/>
              </a:rPr>
              <a:t>每个人都遵循相同的人生方程，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en-US" dirty="0">
                <a:latin typeface="隶书" pitchFamily="49" charset="-122"/>
                <a:ea typeface="隶书" pitchFamily="49" charset="-122"/>
              </a:rPr>
              <a:t>       </a:t>
            </a:r>
            <a:r>
              <a:rPr lang="zh-CN" altLang="en-US" dirty="0" smtClean="0">
                <a:latin typeface="+mn-ea"/>
              </a:rPr>
              <a:t>“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所</a:t>
            </a:r>
            <a:r>
              <a:rPr lang="zh-CN" altLang="en-US" dirty="0">
                <a:latin typeface="隶书" pitchFamily="49" charset="-122"/>
                <a:ea typeface="隶书" pitchFamily="49" charset="-122"/>
              </a:rPr>
              <a:t>不同的是初始条件和边界条件。</a:t>
            </a:r>
            <a:r>
              <a:rPr lang="zh-CN" altLang="en-US" dirty="0">
                <a:latin typeface="宋体" pitchFamily="2" charset="-122"/>
              </a:rPr>
              <a:t>”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院士授课：</a:t>
            </a:r>
            <a:r>
              <a:rPr lang="zh-CN" altLang="en-US" dirty="0">
                <a:latin typeface="隶书" pitchFamily="49" charset="-122"/>
                <a:ea typeface="隶书" pitchFamily="49" charset="-122"/>
              </a:rPr>
              <a:t>幸运的</a:t>
            </a:r>
            <a:r>
              <a:rPr lang="zh-CN" altLang="en-US" dirty="0">
                <a:solidFill>
                  <a:srgbClr val="A50021"/>
                </a:solidFill>
                <a:latin typeface="隶书" pitchFamily="49" charset="-122"/>
                <a:ea typeface="隶书" pitchFamily="49" charset="-122"/>
              </a:rPr>
              <a:t>本科生</a:t>
            </a:r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5724525" y="1557338"/>
            <a:ext cx="178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马拉松、百米跑</a:t>
            </a:r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5724525" y="2349500"/>
            <a:ext cx="229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2014.03.08</a:t>
            </a:r>
            <a:r>
              <a:rPr lang="zh-CN" altLang="en-US"/>
              <a:t>：</a:t>
            </a:r>
            <a:r>
              <a:rPr lang="en-US" altLang="zh-CN"/>
              <a:t>MH370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r>
              <a:rPr lang="zh-CN" altLang="en-US" sz="6000">
                <a:solidFill>
                  <a:srgbClr val="FFFFFF"/>
                </a:solidFill>
                <a:ea typeface="黑体" pitchFamily="49" charset="-122"/>
              </a:rPr>
              <a:t>磁性是什么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 rot="-3015313">
            <a:off x="273844" y="2088356"/>
            <a:ext cx="1403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200">
                <a:solidFill>
                  <a:schemeClr val="bg1"/>
                </a:solidFill>
                <a:latin typeface="Times New Roman" pitchFamily="18" charset="0"/>
                <a:ea typeface="隶书" pitchFamily="49" charset="-122"/>
              </a:rPr>
              <a:t>指南针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 rot="610740">
            <a:off x="914400" y="5715000"/>
            <a:ext cx="2384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800">
                <a:solidFill>
                  <a:srgbClr val="CC3300"/>
                </a:solidFill>
                <a:latin typeface="Times New Roman" pitchFamily="18" charset="0"/>
              </a:rPr>
              <a:t>J. H. van Vleck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 rot="626678">
            <a:off x="2667000" y="4572000"/>
            <a:ext cx="2541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800">
                <a:solidFill>
                  <a:srgbClr val="66FF33"/>
                </a:solidFill>
                <a:latin typeface="Lucida Console" pitchFamily="49" charset="0"/>
              </a:rPr>
              <a:t>P. E. Weiss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 rot="-706211">
            <a:off x="5938838" y="3390900"/>
            <a:ext cx="2393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800">
                <a:solidFill>
                  <a:srgbClr val="669900"/>
                </a:solidFill>
                <a:latin typeface="Monotype Corsiva" pitchFamily="66" charset="0"/>
              </a:rPr>
              <a:t>W. E. Heisenberg</a:t>
            </a: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 rot="-1139704">
            <a:off x="838200" y="3657600"/>
            <a:ext cx="2205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200">
                <a:solidFill>
                  <a:schemeClr val="hlink"/>
                </a:solidFill>
                <a:latin typeface="Monotype Corsiva" pitchFamily="66" charset="0"/>
              </a:rPr>
              <a:t>J. C. Maxwell</a:t>
            </a:r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6172200" y="4572000"/>
            <a:ext cx="2314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800">
                <a:solidFill>
                  <a:srgbClr val="FF0000"/>
                </a:solidFill>
                <a:latin typeface="Arial Black" pitchFamily="34" charset="0"/>
              </a:rPr>
              <a:t>M. Faraday</a:t>
            </a:r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 rot="-450547">
            <a:off x="228600" y="9144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>
                <a:solidFill>
                  <a:srgbClr val="FFFF99"/>
                </a:solidFill>
                <a:latin typeface="Times New Roman" pitchFamily="18" charset="0"/>
              </a:rPr>
              <a:t>G. E. Uhlenbeck  S. Goudsmit</a:t>
            </a:r>
            <a:r>
              <a:rPr kumimoji="1" lang="zh-CN" altLang="en-US" sz="2400">
                <a:solidFill>
                  <a:srgbClr val="FFFF99"/>
                </a:solidFill>
                <a:latin typeface="Times New Roman" pitchFamily="18" charset="0"/>
              </a:rPr>
              <a:t>（</a:t>
            </a:r>
            <a:r>
              <a:rPr kumimoji="1" lang="en-US" altLang="zh-CN" sz="2400">
                <a:solidFill>
                  <a:srgbClr val="FFFF99"/>
                </a:solidFill>
                <a:latin typeface="Times New Roman" pitchFamily="18" charset="0"/>
              </a:rPr>
              <a:t>1925</a:t>
            </a:r>
            <a:r>
              <a:rPr kumimoji="1" lang="zh-CN" altLang="en-US" sz="2400">
                <a:solidFill>
                  <a:srgbClr val="FFFF99"/>
                </a:solidFill>
                <a:latin typeface="Times New Roman" pitchFamily="18" charset="0"/>
              </a:rPr>
              <a:t>）</a:t>
            </a:r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5638800" y="6172200"/>
            <a:ext cx="319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rgbClr val="FF00FF"/>
                </a:solidFill>
                <a:latin typeface="Times New Roman" pitchFamily="18" charset="0"/>
              </a:rPr>
              <a:t>P. A. M. Dirac</a:t>
            </a:r>
            <a:r>
              <a:rPr kumimoji="1" lang="zh-CN" altLang="en-US" sz="2400">
                <a:solidFill>
                  <a:srgbClr val="FF00FF"/>
                </a:solidFill>
                <a:latin typeface="Times New Roman" pitchFamily="18" charset="0"/>
              </a:rPr>
              <a:t>（</a:t>
            </a:r>
            <a:r>
              <a:rPr kumimoji="1" lang="en-US" altLang="zh-CN" sz="2400">
                <a:solidFill>
                  <a:srgbClr val="FF00FF"/>
                </a:solidFill>
                <a:latin typeface="Times New Roman" pitchFamily="18" charset="0"/>
              </a:rPr>
              <a:t>1928</a:t>
            </a:r>
            <a:r>
              <a:rPr kumimoji="1" lang="zh-CN" altLang="en-US" sz="2400">
                <a:solidFill>
                  <a:srgbClr val="FF00FF"/>
                </a:solidFill>
                <a:latin typeface="Times New Roman" pitchFamily="18" charset="0"/>
              </a:rPr>
              <a:t>）</a:t>
            </a:r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228600" y="304800"/>
            <a:ext cx="331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chemeClr val="folHlink"/>
                </a:solidFill>
                <a:latin typeface="Times New Roman" pitchFamily="18" charset="0"/>
              </a:rPr>
              <a:t>Stern</a:t>
            </a:r>
            <a:r>
              <a:rPr kumimoji="1" lang="zh-CN" altLang="en-US" sz="2400">
                <a:solidFill>
                  <a:schemeClr val="folHlink"/>
                </a:solidFill>
                <a:latin typeface="Times New Roman" pitchFamily="18" charset="0"/>
              </a:rPr>
              <a:t>－</a:t>
            </a:r>
            <a:r>
              <a:rPr kumimoji="1" lang="en-US" altLang="zh-CN" sz="2400">
                <a:solidFill>
                  <a:schemeClr val="folHlink"/>
                </a:solidFill>
                <a:latin typeface="Times New Roman" pitchFamily="18" charset="0"/>
              </a:rPr>
              <a:t>Gerlach</a:t>
            </a:r>
            <a:r>
              <a:rPr kumimoji="1" lang="zh-CN" altLang="en-US" sz="2400">
                <a:solidFill>
                  <a:schemeClr val="folHlink"/>
                </a:solidFill>
                <a:latin typeface="Times New Roman" pitchFamily="18" charset="0"/>
              </a:rPr>
              <a:t>（</a:t>
            </a:r>
            <a:r>
              <a:rPr kumimoji="1" lang="en-US" altLang="zh-CN" sz="2400">
                <a:solidFill>
                  <a:schemeClr val="folHlink"/>
                </a:solidFill>
                <a:latin typeface="Times New Roman" pitchFamily="18" charset="0"/>
              </a:rPr>
              <a:t>1922</a:t>
            </a:r>
            <a:r>
              <a:rPr kumimoji="1" lang="zh-CN" altLang="en-US" sz="2400">
                <a:solidFill>
                  <a:schemeClr val="folHlink"/>
                </a:solidFill>
                <a:latin typeface="Times New Roman" pitchFamily="18" charset="0"/>
              </a:rPr>
              <a:t>）</a:t>
            </a:r>
          </a:p>
        </p:txBody>
      </p:sp>
      <p:sp>
        <p:nvSpPr>
          <p:cNvPr id="160780" name="Text Box 12"/>
          <p:cNvSpPr txBox="1">
            <a:spLocks noChangeArrowheads="1"/>
          </p:cNvSpPr>
          <p:nvPr/>
        </p:nvSpPr>
        <p:spPr bwMode="auto">
          <a:xfrm>
            <a:off x="3733800" y="5634038"/>
            <a:ext cx="125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chemeClr val="bg1"/>
                </a:solidFill>
                <a:latin typeface="Microsoft Sans Serif" pitchFamily="34" charset="0"/>
              </a:rPr>
              <a:t>C. Kittel</a:t>
            </a:r>
          </a:p>
        </p:txBody>
      </p:sp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609600" y="4724400"/>
            <a:ext cx="185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rgbClr val="FFFFFF"/>
                </a:solidFill>
                <a:latin typeface="Comic Sans MS" pitchFamily="66" charset="0"/>
              </a:rPr>
              <a:t>P. Anderson</a:t>
            </a:r>
          </a:p>
        </p:txBody>
      </p:sp>
      <p:sp>
        <p:nvSpPr>
          <p:cNvPr id="160782" name="Text Box 14"/>
          <p:cNvSpPr txBox="1">
            <a:spLocks noChangeArrowheads="1"/>
          </p:cNvSpPr>
          <p:nvPr/>
        </p:nvSpPr>
        <p:spPr bwMode="auto">
          <a:xfrm rot="2018670">
            <a:off x="3598863" y="3733800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chemeClr val="bg2"/>
                </a:solidFill>
                <a:latin typeface="Times New Roman" pitchFamily="18" charset="0"/>
              </a:rPr>
              <a:t>R. M. Bozorth</a:t>
            </a:r>
          </a:p>
        </p:txBody>
      </p:sp>
      <p:sp>
        <p:nvSpPr>
          <p:cNvPr id="160783" name="Text Box 15"/>
          <p:cNvSpPr txBox="1">
            <a:spLocks noChangeArrowheads="1"/>
          </p:cNvSpPr>
          <p:nvPr/>
        </p:nvSpPr>
        <p:spPr bwMode="auto">
          <a:xfrm rot="-1826870">
            <a:off x="7620000" y="3810000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rgbClr val="7084E8"/>
                </a:solidFill>
                <a:latin typeface="Times New Roman" pitchFamily="18" charset="0"/>
              </a:rPr>
              <a:t>P. Curie</a:t>
            </a:r>
          </a:p>
        </p:txBody>
      </p:sp>
      <p:sp>
        <p:nvSpPr>
          <p:cNvPr id="160784" name="Text Box 16"/>
          <p:cNvSpPr txBox="1">
            <a:spLocks noChangeArrowheads="1"/>
          </p:cNvSpPr>
          <p:nvPr/>
        </p:nvSpPr>
        <p:spPr bwMode="auto">
          <a:xfrm>
            <a:off x="5562600" y="228600"/>
            <a:ext cx="124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rgbClr val="CC3300"/>
                </a:solidFill>
                <a:latin typeface="Times New Roman" pitchFamily="18" charset="0"/>
              </a:rPr>
              <a:t>W. Pauli</a:t>
            </a:r>
          </a:p>
        </p:txBody>
      </p:sp>
      <p:sp>
        <p:nvSpPr>
          <p:cNvPr id="160785" name="Text Box 17"/>
          <p:cNvSpPr txBox="1">
            <a:spLocks noChangeArrowheads="1"/>
          </p:cNvSpPr>
          <p:nvPr/>
        </p:nvSpPr>
        <p:spPr bwMode="auto">
          <a:xfrm rot="616347">
            <a:off x="7620000" y="22860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chemeClr val="bg2"/>
                </a:solidFill>
                <a:latin typeface="Times New Roman" pitchFamily="18" charset="0"/>
              </a:rPr>
              <a:t>F. Hund</a:t>
            </a:r>
          </a:p>
        </p:txBody>
      </p:sp>
      <p:sp>
        <p:nvSpPr>
          <p:cNvPr id="160786" name="Text Box 18"/>
          <p:cNvSpPr txBox="1">
            <a:spLocks noChangeArrowheads="1"/>
          </p:cNvSpPr>
          <p:nvPr/>
        </p:nvSpPr>
        <p:spPr bwMode="auto">
          <a:xfrm rot="1388943">
            <a:off x="5791200" y="12192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chemeClr val="tx2"/>
                </a:solidFill>
                <a:latin typeface="Times New Roman" pitchFamily="18" charset="0"/>
              </a:rPr>
              <a:t>L. Lamor</a:t>
            </a:r>
          </a:p>
        </p:txBody>
      </p:sp>
      <p:sp>
        <p:nvSpPr>
          <p:cNvPr id="160787" name="Text Box 19"/>
          <p:cNvSpPr txBox="1">
            <a:spLocks noChangeArrowheads="1"/>
          </p:cNvSpPr>
          <p:nvPr/>
        </p:nvSpPr>
        <p:spPr bwMode="auto">
          <a:xfrm rot="-3373630">
            <a:off x="7138987" y="1852613"/>
            <a:ext cx="187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rgbClr val="FF00FF"/>
                </a:solidFill>
                <a:latin typeface="Times New Roman" pitchFamily="18" charset="0"/>
              </a:rPr>
              <a:t>H. A. Lorentz</a:t>
            </a:r>
          </a:p>
        </p:txBody>
      </p:sp>
      <p:sp>
        <p:nvSpPr>
          <p:cNvPr id="160788" name="Text Box 20"/>
          <p:cNvSpPr txBox="1">
            <a:spLocks noChangeArrowheads="1"/>
          </p:cNvSpPr>
          <p:nvPr/>
        </p:nvSpPr>
        <p:spPr bwMode="auto">
          <a:xfrm>
            <a:off x="6705600" y="762000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chemeClr val="accent2"/>
                </a:solidFill>
                <a:latin typeface="Times New Roman" pitchFamily="18" charset="0"/>
              </a:rPr>
              <a:t>P. Langevin</a:t>
            </a:r>
          </a:p>
        </p:txBody>
      </p:sp>
      <p:sp>
        <p:nvSpPr>
          <p:cNvPr id="160789" name="Text Box 21"/>
          <p:cNvSpPr txBox="1">
            <a:spLocks noChangeArrowheads="1"/>
          </p:cNvSpPr>
          <p:nvPr/>
        </p:nvSpPr>
        <p:spPr bwMode="auto">
          <a:xfrm>
            <a:off x="228600" y="3200400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chemeClr val="accent1"/>
                </a:solidFill>
                <a:latin typeface="Monotype Corsiva" pitchFamily="66" charset="0"/>
              </a:rPr>
              <a:t>E. Ising</a:t>
            </a:r>
          </a:p>
        </p:txBody>
      </p:sp>
      <p:sp>
        <p:nvSpPr>
          <p:cNvPr id="160790" name="Text Box 22"/>
          <p:cNvSpPr txBox="1">
            <a:spLocks noChangeArrowheads="1"/>
          </p:cNvSpPr>
          <p:nvPr/>
        </p:nvSpPr>
        <p:spPr bwMode="auto">
          <a:xfrm>
            <a:off x="365125" y="6292850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chemeClr val="bg1"/>
                </a:solidFill>
                <a:latin typeface="Bookman Old Style" pitchFamily="18" charset="0"/>
              </a:rPr>
              <a:t>F. Bloch</a:t>
            </a:r>
          </a:p>
        </p:txBody>
      </p:sp>
      <p:sp>
        <p:nvSpPr>
          <p:cNvPr id="160791" name="Text Box 23"/>
          <p:cNvSpPr txBox="1">
            <a:spLocks noChangeArrowheads="1"/>
          </p:cNvSpPr>
          <p:nvPr/>
        </p:nvSpPr>
        <p:spPr bwMode="auto">
          <a:xfrm rot="-1189576">
            <a:off x="5562600" y="5410200"/>
            <a:ext cx="985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chemeClr val="accent1"/>
                </a:solidFill>
                <a:latin typeface="Monotype Corsiva" pitchFamily="66" charset="0"/>
              </a:rPr>
              <a:t>L. Neel</a:t>
            </a:r>
          </a:p>
        </p:txBody>
      </p:sp>
      <p:sp>
        <p:nvSpPr>
          <p:cNvPr id="160792" name="Text Box 24"/>
          <p:cNvSpPr txBox="1">
            <a:spLocks noChangeArrowheads="1"/>
          </p:cNvSpPr>
          <p:nvPr/>
        </p:nvSpPr>
        <p:spPr bwMode="auto">
          <a:xfrm>
            <a:off x="7391400" y="5462588"/>
            <a:ext cx="68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rgbClr val="66FF33"/>
                </a:solidFill>
                <a:latin typeface="Haettenschweiler" pitchFamily="34" charset="0"/>
              </a:rPr>
              <a:t>RKKY</a:t>
            </a:r>
          </a:p>
        </p:txBody>
      </p:sp>
      <p:sp>
        <p:nvSpPr>
          <p:cNvPr id="160793" name="Text Box 25"/>
          <p:cNvSpPr txBox="1">
            <a:spLocks noChangeArrowheads="1"/>
          </p:cNvSpPr>
          <p:nvPr/>
        </p:nvSpPr>
        <p:spPr bwMode="auto">
          <a:xfrm>
            <a:off x="1295400" y="32004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2004</a:t>
            </a:r>
            <a:r>
              <a:rPr lang="zh-CN" altLang="en-US" sz="2400">
                <a:solidFill>
                  <a:schemeClr val="bg1"/>
                </a:solidFill>
              </a:rPr>
              <a:t>年磁学室</a:t>
            </a:r>
            <a:r>
              <a:rPr lang="en-US" altLang="zh-CN" sz="2400">
                <a:solidFill>
                  <a:schemeClr val="bg1"/>
                </a:solidFill>
              </a:rPr>
              <a:t>《</a:t>
            </a:r>
            <a:r>
              <a:rPr lang="zh-CN" altLang="en-US" sz="2400">
                <a:solidFill>
                  <a:schemeClr val="bg1"/>
                </a:solidFill>
              </a:rPr>
              <a:t>磁性测量</a:t>
            </a:r>
            <a:r>
              <a:rPr lang="en-US" altLang="zh-CN" sz="2400">
                <a:solidFill>
                  <a:schemeClr val="bg1"/>
                </a:solidFill>
              </a:rPr>
              <a:t>》</a:t>
            </a:r>
            <a:r>
              <a:rPr lang="zh-CN" altLang="en-US" sz="2400">
                <a:solidFill>
                  <a:schemeClr val="bg1"/>
                </a:solidFill>
              </a:rPr>
              <a:t>讲座“磁性测量概论”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000"/>
                            </p:stCondLst>
                            <p:childTnLst>
                              <p:par>
                                <p:cTn id="50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55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000"/>
                            </p:stCondLst>
                            <p:childTnLst>
                              <p:par>
                                <p:cTn id="60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0"/>
                            </p:stCondLst>
                            <p:childTnLst>
                              <p:par>
                                <p:cTn id="65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000"/>
                            </p:stCondLst>
                            <p:childTnLst>
                              <p:par>
                                <p:cTn id="70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3000"/>
                            </p:stCondLst>
                            <p:childTnLst>
                              <p:par>
                                <p:cTn id="75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0"/>
                            </p:stCondLst>
                            <p:childTnLst>
                              <p:par>
                                <p:cTn id="80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000"/>
                            </p:stCondLst>
                            <p:childTnLst>
                              <p:par>
                                <p:cTn id="85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9000"/>
                            </p:stCondLst>
                            <p:childTnLst>
                              <p:par>
                                <p:cTn id="90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1000"/>
                            </p:stCondLst>
                            <p:childTnLst>
                              <p:par>
                                <p:cTn id="95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00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05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10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utoUpdateAnimBg="0"/>
      <p:bldP spid="160772" grpId="0" autoUpdateAnimBg="0"/>
      <p:bldP spid="160773" grpId="0" autoUpdateAnimBg="0"/>
      <p:bldP spid="160774" grpId="0" autoUpdateAnimBg="0"/>
      <p:bldP spid="160775" grpId="0" autoUpdateAnimBg="0"/>
      <p:bldP spid="160776" grpId="0" autoUpdateAnimBg="0"/>
      <p:bldP spid="160777" grpId="0" autoUpdateAnimBg="0"/>
      <p:bldP spid="160778" grpId="0" autoUpdateAnimBg="0"/>
      <p:bldP spid="160779" grpId="0" autoUpdateAnimBg="0"/>
      <p:bldP spid="160780" grpId="0" autoUpdateAnimBg="0"/>
      <p:bldP spid="160781" grpId="0" autoUpdateAnimBg="0"/>
      <p:bldP spid="160782" grpId="0" autoUpdateAnimBg="0"/>
      <p:bldP spid="160783" grpId="0" autoUpdateAnimBg="0"/>
      <p:bldP spid="160784" grpId="0" autoUpdateAnimBg="0"/>
      <p:bldP spid="160785" grpId="0" autoUpdateAnimBg="0"/>
      <p:bldP spid="160786" grpId="0" autoUpdateAnimBg="0"/>
      <p:bldP spid="160787" grpId="0" autoUpdateAnimBg="0"/>
      <p:bldP spid="160788" grpId="0" autoUpdateAnimBg="0"/>
      <p:bldP spid="160789" grpId="0" autoUpdateAnimBg="0"/>
      <p:bldP spid="160790" grpId="0" autoUpdateAnimBg="0"/>
      <p:bldP spid="160791" grpId="0" autoUpdateAnimBg="0"/>
      <p:bldP spid="16079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725" y="333375"/>
            <a:ext cx="46545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ea typeface="黑体" pitchFamily="49" charset="-122"/>
              </a:rPr>
              <a:t>课程拟讲授的内容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9225" y="1557338"/>
            <a:ext cx="6305550" cy="4084637"/>
          </a:xfrm>
          <a:noFill/>
          <a:ln/>
        </p:spPr>
        <p:txBody>
          <a:bodyPr wrap="none" anchor="ctr">
            <a:spAutoFit/>
          </a:bodyPr>
          <a:lstStyle/>
          <a:p>
            <a:pPr algn="ctr"/>
            <a:r>
              <a:rPr lang="zh-CN" altLang="en-US"/>
              <a:t>磁性测量的概况（</a:t>
            </a:r>
            <a:r>
              <a:rPr lang="en-US" altLang="zh-CN"/>
              <a:t>1</a:t>
            </a:r>
            <a:r>
              <a:rPr lang="zh-CN" altLang="en-US"/>
              <a:t>）</a:t>
            </a:r>
          </a:p>
          <a:p>
            <a:pPr algn="ctr"/>
            <a:r>
              <a:rPr lang="zh-CN" altLang="en-US"/>
              <a:t>磁性测量的基础（</a:t>
            </a:r>
            <a:r>
              <a:rPr lang="en-US" altLang="zh-CN"/>
              <a:t>2</a:t>
            </a:r>
            <a:r>
              <a:rPr lang="zh-CN" altLang="en-US"/>
              <a:t>）</a:t>
            </a:r>
          </a:p>
          <a:p>
            <a:pPr algn="ctr"/>
            <a:r>
              <a:rPr lang="zh-CN" altLang="en-US"/>
              <a:t>磁性测量的原理和技术（</a:t>
            </a:r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en-US" altLang="zh-CN"/>
              <a:t>6</a:t>
            </a:r>
            <a:r>
              <a:rPr lang="zh-CN" altLang="en-US"/>
              <a:t>）</a:t>
            </a:r>
          </a:p>
          <a:p>
            <a:pPr algn="ctr"/>
            <a:r>
              <a:rPr lang="zh-CN" altLang="en-US"/>
              <a:t>磁场的产生与测量（</a:t>
            </a:r>
            <a:r>
              <a:rPr lang="en-US" altLang="zh-CN"/>
              <a:t>4</a:t>
            </a:r>
            <a:r>
              <a:rPr lang="zh-CN" altLang="en-US"/>
              <a:t>、</a:t>
            </a:r>
            <a:r>
              <a:rPr lang="en-US" altLang="zh-CN"/>
              <a:t>5</a:t>
            </a:r>
            <a:r>
              <a:rPr lang="zh-CN" altLang="en-US"/>
              <a:t>）</a:t>
            </a:r>
          </a:p>
          <a:p>
            <a:pPr algn="ctr"/>
            <a:r>
              <a:rPr lang="zh-CN" altLang="en-US"/>
              <a:t>测量仪器的使用（</a:t>
            </a:r>
            <a:r>
              <a:rPr lang="en-US" altLang="zh-CN"/>
              <a:t>5</a:t>
            </a:r>
            <a:r>
              <a:rPr lang="zh-CN" altLang="en-US"/>
              <a:t>、</a:t>
            </a:r>
            <a:r>
              <a:rPr lang="en-US" altLang="zh-CN"/>
              <a:t>6</a:t>
            </a:r>
            <a:r>
              <a:rPr lang="zh-CN" altLang="en-US"/>
              <a:t>、</a:t>
            </a:r>
            <a:r>
              <a:rPr lang="en-US" altLang="zh-CN"/>
              <a:t>7</a:t>
            </a:r>
            <a:r>
              <a:rPr lang="zh-CN" altLang="en-US"/>
              <a:t>、</a:t>
            </a:r>
            <a:r>
              <a:rPr lang="en-US" altLang="zh-CN"/>
              <a:t>8</a:t>
            </a:r>
            <a:r>
              <a:rPr lang="zh-CN" altLang="en-US"/>
              <a:t>）</a:t>
            </a:r>
          </a:p>
          <a:p>
            <a:pPr algn="ctr"/>
            <a:r>
              <a:rPr lang="zh-CN" altLang="en-US"/>
              <a:t>磁性参数的测量（</a:t>
            </a:r>
            <a:r>
              <a:rPr lang="en-US" altLang="zh-CN"/>
              <a:t>8</a:t>
            </a:r>
            <a:r>
              <a:rPr lang="zh-CN" altLang="en-US"/>
              <a:t>、</a:t>
            </a:r>
            <a:r>
              <a:rPr lang="en-US" altLang="zh-CN"/>
              <a:t>9</a:t>
            </a:r>
            <a:r>
              <a:rPr lang="zh-CN" altLang="en-US"/>
              <a:t>）</a:t>
            </a:r>
          </a:p>
          <a:p>
            <a:pPr algn="ctr"/>
            <a:r>
              <a:rPr lang="zh-CN" altLang="en-US"/>
              <a:t>样品的安装与位置（</a:t>
            </a:r>
            <a:r>
              <a:rPr lang="en-US" altLang="zh-CN"/>
              <a:t>9</a:t>
            </a:r>
            <a:r>
              <a:rPr lang="zh-CN" altLang="en-US"/>
              <a:t>）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4572000" y="5949280"/>
            <a:ext cx="4288353" cy="584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ea typeface="黑体" pitchFamily="49" charset="-122"/>
              </a:rPr>
              <a:t>考试</a:t>
            </a:r>
            <a:r>
              <a:rPr lang="zh-CN" altLang="en-US" sz="3200" dirty="0" smtClean="0">
                <a:solidFill>
                  <a:schemeClr val="bg1"/>
                </a:solidFill>
                <a:ea typeface="黑体" pitchFamily="49" charset="-122"/>
              </a:rPr>
              <a:t>？不考试？成绩？</a:t>
            </a:r>
            <a:endParaRPr lang="zh-CN" altLang="en-US" sz="3200" dirty="0">
              <a:solidFill>
                <a:schemeClr val="bg1"/>
              </a:solidFill>
              <a:ea typeface="黑体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1153" y="461417"/>
            <a:ext cx="2441694" cy="769441"/>
          </a:xfr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课后作业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74275" y="1628800"/>
            <a:ext cx="6795450" cy="584775"/>
          </a:xfr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dirty="0" smtClean="0"/>
              <a:t>01</a:t>
            </a:r>
            <a:r>
              <a:rPr lang="zh-CN" altLang="en-US" dirty="0" smtClean="0"/>
              <a:t>、选修</a:t>
            </a:r>
            <a:r>
              <a:rPr lang="en-US" altLang="zh-CN" dirty="0" smtClean="0"/>
              <a:t>《</a:t>
            </a:r>
            <a:r>
              <a:rPr lang="zh-CN" altLang="en-US" dirty="0" smtClean="0"/>
              <a:t>磁性测量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课程的目的。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7262" y="2852936"/>
            <a:ext cx="74494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课程成绩、评价方式（建议）：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1</a:t>
            </a:r>
            <a:r>
              <a:rPr lang="zh-CN" altLang="en-US" sz="2800" dirty="0" smtClean="0"/>
              <a:t>、课程成绩采用</a:t>
            </a:r>
            <a:r>
              <a:rPr lang="en-US" altLang="zh-CN" sz="2800" dirty="0" smtClean="0"/>
              <a:t>100</a:t>
            </a:r>
            <a:r>
              <a:rPr lang="zh-CN" altLang="en-US" sz="2800" dirty="0" smtClean="0"/>
              <a:t>分制，不进行统一考试；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2</a:t>
            </a:r>
            <a:r>
              <a:rPr lang="zh-CN" altLang="en-US" sz="2800" dirty="0" smtClean="0"/>
              <a:t>、任选</a:t>
            </a:r>
            <a:r>
              <a:rPr lang="en-US" altLang="zh-CN" sz="2800" dirty="0" smtClean="0"/>
              <a:t>10</a:t>
            </a:r>
            <a:r>
              <a:rPr lang="zh-CN" altLang="en-US" sz="2800" dirty="0" smtClean="0"/>
              <a:t>项课后作业，每项满分</a:t>
            </a:r>
            <a:r>
              <a:rPr lang="en-US" altLang="zh-CN" sz="2800" dirty="0" smtClean="0"/>
              <a:t>10</a:t>
            </a:r>
            <a:r>
              <a:rPr lang="zh-CN" altLang="en-US" sz="2800" dirty="0" smtClean="0"/>
              <a:t>分；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3</a:t>
            </a:r>
            <a:r>
              <a:rPr lang="zh-CN" altLang="en-US" sz="2800" dirty="0" smtClean="0"/>
              <a:t>、将所有作业的成绩累加作为最终成绩；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4</a:t>
            </a:r>
            <a:r>
              <a:rPr lang="zh-CN" altLang="en-US" sz="2800" dirty="0" smtClean="0"/>
              <a:t>、交作业时间截至课程结束后一周之内。</a:t>
            </a:r>
            <a:endParaRPr lang="zh-CN" altLang="en-US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25" y="273050"/>
            <a:ext cx="5365750" cy="823913"/>
          </a:xfrm>
          <a:noFill/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tx1"/>
                </a:solidFill>
                <a:ea typeface="黑体" pitchFamily="49" charset="-122"/>
              </a:rPr>
              <a:t>磁  性  测  量  概  论</a:t>
            </a:r>
          </a:p>
        </p:txBody>
      </p:sp>
      <p:graphicFrame>
        <p:nvGraphicFramePr>
          <p:cNvPr id="242691" name="Group 3"/>
          <p:cNvGraphicFramePr>
            <a:graphicFrameLocks noGrp="1"/>
          </p:cNvGraphicFramePr>
          <p:nvPr/>
        </p:nvGraphicFramePr>
        <p:xfrm>
          <a:off x="914400" y="2924175"/>
          <a:ext cx="7391400" cy="3477768"/>
        </p:xfrm>
        <a:graphic>
          <a:graphicData uri="http://schemas.openxmlformats.org/drawingml/2006/table">
            <a:tbl>
              <a:tblPr/>
              <a:tblGrid>
                <a:gridCol w="4305300"/>
                <a:gridCol w="30861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华文行楷" pitchFamily="2" charset="-122"/>
                        </a:rPr>
                        <a:t>能够测量什么量 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？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9A7FF"/>
                        </a:gs>
                        <a:gs pos="100000">
                          <a:srgbClr val="E1E1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华文新魏" pitchFamily="2" charset="-122"/>
                        </a:rPr>
                        <a:t>现 有 能 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华文新魏" pitchFamily="2" charset="-122"/>
                        </a:rPr>
                        <a:t>潜 在 能 力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9A7FF"/>
                        </a:gs>
                        <a:gs pos="100000">
                          <a:srgbClr val="E1E1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华文行楷" pitchFamily="2" charset="-122"/>
                        </a:rPr>
                        <a:t>怎么测量这些量 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？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9A7FF"/>
                        </a:gs>
                        <a:gs pos="100000">
                          <a:srgbClr val="E1E1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华文新魏" pitchFamily="2" charset="-122"/>
                        </a:rPr>
                        <a:t>标准、规程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华文新魏" pitchFamily="2" charset="-122"/>
                        </a:rPr>
                        <a:t>原理、方法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9A7FF"/>
                        </a:gs>
                        <a:gs pos="100000">
                          <a:srgbClr val="E1E1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行楷" pitchFamily="2" charset="-122"/>
                        </a:rPr>
                        <a:t>如何保证正确性 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？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9A7FF"/>
                        </a:gs>
                        <a:gs pos="100000">
                          <a:srgbClr val="E1E1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新魏" pitchFamily="2" charset="-122"/>
                        </a:rPr>
                        <a:t>量 值 溯 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新魏" pitchFamily="2" charset="-122"/>
                        </a:rPr>
                        <a:t>量 具 检 定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9A7FF"/>
                        </a:gs>
                        <a:gs pos="100000">
                          <a:srgbClr val="E1E1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pSp>
        <p:nvGrpSpPr>
          <p:cNvPr id="242705" name="Group 17"/>
          <p:cNvGrpSpPr>
            <a:grpSpLocks/>
          </p:cNvGrpSpPr>
          <p:nvPr/>
        </p:nvGrpSpPr>
        <p:grpSpPr bwMode="auto">
          <a:xfrm>
            <a:off x="304800" y="1524000"/>
            <a:ext cx="2057400" cy="1066800"/>
            <a:chOff x="192" y="960"/>
            <a:chExt cx="1296" cy="672"/>
          </a:xfrm>
        </p:grpSpPr>
        <p:sp>
          <p:nvSpPr>
            <p:cNvPr id="242706" name="AutoShape 18"/>
            <p:cNvSpPr>
              <a:spLocks noChangeArrowheads="1"/>
            </p:cNvSpPr>
            <p:nvPr/>
          </p:nvSpPr>
          <p:spPr bwMode="auto">
            <a:xfrm>
              <a:off x="192" y="960"/>
              <a:ext cx="1296" cy="672"/>
            </a:xfrm>
            <a:prstGeom prst="cloudCallout">
              <a:avLst>
                <a:gd name="adj1" fmla="val 25694"/>
                <a:gd name="adj2" fmla="val -99106"/>
              </a:avLst>
            </a:prstGeom>
            <a:gradFill rotWithShape="0">
              <a:gsLst>
                <a:gs pos="0">
                  <a:srgbClr val="E1E1FF"/>
                </a:gs>
                <a:gs pos="50000">
                  <a:srgbClr val="FFFFFF"/>
                </a:gs>
                <a:gs pos="100000">
                  <a:srgbClr val="E1E1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/>
              <a:r>
                <a:rPr kumimoji="1" lang="zh-CN" altLang="en-US" sz="2400">
                  <a:latin typeface="Times New Roman" pitchFamily="18" charset="0"/>
                </a:rPr>
                <a:t>计    量</a:t>
              </a:r>
            </a:p>
            <a:p>
              <a:pPr algn="ctr"/>
              <a:r>
                <a:rPr kumimoji="1" lang="en-US" altLang="zh-CN" sz="2400">
                  <a:latin typeface="Times New Roman" pitchFamily="18" charset="0"/>
                </a:rPr>
                <a:t>Metrology</a:t>
              </a:r>
            </a:p>
          </p:txBody>
        </p:sp>
        <p:sp>
          <p:nvSpPr>
            <p:cNvPr id="242707" name="AutoShape 19"/>
            <p:cNvSpPr>
              <a:spLocks noChangeArrowheads="1"/>
            </p:cNvSpPr>
            <p:nvPr/>
          </p:nvSpPr>
          <p:spPr bwMode="auto">
            <a:xfrm>
              <a:off x="192" y="960"/>
              <a:ext cx="1296" cy="672"/>
            </a:xfrm>
            <a:prstGeom prst="cloudCallout">
              <a:avLst>
                <a:gd name="adj1" fmla="val 86343"/>
                <a:gd name="adj2" fmla="val 70981"/>
              </a:avLst>
            </a:prstGeom>
            <a:gradFill rotWithShape="0">
              <a:gsLst>
                <a:gs pos="0">
                  <a:srgbClr val="E1E1FF"/>
                </a:gs>
                <a:gs pos="50000">
                  <a:srgbClr val="FFFFFF"/>
                </a:gs>
                <a:gs pos="100000">
                  <a:srgbClr val="E1E1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/>
              <a:r>
                <a:rPr kumimoji="1" lang="zh-CN" altLang="en-US" sz="2400">
                  <a:latin typeface="Times New Roman" pitchFamily="18" charset="0"/>
                </a:rPr>
                <a:t>计    量</a:t>
              </a:r>
            </a:p>
            <a:p>
              <a:pPr algn="ctr"/>
              <a:r>
                <a:rPr kumimoji="1" lang="en-US" altLang="zh-CN" sz="2400">
                  <a:latin typeface="Times New Roman" pitchFamily="18" charset="0"/>
                </a:rPr>
                <a:t>Metrology</a:t>
              </a:r>
            </a:p>
          </p:txBody>
        </p:sp>
      </p:grpSp>
      <p:sp>
        <p:nvSpPr>
          <p:cNvPr id="242708" name="Text Box 20"/>
          <p:cNvSpPr txBox="1">
            <a:spLocks noChangeArrowheads="1"/>
          </p:cNvSpPr>
          <p:nvPr/>
        </p:nvSpPr>
        <p:spPr bwMode="auto">
          <a:xfrm>
            <a:off x="8807450" y="0"/>
            <a:ext cx="3365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</a:rPr>
              <a:t>0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42709" name="Text Box 21"/>
          <p:cNvSpPr txBox="1">
            <a:spLocks noChangeArrowheads="1"/>
          </p:cNvSpPr>
          <p:nvPr/>
        </p:nvSpPr>
        <p:spPr bwMode="auto">
          <a:xfrm>
            <a:off x="2843213" y="1484313"/>
            <a:ext cx="597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/>
              <a:t>昨夜西风凋碧树，</a:t>
            </a:r>
            <a:r>
              <a:rPr lang="zh-CN" altLang="en-US" sz="2400">
                <a:solidFill>
                  <a:srgbClr val="A50021"/>
                </a:solidFill>
                <a:ea typeface="隶书" pitchFamily="49" charset="-122"/>
              </a:rPr>
              <a:t>都上</a:t>
            </a:r>
            <a:r>
              <a:rPr lang="zh-CN" altLang="en-US" sz="2400"/>
              <a:t>高楼，</a:t>
            </a:r>
            <a:r>
              <a:rPr lang="zh-CN" altLang="en-US" sz="2400">
                <a:solidFill>
                  <a:srgbClr val="A50021"/>
                </a:solidFill>
                <a:ea typeface="隶书" pitchFamily="49" charset="-122"/>
              </a:rPr>
              <a:t>望望</a:t>
            </a:r>
            <a:r>
              <a:rPr lang="zh-CN" altLang="en-US" sz="2400"/>
              <a:t>天涯路。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1925" y="476250"/>
            <a:ext cx="6280150" cy="823913"/>
          </a:xfrm>
          <a:noFill/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tx1"/>
                </a:solidFill>
                <a:ea typeface="黑体" pitchFamily="49" charset="-122"/>
              </a:rPr>
              <a:t>从三个层面看磁性测量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125" y="1889125"/>
            <a:ext cx="6889750" cy="3079750"/>
          </a:xfrm>
          <a:noFill/>
        </p:spPr>
        <p:txBody>
          <a:bodyPr wrap="none">
            <a:spAutoFit/>
          </a:bodyPr>
          <a:lstStyle/>
          <a:p>
            <a:pPr marL="609600" indent="-609600" algn="ctr">
              <a:lnSpc>
                <a:spcPct val="150000"/>
              </a:lnSpc>
              <a:buFontTx/>
              <a:buAutoNum type="arabicPeriod"/>
            </a:pPr>
            <a:r>
              <a:rPr lang="zh-CN" altLang="en-US" sz="4000">
                <a:solidFill>
                  <a:schemeClr val="accent2"/>
                </a:solidFill>
                <a:ea typeface="隶书" pitchFamily="49" charset="-122"/>
              </a:rPr>
              <a:t>在计量学中的位置</a:t>
            </a:r>
          </a:p>
          <a:p>
            <a:pPr marL="609600" indent="-609600" algn="ctr">
              <a:lnSpc>
                <a:spcPct val="150000"/>
              </a:lnSpc>
              <a:buFontTx/>
              <a:buAutoNum type="arabicPeriod"/>
            </a:pPr>
            <a:r>
              <a:rPr lang="zh-CN" altLang="en-US" sz="4000">
                <a:solidFill>
                  <a:srgbClr val="0000FF"/>
                </a:solidFill>
                <a:ea typeface="隶书" pitchFamily="49" charset="-122"/>
              </a:rPr>
              <a:t>磁性测量的总体概况</a:t>
            </a:r>
          </a:p>
          <a:p>
            <a:pPr marL="609600" indent="-609600" algn="ctr">
              <a:lnSpc>
                <a:spcPct val="150000"/>
              </a:lnSpc>
              <a:buFontTx/>
              <a:buAutoNum type="arabicPeriod"/>
            </a:pPr>
            <a:r>
              <a:rPr lang="zh-CN" altLang="en-US" sz="4000">
                <a:solidFill>
                  <a:srgbClr val="CC00CC"/>
                </a:solidFill>
                <a:ea typeface="隶书" pitchFamily="49" charset="-122"/>
              </a:rPr>
              <a:t>磁性参数、现象的测量能力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4325" y="1268413"/>
            <a:ext cx="5975350" cy="823912"/>
          </a:xfrm>
          <a:noFill/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chemeClr val="tx1"/>
                </a:solidFill>
                <a:ea typeface="黑体" pitchFamily="49" charset="-122"/>
              </a:rPr>
              <a:t>1</a:t>
            </a:r>
            <a:r>
              <a:rPr lang="zh-CN" altLang="en-US" sz="4800">
                <a:solidFill>
                  <a:schemeClr val="tx1"/>
                </a:solidFill>
                <a:ea typeface="黑体" pitchFamily="49" charset="-122"/>
              </a:rPr>
              <a:t>、在计量学中的位置</a:t>
            </a:r>
          </a:p>
        </p:txBody>
      </p:sp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1906588" y="2636838"/>
            <a:ext cx="53308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zh-CN" sz="3200"/>
              <a:t>1.1 </a:t>
            </a:r>
            <a:r>
              <a:rPr lang="zh-CN" altLang="en-US" sz="3200"/>
              <a:t>量的分类</a:t>
            </a:r>
          </a:p>
          <a:p>
            <a:pPr>
              <a:spcBef>
                <a:spcPct val="40000"/>
              </a:spcBef>
            </a:pPr>
            <a:r>
              <a:rPr lang="en-US" altLang="zh-CN" sz="3200"/>
              <a:t>1.2 </a:t>
            </a:r>
            <a:r>
              <a:rPr lang="zh-CN" altLang="en-US" sz="3200"/>
              <a:t>量值的获得方式</a:t>
            </a:r>
          </a:p>
          <a:p>
            <a:pPr>
              <a:spcBef>
                <a:spcPct val="40000"/>
              </a:spcBef>
            </a:pPr>
            <a:r>
              <a:rPr lang="en-US" altLang="zh-CN" sz="3200"/>
              <a:t>1.3 </a:t>
            </a:r>
            <a:r>
              <a:rPr lang="zh-CN" altLang="en-US" sz="3200"/>
              <a:t>计量体系（术语、概念）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7463" y="404813"/>
            <a:ext cx="6567487" cy="457200"/>
          </a:xfrm>
          <a:noFill/>
          <a:ln/>
        </p:spPr>
        <p:txBody>
          <a:bodyPr wrap="none">
            <a:spAutoFit/>
          </a:bodyPr>
          <a:lstStyle/>
          <a:p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中国科学院物理研究所 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  <a:sym typeface="Wingdings 2" pitchFamily="18" charset="2"/>
              </a:rPr>
              <a:t> 通用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实验技术公共课程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55925" y="1125538"/>
            <a:ext cx="3232150" cy="701675"/>
          </a:xfrm>
          <a:noFill/>
        </p:spPr>
        <p:txBody>
          <a:bodyPr wrap="none">
            <a:spAutoFit/>
          </a:bodyPr>
          <a:lstStyle/>
          <a:p>
            <a:r>
              <a:rPr lang="en-US" altLang="zh-CN" sz="4000"/>
              <a:t>《</a:t>
            </a:r>
            <a:r>
              <a:rPr lang="zh-CN" altLang="en-US" sz="4000">
                <a:ea typeface="隶书" pitchFamily="49" charset="-122"/>
              </a:rPr>
              <a:t>磁性测量</a:t>
            </a:r>
            <a:r>
              <a:rPr lang="en-US" altLang="zh-CN" sz="4000"/>
              <a:t>》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22525" y="3630613"/>
            <a:ext cx="42989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3600">
                <a:ea typeface="华文行楷" pitchFamily="2" charset="-122"/>
              </a:rPr>
              <a:t>赵同云</a:t>
            </a:r>
          </a:p>
          <a:p>
            <a:pPr algn="ctr">
              <a:lnSpc>
                <a:spcPct val="150000"/>
              </a:lnSpc>
            </a:pPr>
            <a:r>
              <a:rPr lang="zh-CN" altLang="en-US" sz="3600">
                <a:ea typeface="隶书" pitchFamily="49" charset="-122"/>
              </a:rPr>
              <a:t>磁学国家重点实验室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51200" y="5430838"/>
            <a:ext cx="2640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515FA5B8-6FCC-478C-B8B0-07580243431E}" type="datetime2">
              <a:rPr lang="zh-CN" altLang="en-US" sz="2800"/>
              <a:pPr/>
              <a:t>2016年4月11日</a:t>
            </a:fld>
            <a:endParaRPr lang="en-US" altLang="zh-CN" sz="280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431925" y="2317750"/>
            <a:ext cx="6280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4800">
                <a:ea typeface="黑体" pitchFamily="49" charset="-122"/>
              </a:rPr>
              <a:t>开篇语：磁性测量概况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65425" y="1668463"/>
            <a:ext cx="3613150" cy="2408237"/>
          </a:xfrm>
          <a:noFill/>
        </p:spPr>
        <p:txBody>
          <a:bodyPr wrap="none">
            <a:spAutoFit/>
          </a:bodyPr>
          <a:lstStyle/>
          <a:p>
            <a:r>
              <a:rPr lang="zh-CN" altLang="en-US" sz="6000">
                <a:solidFill>
                  <a:srgbClr val="FF0000"/>
                </a:solidFill>
                <a:ea typeface="黑体" pitchFamily="49" charset="-122"/>
              </a:rPr>
              <a:t>计量学</a:t>
            </a:r>
            <a:r>
              <a:rPr lang="en-US" altLang="zh-CN" sz="6000">
                <a:solidFill>
                  <a:srgbClr val="FF0000"/>
                </a:solidFill>
                <a:ea typeface="黑体" pitchFamily="49" charset="-122"/>
              </a:rPr>
              <a:t>123</a:t>
            </a:r>
            <a:br>
              <a:rPr lang="en-US" altLang="zh-CN" sz="6000">
                <a:solidFill>
                  <a:srgbClr val="FF0000"/>
                </a:solidFill>
                <a:ea typeface="黑体" pitchFamily="49" charset="-122"/>
              </a:rPr>
            </a:br>
            <a:r>
              <a:rPr lang="en-US" altLang="zh-CN" sz="3200">
                <a:solidFill>
                  <a:srgbClr val="FF0000"/>
                </a:solidFill>
                <a:ea typeface="黑体" pitchFamily="49" charset="-122"/>
              </a:rPr>
              <a:t/>
            </a:r>
            <a:br>
              <a:rPr lang="en-US" altLang="zh-CN" sz="3200">
                <a:solidFill>
                  <a:srgbClr val="FF0000"/>
                </a:solidFill>
                <a:ea typeface="黑体" pitchFamily="49" charset="-122"/>
              </a:rPr>
            </a:br>
            <a:r>
              <a:rPr lang="en-US" altLang="zh-CN" sz="6000">
                <a:solidFill>
                  <a:srgbClr val="FF0000"/>
                </a:solidFill>
                <a:ea typeface="隶书" pitchFamily="49" charset="-122"/>
              </a:rPr>
              <a:t>Metrology</a:t>
            </a:r>
            <a:endParaRPr lang="en-US" altLang="zh-CN">
              <a:solidFill>
                <a:srgbClr val="0000FF"/>
              </a:solidFill>
              <a:ea typeface="隶书" pitchFamily="49" charset="-122"/>
            </a:endParaRP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2974975" y="1196975"/>
            <a:ext cx="2216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200">
                <a:latin typeface="Times New Roman" pitchFamily="18" charset="0"/>
              </a:rPr>
              <a:t>j</a:t>
            </a:r>
            <a:r>
              <a:rPr kumimoji="1" lang="en-US" altLang="zh-CN" sz="3200">
                <a:latin typeface="Times New Roman" pitchFamily="18" charset="0"/>
                <a:cs typeface="Times New Roman" pitchFamily="18" charset="0"/>
              </a:rPr>
              <a:t>ì</a:t>
            </a:r>
            <a:r>
              <a:rPr kumimoji="1" lang="en-US" altLang="zh-CN" sz="3200">
                <a:latin typeface="Times New Roman" pitchFamily="18" charset="0"/>
              </a:rPr>
              <a:t>   li</a:t>
            </a:r>
            <a:r>
              <a:rPr kumimoji="1" lang="en-US" altLang="zh-CN" sz="3200">
                <a:latin typeface="Times New Roman" pitchFamily="18" charset="0"/>
                <a:cs typeface="Arial" charset="0"/>
              </a:rPr>
              <a:t>á</a:t>
            </a:r>
            <a:r>
              <a:rPr kumimoji="1" lang="en-US" altLang="zh-CN" sz="3200">
                <a:latin typeface="Times New Roman" pitchFamily="18" charset="0"/>
                <a:cs typeface="Times New Roman" pitchFamily="18" charset="0"/>
              </a:rPr>
              <a:t>ng xué</a:t>
            </a: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1</a:t>
            </a:r>
            <a:r>
              <a:rPr lang="zh-CN" altLang="en-US" sz="2000">
                <a:solidFill>
                  <a:schemeClr val="bg1"/>
                </a:solidFill>
              </a:rPr>
              <a:t>、在计量学中的位置</a:t>
            </a:r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1406525" y="4581525"/>
            <a:ext cx="6330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zh-CN" altLang="en-US" sz="44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计量学：关于测量的科学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444500" y="965200"/>
            <a:ext cx="8382000" cy="5003800"/>
            <a:chOff x="280" y="608"/>
            <a:chExt cx="5280" cy="3152"/>
          </a:xfrm>
        </p:grpSpPr>
        <p:sp>
          <p:nvSpPr>
            <p:cNvPr id="9219" name="Freeform 3"/>
            <p:cNvSpPr>
              <a:spLocks/>
            </p:cNvSpPr>
            <p:nvPr/>
          </p:nvSpPr>
          <p:spPr bwMode="auto">
            <a:xfrm>
              <a:off x="280" y="608"/>
              <a:ext cx="5280" cy="3152"/>
            </a:xfrm>
            <a:custGeom>
              <a:avLst/>
              <a:gdLst/>
              <a:ahLst/>
              <a:cxnLst>
                <a:cxn ang="0">
                  <a:pos x="3608" y="2752"/>
                </a:cxn>
                <a:cxn ang="0">
                  <a:pos x="5000" y="1600"/>
                </a:cxn>
                <a:cxn ang="0">
                  <a:pos x="5048" y="592"/>
                </a:cxn>
                <a:cxn ang="0">
                  <a:pos x="3608" y="688"/>
                </a:cxn>
                <a:cxn ang="0">
                  <a:pos x="2936" y="208"/>
                </a:cxn>
                <a:cxn ang="0">
                  <a:pos x="2648" y="112"/>
                </a:cxn>
                <a:cxn ang="0">
                  <a:pos x="440" y="256"/>
                </a:cxn>
                <a:cxn ang="0">
                  <a:pos x="200" y="1648"/>
                </a:cxn>
                <a:cxn ang="0">
                  <a:pos x="1640" y="2224"/>
                </a:cxn>
                <a:cxn ang="0">
                  <a:pos x="2168" y="2656"/>
                </a:cxn>
                <a:cxn ang="0">
                  <a:pos x="2168" y="3088"/>
                </a:cxn>
                <a:cxn ang="0">
                  <a:pos x="3128" y="3040"/>
                </a:cxn>
                <a:cxn ang="0">
                  <a:pos x="3608" y="2752"/>
                </a:cxn>
              </a:cxnLst>
              <a:rect l="0" t="0" r="r" b="b"/>
              <a:pathLst>
                <a:path w="5280" h="3152">
                  <a:moveTo>
                    <a:pt x="3608" y="2752"/>
                  </a:moveTo>
                  <a:cubicBezTo>
                    <a:pt x="3920" y="2512"/>
                    <a:pt x="4760" y="1960"/>
                    <a:pt x="5000" y="1600"/>
                  </a:cubicBezTo>
                  <a:cubicBezTo>
                    <a:pt x="5240" y="1240"/>
                    <a:pt x="5280" y="744"/>
                    <a:pt x="5048" y="592"/>
                  </a:cubicBezTo>
                  <a:cubicBezTo>
                    <a:pt x="4816" y="440"/>
                    <a:pt x="3960" y="752"/>
                    <a:pt x="3608" y="688"/>
                  </a:cubicBezTo>
                  <a:cubicBezTo>
                    <a:pt x="3256" y="624"/>
                    <a:pt x="3096" y="304"/>
                    <a:pt x="2936" y="208"/>
                  </a:cubicBezTo>
                  <a:cubicBezTo>
                    <a:pt x="2776" y="112"/>
                    <a:pt x="3064" y="104"/>
                    <a:pt x="2648" y="112"/>
                  </a:cubicBezTo>
                  <a:cubicBezTo>
                    <a:pt x="2232" y="120"/>
                    <a:pt x="848" y="0"/>
                    <a:pt x="440" y="256"/>
                  </a:cubicBezTo>
                  <a:cubicBezTo>
                    <a:pt x="32" y="512"/>
                    <a:pt x="0" y="1320"/>
                    <a:pt x="200" y="1648"/>
                  </a:cubicBezTo>
                  <a:cubicBezTo>
                    <a:pt x="400" y="1976"/>
                    <a:pt x="1312" y="2056"/>
                    <a:pt x="1640" y="2224"/>
                  </a:cubicBezTo>
                  <a:cubicBezTo>
                    <a:pt x="1968" y="2392"/>
                    <a:pt x="2080" y="2512"/>
                    <a:pt x="2168" y="2656"/>
                  </a:cubicBezTo>
                  <a:cubicBezTo>
                    <a:pt x="2256" y="2800"/>
                    <a:pt x="2008" y="3024"/>
                    <a:pt x="2168" y="3088"/>
                  </a:cubicBezTo>
                  <a:cubicBezTo>
                    <a:pt x="2328" y="3152"/>
                    <a:pt x="2888" y="3104"/>
                    <a:pt x="3128" y="3040"/>
                  </a:cubicBezTo>
                  <a:cubicBezTo>
                    <a:pt x="3368" y="2976"/>
                    <a:pt x="3296" y="2992"/>
                    <a:pt x="3608" y="2752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0" name="Line 4"/>
            <p:cNvSpPr>
              <a:spLocks noChangeShapeType="1"/>
            </p:cNvSpPr>
            <p:nvPr/>
          </p:nvSpPr>
          <p:spPr bwMode="auto">
            <a:xfrm>
              <a:off x="672" y="1104"/>
              <a:ext cx="14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672" y="1440"/>
              <a:ext cx="14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672" y="1824"/>
              <a:ext cx="14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672" y="2160"/>
              <a:ext cx="14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2534" y="3245"/>
              <a:ext cx="788" cy="327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zh-CN" altLang="en-US" sz="2800">
                  <a:solidFill>
                    <a:schemeClr val="bg1"/>
                  </a:solidFill>
                  <a:latin typeface="Times New Roman" pitchFamily="18" charset="0"/>
                  <a:ea typeface="黑体" pitchFamily="49" charset="-122"/>
                </a:rPr>
                <a:t>计量学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3648" y="2250"/>
              <a:ext cx="50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2400">
                  <a:latin typeface="Times New Roman" pitchFamily="18" charset="0"/>
                </a:rPr>
                <a:t>基准</a:t>
              </a:r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2531" y="273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2400">
                  <a:latin typeface="Times New Roman" pitchFamily="18" charset="0"/>
                  <a:ea typeface="隶书" pitchFamily="49" charset="-122"/>
                </a:rPr>
                <a:t>单位制</a:t>
              </a: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2533" y="2202"/>
              <a:ext cx="694" cy="29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2400">
                  <a:latin typeface="Times New Roman" pitchFamily="18" charset="0"/>
                </a:rPr>
                <a:t>溯源性</a:t>
              </a: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974" y="944"/>
              <a:ext cx="884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2400">
                  <a:latin typeface="Times New Roman" pitchFamily="18" charset="0"/>
                </a:rPr>
                <a:t>测量原理</a:t>
              </a:r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976" y="1296"/>
              <a:ext cx="880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2400">
                  <a:latin typeface="Times New Roman" pitchFamily="18" charset="0"/>
                </a:rPr>
                <a:t>测量方法</a:t>
              </a:r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974" y="1648"/>
              <a:ext cx="884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2400">
                  <a:latin typeface="Times New Roman" pitchFamily="18" charset="0"/>
                </a:rPr>
                <a:t>测量程序</a:t>
              </a:r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3600" y="1488"/>
              <a:ext cx="884" cy="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2400">
                  <a:latin typeface="Times New Roman" pitchFamily="18" charset="0"/>
                </a:rPr>
                <a:t>测量仪器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978" y="2000"/>
              <a:ext cx="87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2400">
                  <a:latin typeface="Times New Roman" pitchFamily="18" charset="0"/>
                </a:rPr>
                <a:t>标准物质</a:t>
              </a:r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>
              <a:off x="2112" y="1104"/>
              <a:ext cx="0" cy="10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>
              <a:off x="2112" y="1632"/>
              <a:ext cx="1488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5" name="Text Box 19"/>
            <p:cNvSpPr txBox="1">
              <a:spLocks noChangeArrowheads="1"/>
            </p:cNvSpPr>
            <p:nvPr/>
          </p:nvSpPr>
          <p:spPr bwMode="auto">
            <a:xfrm>
              <a:off x="2630" y="1370"/>
              <a:ext cx="506" cy="5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2400">
                  <a:latin typeface="Times New Roman" pitchFamily="18" charset="0"/>
                </a:rPr>
                <a:t>计量</a:t>
              </a:r>
            </a:p>
            <a:p>
              <a:r>
                <a:rPr kumimoji="1" lang="zh-CN" altLang="en-US" sz="2400">
                  <a:latin typeface="Times New Roman" pitchFamily="18" charset="0"/>
                </a:rPr>
                <a:t>测量</a:t>
              </a:r>
            </a:p>
          </p:txBody>
        </p:sp>
        <p:sp>
          <p:nvSpPr>
            <p:cNvPr id="9236" name="Text Box 20"/>
            <p:cNvSpPr txBox="1">
              <a:spLocks noChangeArrowheads="1"/>
            </p:cNvSpPr>
            <p:nvPr/>
          </p:nvSpPr>
          <p:spPr bwMode="auto">
            <a:xfrm>
              <a:off x="2630" y="810"/>
              <a:ext cx="50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zh-CN" altLang="en-US" sz="2400">
                  <a:latin typeface="Times New Roman" pitchFamily="18" charset="0"/>
                  <a:ea typeface="隶书" pitchFamily="49" charset="-122"/>
                </a:rPr>
                <a:t>人员</a:t>
              </a:r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>
              <a:off x="2883" y="1117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8" name="Text Box 22"/>
            <p:cNvSpPr txBox="1">
              <a:spLocks noChangeArrowheads="1"/>
            </p:cNvSpPr>
            <p:nvPr/>
          </p:nvSpPr>
          <p:spPr bwMode="auto">
            <a:xfrm>
              <a:off x="4752" y="1296"/>
              <a:ext cx="506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2400">
                  <a:solidFill>
                    <a:srgbClr val="FF0000"/>
                  </a:solidFill>
                  <a:latin typeface="Times New Roman" pitchFamily="18" charset="0"/>
                </a:rPr>
                <a:t>校准</a:t>
              </a:r>
            </a:p>
          </p:txBody>
        </p:sp>
        <p:sp>
          <p:nvSpPr>
            <p:cNvPr id="9239" name="Text Box 23"/>
            <p:cNvSpPr txBox="1">
              <a:spLocks noChangeArrowheads="1"/>
            </p:cNvSpPr>
            <p:nvPr/>
          </p:nvSpPr>
          <p:spPr bwMode="auto">
            <a:xfrm>
              <a:off x="4752" y="1776"/>
              <a:ext cx="506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2400">
                  <a:solidFill>
                    <a:srgbClr val="FF0000"/>
                  </a:solidFill>
                  <a:latin typeface="Times New Roman" pitchFamily="18" charset="0"/>
                </a:rPr>
                <a:t>检定</a:t>
              </a:r>
            </a:p>
          </p:txBody>
        </p:sp>
        <p:sp>
          <p:nvSpPr>
            <p:cNvPr id="9240" name="AutoShape 24"/>
            <p:cNvSpPr>
              <a:spLocks/>
            </p:cNvSpPr>
            <p:nvPr/>
          </p:nvSpPr>
          <p:spPr bwMode="auto">
            <a:xfrm>
              <a:off x="4512" y="1392"/>
              <a:ext cx="192" cy="528"/>
            </a:xfrm>
            <a:prstGeom prst="leftBrace">
              <a:avLst>
                <a:gd name="adj1" fmla="val 2291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 flipV="1">
              <a:off x="2880" y="3024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3240" y="2538"/>
              <a:ext cx="696" cy="328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696" y="328"/>
                </a:cxn>
                <a:cxn ang="0">
                  <a:pos x="696" y="0"/>
                </a:cxn>
              </a:cxnLst>
              <a:rect l="0" t="0" r="r" b="b"/>
              <a:pathLst>
                <a:path w="696" h="328">
                  <a:moveTo>
                    <a:pt x="0" y="328"/>
                  </a:moveTo>
                  <a:lnTo>
                    <a:pt x="696" y="328"/>
                  </a:lnTo>
                  <a:lnTo>
                    <a:pt x="696" y="0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3" name="Line 27"/>
            <p:cNvSpPr>
              <a:spLocks noChangeShapeType="1"/>
            </p:cNvSpPr>
            <p:nvPr/>
          </p:nvSpPr>
          <p:spPr bwMode="auto">
            <a:xfrm flipH="1">
              <a:off x="3264" y="2346"/>
              <a:ext cx="3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4" name="Line 28"/>
            <p:cNvSpPr>
              <a:spLocks noChangeShapeType="1"/>
            </p:cNvSpPr>
            <p:nvPr/>
          </p:nvSpPr>
          <p:spPr bwMode="auto">
            <a:xfrm flipV="1">
              <a:off x="2880" y="192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auto">
            <a:xfrm>
              <a:off x="1440" y="2304"/>
              <a:ext cx="1104" cy="288"/>
            </a:xfrm>
            <a:custGeom>
              <a:avLst/>
              <a:gdLst/>
              <a:ahLst/>
              <a:cxnLst>
                <a:cxn ang="0">
                  <a:pos x="1104" y="48"/>
                </a:cxn>
                <a:cxn ang="0">
                  <a:pos x="816" y="48"/>
                </a:cxn>
                <a:cxn ang="0">
                  <a:pos x="816" y="288"/>
                </a:cxn>
                <a:cxn ang="0">
                  <a:pos x="0" y="288"/>
                </a:cxn>
                <a:cxn ang="0">
                  <a:pos x="0" y="0"/>
                </a:cxn>
              </a:cxnLst>
              <a:rect l="0" t="0" r="r" b="b"/>
              <a:pathLst>
                <a:path w="1104" h="288">
                  <a:moveTo>
                    <a:pt x="1104" y="48"/>
                  </a:moveTo>
                  <a:lnTo>
                    <a:pt x="816" y="48"/>
                  </a:lnTo>
                  <a:lnTo>
                    <a:pt x="816" y="288"/>
                  </a:lnTo>
                  <a:lnTo>
                    <a:pt x="0" y="288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>
              <a:off x="3888" y="1776"/>
              <a:ext cx="0" cy="471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47" name="Rectangle 31"/>
          <p:cNvSpPr>
            <a:spLocks noGrp="1" noChangeArrowheads="1"/>
          </p:cNvSpPr>
          <p:nvPr>
            <p:ph type="title"/>
          </p:nvPr>
        </p:nvSpPr>
        <p:spPr>
          <a:xfrm>
            <a:off x="3641725" y="188913"/>
            <a:ext cx="18605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000FF"/>
                </a:solidFill>
                <a:ea typeface="隶书" pitchFamily="49" charset="-122"/>
              </a:rPr>
              <a:t>计量学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152400" y="6172200"/>
            <a:ext cx="8839200" cy="579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zh-CN" altLang="en-US"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科   学   技   术</a:t>
            </a:r>
          </a:p>
        </p:txBody>
      </p:sp>
      <p:grpSp>
        <p:nvGrpSpPr>
          <p:cNvPr id="9249" name="Group 33"/>
          <p:cNvGrpSpPr>
            <a:grpSpLocks/>
          </p:cNvGrpSpPr>
          <p:nvPr/>
        </p:nvGrpSpPr>
        <p:grpSpPr bwMode="auto">
          <a:xfrm>
            <a:off x="5257800" y="3875088"/>
            <a:ext cx="3803650" cy="1535112"/>
            <a:chOff x="3312" y="2441"/>
            <a:chExt cx="2396" cy="967"/>
          </a:xfrm>
        </p:grpSpPr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3312" y="2441"/>
              <a:ext cx="2396" cy="967"/>
            </a:xfrm>
            <a:custGeom>
              <a:avLst/>
              <a:gdLst/>
              <a:ahLst/>
              <a:cxnLst>
                <a:cxn ang="0">
                  <a:pos x="0" y="967"/>
                </a:cxn>
                <a:cxn ang="0">
                  <a:pos x="928" y="741"/>
                </a:cxn>
                <a:cxn ang="0">
                  <a:pos x="1560" y="732"/>
                </a:cxn>
                <a:cxn ang="0">
                  <a:pos x="2287" y="647"/>
                </a:cxn>
                <a:cxn ang="0">
                  <a:pos x="2212" y="99"/>
                </a:cxn>
                <a:cxn ang="0">
                  <a:pos x="1392" y="55"/>
                </a:cxn>
                <a:cxn ang="0">
                  <a:pos x="912" y="151"/>
                </a:cxn>
                <a:cxn ang="0">
                  <a:pos x="786" y="552"/>
                </a:cxn>
                <a:cxn ang="0">
                  <a:pos x="456" y="722"/>
                </a:cxn>
                <a:cxn ang="0">
                  <a:pos x="0" y="967"/>
                </a:cxn>
              </a:cxnLst>
              <a:rect l="0" t="0" r="r" b="b"/>
              <a:pathLst>
                <a:path w="2396" h="967">
                  <a:moveTo>
                    <a:pt x="0" y="967"/>
                  </a:moveTo>
                  <a:cubicBezTo>
                    <a:pt x="67" y="961"/>
                    <a:pt x="668" y="780"/>
                    <a:pt x="928" y="741"/>
                  </a:cubicBezTo>
                  <a:cubicBezTo>
                    <a:pt x="1188" y="702"/>
                    <a:pt x="1334" y="748"/>
                    <a:pt x="1560" y="732"/>
                  </a:cubicBezTo>
                  <a:cubicBezTo>
                    <a:pt x="1786" y="716"/>
                    <a:pt x="2178" y="752"/>
                    <a:pt x="2287" y="647"/>
                  </a:cubicBezTo>
                  <a:cubicBezTo>
                    <a:pt x="2396" y="542"/>
                    <a:pt x="2361" y="198"/>
                    <a:pt x="2212" y="99"/>
                  </a:cubicBezTo>
                  <a:cubicBezTo>
                    <a:pt x="2063" y="0"/>
                    <a:pt x="1609" y="46"/>
                    <a:pt x="1392" y="55"/>
                  </a:cubicBezTo>
                  <a:cubicBezTo>
                    <a:pt x="1175" y="64"/>
                    <a:pt x="1013" y="68"/>
                    <a:pt x="912" y="151"/>
                  </a:cubicBezTo>
                  <a:cubicBezTo>
                    <a:pt x="811" y="234"/>
                    <a:pt x="862" y="457"/>
                    <a:pt x="786" y="552"/>
                  </a:cubicBezTo>
                  <a:cubicBezTo>
                    <a:pt x="710" y="647"/>
                    <a:pt x="587" y="653"/>
                    <a:pt x="456" y="722"/>
                  </a:cubicBezTo>
                  <a:cubicBezTo>
                    <a:pt x="325" y="791"/>
                    <a:pt x="95" y="916"/>
                    <a:pt x="0" y="967"/>
                  </a:cubicBezTo>
                  <a:close/>
                </a:path>
              </a:pathLst>
            </a:cu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1" name="Text Box 35"/>
            <p:cNvSpPr txBox="1">
              <a:spLocks noChangeArrowheads="1"/>
            </p:cNvSpPr>
            <p:nvPr/>
          </p:nvSpPr>
          <p:spPr bwMode="auto">
            <a:xfrm>
              <a:off x="4272" y="2637"/>
              <a:ext cx="1242" cy="33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r>
                <a:rPr kumimoji="1" lang="zh-CN" altLang="en-US" sz="2800">
                  <a:solidFill>
                    <a:schemeClr val="bg1"/>
                  </a:solidFill>
                  <a:latin typeface="Times New Roman" pitchFamily="18" charset="0"/>
                  <a:ea typeface="黑体" pitchFamily="49" charset="-122"/>
                </a:rPr>
                <a:t>质量与检验</a:t>
              </a:r>
            </a:p>
          </p:txBody>
        </p:sp>
      </p:grpSp>
      <p:sp>
        <p:nvSpPr>
          <p:cNvPr id="9252" name="Line 36"/>
          <p:cNvSpPr>
            <a:spLocks noChangeShapeType="1"/>
          </p:cNvSpPr>
          <p:nvPr/>
        </p:nvSpPr>
        <p:spPr bwMode="auto">
          <a:xfrm>
            <a:off x="1081088" y="1752600"/>
            <a:ext cx="0" cy="2667000"/>
          </a:xfrm>
          <a:prstGeom prst="line">
            <a:avLst/>
          </a:prstGeom>
          <a:noFill/>
          <a:ln w="76200" cap="rnd">
            <a:solidFill>
              <a:srgbClr val="CC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auto">
          <a:xfrm flipV="1">
            <a:off x="4572000" y="5638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9254" name="Group 38"/>
          <p:cNvGrpSpPr>
            <a:grpSpLocks/>
          </p:cNvGrpSpPr>
          <p:nvPr/>
        </p:nvGrpSpPr>
        <p:grpSpPr bwMode="auto">
          <a:xfrm>
            <a:off x="139700" y="4429125"/>
            <a:ext cx="3867150" cy="981075"/>
            <a:chOff x="88" y="2790"/>
            <a:chExt cx="2436" cy="618"/>
          </a:xfrm>
        </p:grpSpPr>
        <p:sp>
          <p:nvSpPr>
            <p:cNvPr id="9255" name="Text Box 39"/>
            <p:cNvSpPr txBox="1">
              <a:spLocks noChangeArrowheads="1"/>
            </p:cNvSpPr>
            <p:nvPr/>
          </p:nvSpPr>
          <p:spPr bwMode="auto">
            <a:xfrm>
              <a:off x="88" y="2790"/>
              <a:ext cx="1460" cy="327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kumimoji="1" lang="zh-CN" altLang="en-US" sz="2800">
                  <a:solidFill>
                    <a:schemeClr val="bg1"/>
                  </a:solidFill>
                  <a:latin typeface="Times New Roman" pitchFamily="18" charset="0"/>
                  <a:ea typeface="黑体" pitchFamily="49" charset="-122"/>
                </a:rPr>
                <a:t>标准与标准化</a:t>
              </a:r>
            </a:p>
          </p:txBody>
        </p:sp>
        <p:sp>
          <p:nvSpPr>
            <p:cNvPr id="9256" name="Freeform 40"/>
            <p:cNvSpPr>
              <a:spLocks/>
            </p:cNvSpPr>
            <p:nvPr/>
          </p:nvSpPr>
          <p:spPr bwMode="auto">
            <a:xfrm>
              <a:off x="694" y="3101"/>
              <a:ext cx="1830" cy="307"/>
            </a:xfrm>
            <a:custGeom>
              <a:avLst/>
              <a:gdLst/>
              <a:ahLst/>
              <a:cxnLst>
                <a:cxn ang="0">
                  <a:pos x="1584" y="336"/>
                </a:cxn>
                <a:cxn ang="0">
                  <a:pos x="0" y="336"/>
                </a:cxn>
                <a:cxn ang="0">
                  <a:pos x="0" y="0"/>
                </a:cxn>
              </a:cxnLst>
              <a:rect l="0" t="0" r="r" b="b"/>
              <a:pathLst>
                <a:path w="1584" h="336">
                  <a:moveTo>
                    <a:pt x="1584" y="336"/>
                  </a:moveTo>
                  <a:lnTo>
                    <a:pt x="0" y="336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57" name="AutoShape 41"/>
          <p:cNvSpPr>
            <a:spLocks noChangeArrowheads="1"/>
          </p:cNvSpPr>
          <p:nvPr/>
        </p:nvSpPr>
        <p:spPr bwMode="auto">
          <a:xfrm>
            <a:off x="6248400" y="5486400"/>
            <a:ext cx="2514600" cy="533400"/>
          </a:xfrm>
          <a:prstGeom prst="wedgeRoundRectCallout">
            <a:avLst>
              <a:gd name="adj1" fmla="val -10037"/>
              <a:gd name="adj2" fmla="val -21071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 sz="2400">
                <a:latin typeface="Times New Roman" pitchFamily="18" charset="0"/>
              </a:rPr>
              <a:t>本质上就是计量</a:t>
            </a:r>
          </a:p>
        </p:txBody>
      </p:sp>
      <p:sp>
        <p:nvSpPr>
          <p:cNvPr id="9258" name="Freeform 42"/>
          <p:cNvSpPr>
            <a:spLocks/>
          </p:cNvSpPr>
          <p:nvPr/>
        </p:nvSpPr>
        <p:spPr bwMode="auto">
          <a:xfrm>
            <a:off x="4992688" y="2932113"/>
            <a:ext cx="2474912" cy="1182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6" y="9"/>
              </a:cxn>
              <a:cxn ang="0">
                <a:pos x="1559" y="745"/>
              </a:cxn>
            </a:cxnLst>
            <a:rect l="0" t="0" r="r" b="b"/>
            <a:pathLst>
              <a:path w="1559" h="745">
                <a:moveTo>
                  <a:pt x="0" y="0"/>
                </a:moveTo>
                <a:lnTo>
                  <a:pt x="1006" y="9"/>
                </a:lnTo>
                <a:lnTo>
                  <a:pt x="1559" y="745"/>
                </a:lnTo>
              </a:path>
            </a:pathLst>
          </a:custGeom>
          <a:noFill/>
          <a:ln w="76200" cap="rnd" cmpd="tri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1</a:t>
            </a:r>
            <a:r>
              <a:rPr lang="zh-CN" altLang="en-US" sz="2000">
                <a:solidFill>
                  <a:schemeClr val="bg1"/>
                </a:solidFill>
              </a:rPr>
              <a:t>、在计量学中的位置</a:t>
            </a:r>
          </a:p>
        </p:txBody>
      </p:sp>
      <p:sp>
        <p:nvSpPr>
          <p:cNvPr id="46" name="椭圆 45"/>
          <p:cNvSpPr/>
          <p:nvPr/>
        </p:nvSpPr>
        <p:spPr>
          <a:xfrm>
            <a:off x="3923928" y="1052736"/>
            <a:ext cx="1296144" cy="1008112"/>
          </a:xfrm>
          <a:prstGeom prst="ellipse">
            <a:avLst/>
          </a:prstGeom>
          <a:gradFill flip="none" rotWithShape="1">
            <a:gsLst>
              <a:gs pos="16000">
                <a:srgbClr val="A603AB">
                  <a:alpha val="46000"/>
                </a:srgbClr>
              </a:gs>
              <a:gs pos="32000">
                <a:srgbClr val="0819FB">
                  <a:alpha val="21000"/>
                </a:srgbClr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2" grpId="0" animBg="1"/>
      <p:bldP spid="9253" grpId="0" animBg="1"/>
      <p:bldP spid="9257" grpId="0" animBg="1" autoUpdateAnimBg="0"/>
      <p:bldP spid="9258" grpId="0" animBg="1"/>
      <p:bldP spid="46" grpId="0" animBg="1"/>
      <p:bldP spid="4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zh-CN" altLang="en-US">
                <a:ea typeface="黑体" pitchFamily="49" charset="-122"/>
              </a:rPr>
              <a:t>计量学分类</a:t>
            </a:r>
          </a:p>
        </p:txBody>
      </p:sp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1327150" y="13716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>
                <a:solidFill>
                  <a:srgbClr val="CC3300"/>
                </a:solidFill>
                <a:latin typeface="Times New Roman" pitchFamily="18" charset="0"/>
              </a:rPr>
              <a:t>法制</a:t>
            </a:r>
            <a:r>
              <a:rPr kumimoji="1" lang="zh-CN" altLang="en-US" sz="2400">
                <a:latin typeface="Times New Roman" pitchFamily="18" charset="0"/>
              </a:rPr>
              <a:t>计量 </a:t>
            </a:r>
            <a:r>
              <a:rPr kumimoji="1" lang="en-US" altLang="zh-CN" sz="2400">
                <a:latin typeface="Times New Roman" pitchFamily="18" charset="0"/>
              </a:rPr>
              <a:t>legal metrology</a:t>
            </a:r>
            <a:r>
              <a:rPr kumimoji="1" lang="zh-CN" altLang="en-US" sz="2400">
                <a:latin typeface="Times New Roman" pitchFamily="18" charset="0"/>
              </a:rPr>
              <a:t>：官方授权</a:t>
            </a:r>
            <a:r>
              <a:rPr kumimoji="1" lang="zh-CN" altLang="en-US" sz="2400">
                <a:solidFill>
                  <a:srgbClr val="FF0000"/>
                </a:solidFill>
                <a:latin typeface="Times New Roman" pitchFamily="18" charset="0"/>
              </a:rPr>
              <a:t>强制</a:t>
            </a:r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</a:rPr>
              <a:t>管理</a:t>
            </a:r>
            <a:r>
              <a:rPr kumimoji="1" lang="zh-CN" altLang="en-US" sz="2400">
                <a:latin typeface="Times New Roman" pitchFamily="18" charset="0"/>
              </a:rPr>
              <a:t>的计量。</a:t>
            </a:r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1327150" y="4648200"/>
            <a:ext cx="392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>
                <a:solidFill>
                  <a:srgbClr val="CC3300"/>
                </a:solidFill>
                <a:latin typeface="Times New Roman" pitchFamily="18" charset="0"/>
              </a:rPr>
              <a:t>科学</a:t>
            </a:r>
            <a:r>
              <a:rPr kumimoji="1" lang="zh-CN" altLang="en-US" sz="2400">
                <a:latin typeface="Times New Roman" pitchFamily="18" charset="0"/>
              </a:rPr>
              <a:t>计量 </a:t>
            </a:r>
            <a:r>
              <a:rPr kumimoji="1" lang="en-US" altLang="zh-CN" sz="2400">
                <a:latin typeface="Times New Roman" pitchFamily="18" charset="0"/>
              </a:rPr>
              <a:t>scientific metrology</a:t>
            </a:r>
          </a:p>
        </p:txBody>
      </p:sp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1327150" y="3276600"/>
            <a:ext cx="395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>
                <a:solidFill>
                  <a:srgbClr val="CC3300"/>
                </a:solidFill>
                <a:latin typeface="Times New Roman" pitchFamily="18" charset="0"/>
              </a:rPr>
              <a:t>工业</a:t>
            </a:r>
            <a:r>
              <a:rPr kumimoji="1" lang="zh-CN" altLang="en-US" sz="2400">
                <a:latin typeface="Times New Roman" pitchFamily="18" charset="0"/>
              </a:rPr>
              <a:t>计量 </a:t>
            </a:r>
            <a:r>
              <a:rPr kumimoji="1" lang="en-US" altLang="zh-CN" sz="2400">
                <a:latin typeface="Times New Roman" pitchFamily="18" charset="0"/>
              </a:rPr>
              <a:t>industrial metrology</a:t>
            </a:r>
          </a:p>
        </p:txBody>
      </p:sp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1930400" y="1981200"/>
            <a:ext cx="6629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2400">
                <a:latin typeface="Times New Roman" pitchFamily="18" charset="0"/>
                <a:ea typeface="黑体" pitchFamily="49" charset="-122"/>
              </a:rPr>
              <a:t>对下列内容的法定要求</a:t>
            </a:r>
            <a:r>
              <a:rPr kumimoji="1" lang="zh-CN" altLang="en-US" sz="2400">
                <a:latin typeface="Times New Roman" pitchFamily="18" charset="0"/>
              </a:rPr>
              <a:t>：</a:t>
            </a:r>
          </a:p>
          <a:p>
            <a:pPr>
              <a:spcBef>
                <a:spcPct val="20000"/>
              </a:spcBef>
            </a:pPr>
            <a:r>
              <a:rPr kumimoji="1" lang="zh-CN" altLang="en-US" sz="2400">
                <a:latin typeface="Times New Roman" pitchFamily="18" charset="0"/>
              </a:rPr>
              <a:t>计量单位、测量方法、测量设备和测量实验室</a:t>
            </a:r>
          </a:p>
        </p:txBody>
      </p:sp>
      <p:sp>
        <p:nvSpPr>
          <p:cNvPr id="320519" name="Text Box 7"/>
          <p:cNvSpPr txBox="1">
            <a:spLocks noChangeArrowheads="1"/>
          </p:cNvSpPr>
          <p:nvPr/>
        </p:nvSpPr>
        <p:spPr bwMode="auto">
          <a:xfrm>
            <a:off x="1930400" y="3830638"/>
            <a:ext cx="535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>
                <a:latin typeface="Times New Roman" pitchFamily="18" charset="0"/>
              </a:rPr>
              <a:t>企业内部的计量：源于</a:t>
            </a:r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</a:rPr>
              <a:t>需求</a:t>
            </a:r>
            <a:r>
              <a:rPr kumimoji="1" lang="zh-CN" altLang="en-US" sz="2400">
                <a:latin typeface="Times New Roman" pitchFamily="18" charset="0"/>
              </a:rPr>
              <a:t>，满足</a:t>
            </a:r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</a:rPr>
              <a:t>需求</a:t>
            </a:r>
          </a:p>
        </p:txBody>
      </p:sp>
      <p:sp>
        <p:nvSpPr>
          <p:cNvPr id="320520" name="Text Box 8"/>
          <p:cNvSpPr txBox="1">
            <a:spLocks noChangeArrowheads="1"/>
          </p:cNvSpPr>
          <p:nvPr/>
        </p:nvSpPr>
        <p:spPr bwMode="auto">
          <a:xfrm>
            <a:off x="1930400" y="5202238"/>
            <a:ext cx="62801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>
                <a:latin typeface="Times New Roman" pitchFamily="18" charset="0"/>
              </a:rPr>
              <a:t>即真正意义的</a:t>
            </a:r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计量</a:t>
            </a:r>
            <a:r>
              <a:rPr kumimoji="1" lang="zh-CN" altLang="en-US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学</a:t>
            </a:r>
            <a:r>
              <a:rPr kumimoji="1" lang="zh-CN" altLang="en-US" sz="2400">
                <a:latin typeface="Times New Roman" pitchFamily="18" charset="0"/>
              </a:rPr>
              <a:t>，涉及十大类量的计量。</a:t>
            </a:r>
          </a:p>
          <a:p>
            <a:pPr>
              <a:spcBef>
                <a:spcPct val="40000"/>
              </a:spcBef>
            </a:pPr>
            <a:r>
              <a:rPr kumimoji="1" lang="zh-CN" altLang="en-US" sz="2400">
                <a:latin typeface="Times New Roman" pitchFamily="18" charset="0"/>
                <a:ea typeface="隶书" pitchFamily="49" charset="-122"/>
              </a:rPr>
              <a:t>几何、光学、电离辐射、力学、声学、热工、</a:t>
            </a:r>
          </a:p>
          <a:p>
            <a:r>
              <a:rPr kumimoji="1" lang="zh-CN" altLang="en-US" sz="2400">
                <a:latin typeface="Times New Roman" pitchFamily="18" charset="0"/>
                <a:ea typeface="隶书" pitchFamily="49" charset="-122"/>
              </a:rPr>
              <a:t>化学、</a:t>
            </a:r>
            <a:r>
              <a:rPr kumimoji="1" lang="zh-CN" altLang="en-US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电磁</a:t>
            </a:r>
            <a:r>
              <a:rPr kumimoji="1" lang="zh-CN" altLang="en-US" sz="2400">
                <a:latin typeface="Times New Roman" pitchFamily="18" charset="0"/>
                <a:ea typeface="隶书" pitchFamily="49" charset="-122"/>
              </a:rPr>
              <a:t>、无线电、时间频率</a:t>
            </a:r>
          </a:p>
        </p:txBody>
      </p:sp>
      <p:sp>
        <p:nvSpPr>
          <p:cNvPr id="320521" name="Oval 9"/>
          <p:cNvSpPr>
            <a:spLocks noChangeArrowheads="1"/>
          </p:cNvSpPr>
          <p:nvPr/>
        </p:nvSpPr>
        <p:spPr bwMode="auto">
          <a:xfrm>
            <a:off x="457200" y="1295400"/>
            <a:ext cx="685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zh-CN" altLang="en-US" sz="2000">
                <a:solidFill>
                  <a:schemeClr val="bg1"/>
                </a:solidFill>
                <a:latin typeface="Times New Roman" pitchFamily="18" charset="0"/>
              </a:rPr>
              <a:t>管理</a:t>
            </a:r>
          </a:p>
        </p:txBody>
      </p:sp>
      <p:sp>
        <p:nvSpPr>
          <p:cNvPr id="320522" name="Oval 10"/>
          <p:cNvSpPr>
            <a:spLocks noChangeArrowheads="1"/>
          </p:cNvSpPr>
          <p:nvPr/>
        </p:nvSpPr>
        <p:spPr bwMode="auto">
          <a:xfrm>
            <a:off x="457200" y="3276600"/>
            <a:ext cx="685800" cy="609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zh-CN" altLang="en-US" sz="2000">
                <a:latin typeface="Times New Roman" pitchFamily="18" charset="0"/>
              </a:rPr>
              <a:t>需求</a:t>
            </a:r>
          </a:p>
        </p:txBody>
      </p:sp>
      <p:sp>
        <p:nvSpPr>
          <p:cNvPr id="320523" name="Oval 11"/>
          <p:cNvSpPr>
            <a:spLocks noChangeArrowheads="1"/>
          </p:cNvSpPr>
          <p:nvPr/>
        </p:nvSpPr>
        <p:spPr bwMode="auto">
          <a:xfrm>
            <a:off x="457200" y="4648200"/>
            <a:ext cx="685800" cy="609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zh-CN" altLang="en-US" sz="2000">
                <a:solidFill>
                  <a:schemeClr val="bg1"/>
                </a:solidFill>
                <a:latin typeface="Times New Roman" pitchFamily="18" charset="0"/>
              </a:rPr>
              <a:t>基础</a:t>
            </a:r>
          </a:p>
        </p:txBody>
      </p:sp>
      <p:sp>
        <p:nvSpPr>
          <p:cNvPr id="320524" name="Text Box 12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1</a:t>
            </a:r>
            <a:r>
              <a:rPr lang="zh-CN" altLang="en-US" sz="2000">
                <a:solidFill>
                  <a:schemeClr val="bg1"/>
                </a:solidFill>
              </a:rPr>
              <a:t>、在计量学中的位置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zh-CN" altLang="en-US">
                <a:ea typeface="黑体" pitchFamily="49" charset="-122"/>
              </a:rPr>
              <a:t>计量学分类</a:t>
            </a:r>
          </a:p>
        </p:txBody>
      </p:sp>
      <p:sp>
        <p:nvSpPr>
          <p:cNvPr id="334857" name="Oval 9"/>
          <p:cNvSpPr>
            <a:spLocks noChangeArrowheads="1"/>
          </p:cNvSpPr>
          <p:nvPr/>
        </p:nvSpPr>
        <p:spPr bwMode="auto">
          <a:xfrm>
            <a:off x="755650" y="2565400"/>
            <a:ext cx="685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zh-CN" altLang="en-US" sz="2000">
                <a:solidFill>
                  <a:schemeClr val="bg1"/>
                </a:solidFill>
                <a:latin typeface="Times New Roman" pitchFamily="18" charset="0"/>
              </a:rPr>
              <a:t>管理</a:t>
            </a:r>
          </a:p>
        </p:txBody>
      </p:sp>
      <p:sp>
        <p:nvSpPr>
          <p:cNvPr id="334860" name="Text Box 12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1</a:t>
            </a:r>
            <a:r>
              <a:rPr lang="zh-CN" altLang="en-US" sz="2000">
                <a:solidFill>
                  <a:schemeClr val="bg1"/>
                </a:solidFill>
              </a:rPr>
              <a:t>、在计量学中的位置</a:t>
            </a:r>
          </a:p>
        </p:txBody>
      </p:sp>
      <p:sp>
        <p:nvSpPr>
          <p:cNvPr id="334861" name="Text Box 13"/>
          <p:cNvSpPr txBox="1">
            <a:spLocks noChangeArrowheads="1"/>
          </p:cNvSpPr>
          <p:nvPr/>
        </p:nvSpPr>
        <p:spPr bwMode="auto">
          <a:xfrm>
            <a:off x="533400" y="1492250"/>
            <a:ext cx="498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600">
                <a:solidFill>
                  <a:srgbClr val="FF0000"/>
                </a:solidFill>
              </a:rPr>
              <a:t> </a:t>
            </a:r>
            <a:r>
              <a:rPr lang="zh-CN" altLang="en-US" sz="3600">
                <a:solidFill>
                  <a:srgbClr val="FF0000"/>
                </a:solidFill>
              </a:rPr>
              <a:t>法制计量：</a:t>
            </a:r>
            <a:r>
              <a:rPr lang="zh-CN" altLang="en-US" sz="3200">
                <a:solidFill>
                  <a:srgbClr val="FF0000"/>
                </a:solidFill>
                <a:ea typeface="隶书" pitchFamily="49" charset="-122"/>
              </a:rPr>
              <a:t>基准、标准</a:t>
            </a:r>
          </a:p>
        </p:txBody>
      </p:sp>
      <p:sp>
        <p:nvSpPr>
          <p:cNvPr id="334862" name="Text Box 14"/>
          <p:cNvSpPr txBox="1">
            <a:spLocks noChangeArrowheads="1"/>
          </p:cNvSpPr>
          <p:nvPr/>
        </p:nvSpPr>
        <p:spPr bwMode="auto">
          <a:xfrm>
            <a:off x="1981200" y="2887663"/>
            <a:ext cx="5162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CC00FF"/>
                </a:solidFill>
              </a:rPr>
              <a:t>磁矩、磁通、磁场的基准、标准</a:t>
            </a:r>
            <a:endParaRPr lang="zh-CN" altLang="en-US" sz="2400">
              <a:solidFill>
                <a:srgbClr val="CC00FF"/>
              </a:solidFill>
            </a:endParaRPr>
          </a:p>
        </p:txBody>
      </p:sp>
      <p:sp>
        <p:nvSpPr>
          <p:cNvPr id="334864" name="Text Box 16"/>
          <p:cNvSpPr txBox="1">
            <a:spLocks noChangeArrowheads="1"/>
          </p:cNvSpPr>
          <p:nvPr/>
        </p:nvSpPr>
        <p:spPr bwMode="auto">
          <a:xfrm>
            <a:off x="1984375" y="2257425"/>
            <a:ext cx="55707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dirty="0"/>
              <a:t>计量单位、测量</a:t>
            </a:r>
            <a:r>
              <a:rPr lang="zh-CN" altLang="en-US" sz="2800" dirty="0" smtClean="0"/>
              <a:t>原理与方法</a:t>
            </a:r>
            <a:r>
              <a:rPr lang="zh-CN" altLang="en-US" sz="2800" dirty="0"/>
              <a:t>的标准</a:t>
            </a:r>
            <a:endParaRPr lang="zh-CN" altLang="en-US" sz="2400" dirty="0"/>
          </a:p>
        </p:txBody>
      </p:sp>
      <p:sp>
        <p:nvSpPr>
          <p:cNvPr id="334868" name="Text Box 20"/>
          <p:cNvSpPr txBox="1">
            <a:spLocks noChangeArrowheads="1"/>
          </p:cNvSpPr>
          <p:nvPr/>
        </p:nvSpPr>
        <p:spPr bwMode="auto">
          <a:xfrm>
            <a:off x="1390650" y="4662488"/>
            <a:ext cx="7296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000000"/>
                </a:solidFill>
                <a:ea typeface="楷体" pitchFamily="49" charset="-122"/>
              </a:rPr>
              <a:t>定义：实现单位统一、量值准确可靠的活动。</a:t>
            </a:r>
          </a:p>
        </p:txBody>
      </p:sp>
      <p:sp>
        <p:nvSpPr>
          <p:cNvPr id="334869" name="Text Box 21"/>
          <p:cNvSpPr txBox="1">
            <a:spLocks noChangeArrowheads="1"/>
          </p:cNvSpPr>
          <p:nvPr/>
        </p:nvSpPr>
        <p:spPr bwMode="auto">
          <a:xfrm>
            <a:off x="1416050" y="5334000"/>
            <a:ext cx="6584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属性：准确性、一致性、溯源性与法制性</a:t>
            </a: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334870" name="Text Box 22"/>
          <p:cNvSpPr txBox="1">
            <a:spLocks noChangeArrowheads="1"/>
          </p:cNvSpPr>
          <p:nvPr/>
        </p:nvSpPr>
        <p:spPr bwMode="auto">
          <a:xfrm>
            <a:off x="533400" y="3810000"/>
            <a:ext cx="2090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600">
                <a:solidFill>
                  <a:srgbClr val="0000FF"/>
                </a:solidFill>
              </a:rPr>
              <a:t> </a:t>
            </a:r>
            <a:r>
              <a:rPr lang="zh-CN" altLang="en-US" sz="3600">
                <a:solidFill>
                  <a:srgbClr val="0000FF"/>
                </a:solidFill>
              </a:rPr>
              <a:t>计量：</a:t>
            </a:r>
            <a:endParaRPr lang="zh-CN" altLang="en-US" sz="3200">
              <a:solidFill>
                <a:srgbClr val="0000FF"/>
              </a:solidFill>
              <a:ea typeface="隶书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7454" y="6093296"/>
            <a:ext cx="5109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中华人民共和国计量法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》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zh-CN" altLang="en-US">
                <a:ea typeface="黑体" pitchFamily="49" charset="-122"/>
              </a:rPr>
              <a:t>计量学分类</a:t>
            </a:r>
          </a:p>
        </p:txBody>
      </p:sp>
      <p:sp>
        <p:nvSpPr>
          <p:cNvPr id="335882" name="Oval 10"/>
          <p:cNvSpPr>
            <a:spLocks noChangeArrowheads="1"/>
          </p:cNvSpPr>
          <p:nvPr/>
        </p:nvSpPr>
        <p:spPr bwMode="auto">
          <a:xfrm>
            <a:off x="755650" y="4979988"/>
            <a:ext cx="685800" cy="609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zh-CN" altLang="en-US" sz="2000">
                <a:latin typeface="Times New Roman" pitchFamily="18" charset="0"/>
              </a:rPr>
              <a:t>需求</a:t>
            </a:r>
          </a:p>
        </p:txBody>
      </p:sp>
      <p:sp>
        <p:nvSpPr>
          <p:cNvPr id="335883" name="Oval 11"/>
          <p:cNvSpPr>
            <a:spLocks noChangeArrowheads="1"/>
          </p:cNvSpPr>
          <p:nvPr/>
        </p:nvSpPr>
        <p:spPr bwMode="auto">
          <a:xfrm>
            <a:off x="755650" y="2530475"/>
            <a:ext cx="685800" cy="609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zh-CN" altLang="en-US" sz="2000">
                <a:solidFill>
                  <a:schemeClr val="bg1"/>
                </a:solidFill>
                <a:latin typeface="Times New Roman" pitchFamily="18" charset="0"/>
              </a:rPr>
              <a:t>基础</a:t>
            </a:r>
          </a:p>
        </p:txBody>
      </p:sp>
      <p:sp>
        <p:nvSpPr>
          <p:cNvPr id="335884" name="Text Box 12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1</a:t>
            </a:r>
            <a:r>
              <a:rPr lang="zh-CN" altLang="en-US" sz="2000">
                <a:solidFill>
                  <a:schemeClr val="bg1"/>
                </a:solidFill>
              </a:rPr>
              <a:t>、在计量学中的位置</a:t>
            </a:r>
          </a:p>
        </p:txBody>
      </p:sp>
      <p:sp>
        <p:nvSpPr>
          <p:cNvPr id="335885" name="Text Box 13"/>
          <p:cNvSpPr txBox="1">
            <a:spLocks noChangeArrowheads="1"/>
          </p:cNvSpPr>
          <p:nvPr/>
        </p:nvSpPr>
        <p:spPr bwMode="auto">
          <a:xfrm>
            <a:off x="1995488" y="2187575"/>
            <a:ext cx="3638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测量原理、方法：</a:t>
            </a:r>
            <a:r>
              <a:rPr lang="zh-CN" altLang="en-US" sz="2400"/>
              <a:t>探索</a:t>
            </a:r>
          </a:p>
        </p:txBody>
      </p:sp>
      <p:sp>
        <p:nvSpPr>
          <p:cNvPr id="335886" name="Text Box 14"/>
          <p:cNvSpPr txBox="1">
            <a:spLocks noChangeArrowheads="1"/>
          </p:cNvSpPr>
          <p:nvPr/>
        </p:nvSpPr>
        <p:spPr bwMode="auto">
          <a:xfrm>
            <a:off x="1995488" y="2797175"/>
            <a:ext cx="3638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材料的磁学性质：</a:t>
            </a:r>
            <a:r>
              <a:rPr lang="zh-CN" altLang="en-US" sz="2400"/>
              <a:t>表征</a:t>
            </a:r>
          </a:p>
        </p:txBody>
      </p:sp>
      <p:sp>
        <p:nvSpPr>
          <p:cNvPr id="335887" name="Text Box 15"/>
          <p:cNvSpPr txBox="1">
            <a:spLocks noChangeArrowheads="1"/>
          </p:cNvSpPr>
          <p:nvPr/>
        </p:nvSpPr>
        <p:spPr bwMode="auto">
          <a:xfrm>
            <a:off x="531813" y="1492250"/>
            <a:ext cx="7426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600">
                <a:solidFill>
                  <a:srgbClr val="FF0000"/>
                </a:solidFill>
              </a:rPr>
              <a:t> </a:t>
            </a:r>
            <a:r>
              <a:rPr lang="zh-CN" altLang="en-US" sz="3600">
                <a:solidFill>
                  <a:srgbClr val="FF0000"/>
                </a:solidFill>
              </a:rPr>
              <a:t>科学计量：</a:t>
            </a:r>
            <a:r>
              <a:rPr lang="zh-CN" altLang="en-US" sz="3200">
                <a:solidFill>
                  <a:srgbClr val="FF0000"/>
                </a:solidFill>
                <a:ea typeface="隶书" pitchFamily="49" charset="-122"/>
              </a:rPr>
              <a:t>基础性、探索性、先行性</a:t>
            </a:r>
          </a:p>
        </p:txBody>
      </p:sp>
      <p:sp>
        <p:nvSpPr>
          <p:cNvPr id="335891" name="Text Box 19"/>
          <p:cNvSpPr txBox="1">
            <a:spLocks noChangeArrowheads="1"/>
          </p:cNvSpPr>
          <p:nvPr/>
        </p:nvSpPr>
        <p:spPr bwMode="auto">
          <a:xfrm>
            <a:off x="531813" y="3860800"/>
            <a:ext cx="458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600">
                <a:solidFill>
                  <a:srgbClr val="FF0000"/>
                </a:solidFill>
              </a:rPr>
              <a:t> </a:t>
            </a:r>
            <a:r>
              <a:rPr lang="zh-CN" altLang="en-US" sz="3600">
                <a:solidFill>
                  <a:srgbClr val="FF0000"/>
                </a:solidFill>
              </a:rPr>
              <a:t>工业计量：</a:t>
            </a:r>
            <a:r>
              <a:rPr lang="zh-CN" altLang="en-US" sz="3200">
                <a:solidFill>
                  <a:srgbClr val="FF0000"/>
                </a:solidFill>
                <a:ea typeface="隶书" pitchFamily="49" charset="-122"/>
              </a:rPr>
              <a:t>产品相关</a:t>
            </a:r>
          </a:p>
        </p:txBody>
      </p:sp>
      <p:sp>
        <p:nvSpPr>
          <p:cNvPr id="335892" name="Text Box 20"/>
          <p:cNvSpPr txBox="1">
            <a:spLocks noChangeArrowheads="1"/>
          </p:cNvSpPr>
          <p:nvPr/>
        </p:nvSpPr>
        <p:spPr bwMode="auto">
          <a:xfrm>
            <a:off x="1987550" y="5256213"/>
            <a:ext cx="3740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企业标准的建立和使用</a:t>
            </a: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335893" name="Text Box 21"/>
          <p:cNvSpPr txBox="1">
            <a:spLocks noChangeArrowheads="1"/>
          </p:cNvSpPr>
          <p:nvPr/>
        </p:nvSpPr>
        <p:spPr bwMode="auto">
          <a:xfrm>
            <a:off x="1990725" y="4625975"/>
            <a:ext cx="374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产品标准的符合性验证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25" y="404813"/>
            <a:ext cx="54927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1.1 </a:t>
            </a:r>
            <a:r>
              <a:rPr lang="zh-CN" altLang="en-US">
                <a:ea typeface="黑体" pitchFamily="49" charset="-122"/>
              </a:rPr>
              <a:t>根据所测的</a:t>
            </a:r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量</a:t>
            </a:r>
            <a:r>
              <a:rPr lang="zh-CN" altLang="en-US">
                <a:ea typeface="黑体" pitchFamily="49" charset="-122"/>
              </a:rPr>
              <a:t>分类</a:t>
            </a:r>
          </a:p>
        </p:txBody>
      </p:sp>
      <p:sp>
        <p:nvSpPr>
          <p:cNvPr id="245773" name="Text Box 13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1</a:t>
            </a:r>
            <a:r>
              <a:rPr lang="zh-CN" altLang="en-US" sz="2000">
                <a:solidFill>
                  <a:schemeClr val="bg1"/>
                </a:solidFill>
              </a:rPr>
              <a:t>、在计量学中的位置</a:t>
            </a:r>
          </a:p>
        </p:txBody>
      </p:sp>
      <p:sp>
        <p:nvSpPr>
          <p:cNvPr id="245775" name="Rectangle 15"/>
          <p:cNvSpPr>
            <a:spLocks noChangeArrowheads="1"/>
          </p:cNvSpPr>
          <p:nvPr/>
        </p:nvSpPr>
        <p:spPr bwMode="auto">
          <a:xfrm>
            <a:off x="539750" y="1844675"/>
            <a:ext cx="3232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4000">
                <a:solidFill>
                  <a:srgbClr val="A50021"/>
                </a:solidFill>
                <a:latin typeface="Times New Roman" pitchFamily="18" charset="0"/>
                <a:ea typeface="隶书" pitchFamily="49" charset="-122"/>
              </a:rPr>
              <a:t>磁性测量</a:t>
            </a:r>
          </a:p>
          <a:p>
            <a:pPr algn="ctr"/>
            <a:r>
              <a:rPr kumimoji="1" lang="zh-CN" altLang="en-US" sz="40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属于</a:t>
            </a:r>
          </a:p>
          <a:p>
            <a:pPr algn="ctr"/>
            <a:r>
              <a:rPr kumimoji="1" lang="zh-CN" altLang="en-US" sz="400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电磁学类</a:t>
            </a:r>
            <a:r>
              <a:rPr kumimoji="1" lang="zh-CN" altLang="en-US" sz="40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计量</a:t>
            </a:r>
          </a:p>
        </p:txBody>
      </p:sp>
      <p:graphicFrame>
        <p:nvGraphicFramePr>
          <p:cNvPr id="245776" name="Object 16"/>
          <p:cNvGraphicFramePr>
            <a:graphicFrameLocks noChangeAspect="1"/>
          </p:cNvGraphicFramePr>
          <p:nvPr/>
        </p:nvGraphicFramePr>
        <p:xfrm>
          <a:off x="4427538" y="1198563"/>
          <a:ext cx="4027487" cy="5614987"/>
        </p:xfrm>
        <a:graphic>
          <a:graphicData uri="http://schemas.openxmlformats.org/presentationml/2006/ole">
            <p:oleObj spid="_x0000_s245776" name="Acrobat Document" r:id="rId3" imgW="5668166" imgH="8019048" progId="AcroExch.Document.7">
              <p:embed/>
            </p:oleObj>
          </a:graphicData>
        </a:graphic>
      </p:graphicFrame>
      <p:sp>
        <p:nvSpPr>
          <p:cNvPr id="245777" name="Text Box 17"/>
          <p:cNvSpPr txBox="1">
            <a:spLocks noChangeArrowheads="1"/>
          </p:cNvSpPr>
          <p:nvPr/>
        </p:nvSpPr>
        <p:spPr bwMode="auto">
          <a:xfrm>
            <a:off x="323850" y="4221163"/>
            <a:ext cx="38417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/>
              <a:t>本课程参考该</a:t>
            </a:r>
            <a:r>
              <a:rPr lang="en-US" altLang="zh-CN"/>
              <a:t>《</a:t>
            </a:r>
            <a:r>
              <a:rPr lang="zh-CN" altLang="en-US"/>
              <a:t>手册</a:t>
            </a:r>
            <a:r>
              <a:rPr lang="en-US" altLang="zh-CN"/>
              <a:t>》</a:t>
            </a:r>
            <a:r>
              <a:rPr lang="zh-CN" altLang="en-US"/>
              <a:t>的以下内容：</a:t>
            </a:r>
          </a:p>
          <a:p>
            <a:pPr algn="ctr"/>
            <a:r>
              <a:rPr lang="zh-CN" altLang="en-US"/>
              <a:t>基准、标准</a:t>
            </a:r>
          </a:p>
          <a:p>
            <a:pPr algn="ctr"/>
            <a:r>
              <a:rPr lang="zh-CN" altLang="en-US"/>
              <a:t>术语</a:t>
            </a:r>
          </a:p>
          <a:p>
            <a:pPr algn="ctr"/>
            <a:r>
              <a:rPr lang="zh-CN" altLang="en-US"/>
              <a:t>仪器设备</a:t>
            </a:r>
          </a:p>
          <a:p>
            <a:pPr algn="ctr"/>
            <a:r>
              <a:rPr lang="zh-CN" altLang="en-US"/>
              <a:t>第</a:t>
            </a:r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7</a:t>
            </a:r>
            <a:r>
              <a:rPr lang="zh-CN" altLang="en-US"/>
              <a:t>、</a:t>
            </a:r>
            <a:r>
              <a:rPr lang="en-US" altLang="zh-CN"/>
              <a:t>8</a:t>
            </a:r>
            <a:r>
              <a:rPr lang="zh-CN" altLang="en-US"/>
              <a:t>、</a:t>
            </a:r>
            <a:r>
              <a:rPr lang="en-US" altLang="zh-CN"/>
              <a:t>19</a:t>
            </a:r>
            <a:r>
              <a:rPr lang="zh-CN" altLang="en-US"/>
              <a:t>、</a:t>
            </a:r>
            <a:r>
              <a:rPr lang="en-US" altLang="zh-CN"/>
              <a:t>20</a:t>
            </a:r>
            <a:r>
              <a:rPr lang="zh-CN" altLang="en-US"/>
              <a:t>、</a:t>
            </a:r>
            <a:r>
              <a:rPr lang="en-US" altLang="zh-CN"/>
              <a:t>21</a:t>
            </a:r>
            <a:r>
              <a:rPr lang="zh-CN" altLang="en-US"/>
              <a:t>章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25" y="404813"/>
            <a:ext cx="54927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1.1 </a:t>
            </a:r>
            <a:r>
              <a:rPr lang="zh-CN" altLang="en-US">
                <a:ea typeface="黑体" pitchFamily="49" charset="-122"/>
              </a:rPr>
              <a:t>根据所测的</a:t>
            </a:r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量</a:t>
            </a:r>
            <a:r>
              <a:rPr lang="zh-CN" altLang="en-US">
                <a:ea typeface="黑体" pitchFamily="49" charset="-122"/>
              </a:rPr>
              <a:t>分类</a:t>
            </a:r>
          </a:p>
        </p:txBody>
      </p:sp>
      <p:sp>
        <p:nvSpPr>
          <p:cNvPr id="322563" name="Text Box 3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1</a:t>
            </a:r>
            <a:r>
              <a:rPr lang="zh-CN" altLang="en-US" sz="2000">
                <a:solidFill>
                  <a:schemeClr val="bg1"/>
                </a:solidFill>
              </a:rPr>
              <a:t>、在计量学中的位置</a:t>
            </a: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390525" y="1125538"/>
            <a:ext cx="8362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2800">
                <a:solidFill>
                  <a:srgbClr val="A50021"/>
                </a:solidFill>
                <a:latin typeface="Times New Roman" pitchFamily="18" charset="0"/>
                <a:ea typeface="隶书" pitchFamily="49" charset="-122"/>
              </a:rPr>
              <a:t>国家机构：中国计量科学研究院</a:t>
            </a:r>
            <a:r>
              <a:rPr kumimoji="1" lang="zh-CN" altLang="en-US" sz="28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电磁计量科学研究所</a:t>
            </a:r>
          </a:p>
          <a:p>
            <a:pPr algn="ctr"/>
            <a:r>
              <a:rPr lang="en-US" altLang="zh-CN" sz="2800" u="sng">
                <a:solidFill>
                  <a:srgbClr val="0000FF"/>
                </a:solidFill>
              </a:rPr>
              <a:t>http://www.nim.ac.cn/division/16/586</a:t>
            </a:r>
            <a:endParaRPr kumimoji="1" lang="en-US" altLang="zh-CN" sz="2800" u="sng">
              <a:solidFill>
                <a:srgbClr val="0000FF"/>
              </a:solidFill>
              <a:latin typeface="Times New Roman" pitchFamily="18" charset="0"/>
              <a:ea typeface="隶书" pitchFamily="49" charset="-122"/>
            </a:endParaRPr>
          </a:p>
        </p:txBody>
      </p:sp>
      <p:pic>
        <p:nvPicPr>
          <p:cNvPr id="322566" name="Picture 6" descr="电磁计量研究所首页截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05038"/>
            <a:ext cx="8497888" cy="449897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25" y="465138"/>
            <a:ext cx="74485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latin typeface="黑体" pitchFamily="49" charset="-122"/>
                <a:ea typeface="黑体" pitchFamily="49" charset="-122"/>
              </a:rPr>
              <a:t>1.2 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根据量值的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获得方式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分类</a:t>
            </a: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381000" y="1482725"/>
            <a:ext cx="5246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600">
                <a:solidFill>
                  <a:srgbClr val="0000FF"/>
                </a:solidFill>
              </a:rPr>
              <a:t> </a:t>
            </a:r>
            <a:r>
              <a:rPr lang="zh-CN" altLang="en-US" sz="3600">
                <a:solidFill>
                  <a:srgbClr val="0000FF"/>
                </a:solidFill>
              </a:rPr>
              <a:t>根据量值获得的方式：</a:t>
            </a:r>
            <a:endParaRPr lang="zh-CN" altLang="en-US" sz="3200">
              <a:solidFill>
                <a:srgbClr val="0000FF"/>
              </a:solidFill>
              <a:ea typeface="隶书" pitchFamily="49" charset="-122"/>
            </a:endParaRPr>
          </a:p>
        </p:txBody>
      </p:sp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2300288" y="3463925"/>
            <a:ext cx="3384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静态测量、动态测量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1766888" y="2122488"/>
            <a:ext cx="5162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直接测量、</a:t>
            </a:r>
            <a:r>
              <a:rPr lang="zh-CN" altLang="en-US" sz="2800">
                <a:solidFill>
                  <a:srgbClr val="FF0000"/>
                </a:solidFill>
              </a:rPr>
              <a:t>间接测量</a:t>
            </a:r>
            <a:r>
              <a:rPr lang="zh-CN" altLang="en-US" sz="2800"/>
              <a:t>、组合测量</a:t>
            </a:r>
          </a:p>
        </p:txBody>
      </p:sp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2300288" y="4575175"/>
            <a:ext cx="374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接触测量、</a:t>
            </a:r>
            <a:r>
              <a:rPr lang="zh-CN" altLang="en-US" sz="2800">
                <a:solidFill>
                  <a:srgbClr val="FF0000"/>
                </a:solidFill>
              </a:rPr>
              <a:t>非接触测量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2300288" y="5718175"/>
            <a:ext cx="5162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磁通测量、磁场测量、磁矩测量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61129" name="Text Box 9"/>
          <p:cNvSpPr txBox="1">
            <a:spLocks noChangeArrowheads="1"/>
          </p:cNvSpPr>
          <p:nvPr/>
        </p:nvSpPr>
        <p:spPr bwMode="auto">
          <a:xfrm>
            <a:off x="852488" y="4041775"/>
            <a:ext cx="7985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600"/>
              <a:t> </a:t>
            </a:r>
            <a:r>
              <a:rPr lang="zh-CN" altLang="en-US" sz="3600">
                <a:ea typeface="隶书" pitchFamily="49" charset="-122"/>
              </a:rPr>
              <a:t>根据被测量与测量设备的相互关系</a:t>
            </a:r>
            <a:r>
              <a:rPr lang="zh-CN" altLang="en-US" sz="3600"/>
              <a:t>：</a:t>
            </a:r>
            <a:endParaRPr lang="zh-CN" altLang="en-US" sz="3200">
              <a:ea typeface="隶书" pitchFamily="49" charset="-122"/>
            </a:endParaRPr>
          </a:p>
        </p:txBody>
      </p:sp>
      <p:sp>
        <p:nvSpPr>
          <p:cNvPr id="261130" name="Text Box 10"/>
          <p:cNvSpPr txBox="1">
            <a:spLocks noChangeArrowheads="1"/>
          </p:cNvSpPr>
          <p:nvPr/>
        </p:nvSpPr>
        <p:spPr bwMode="auto">
          <a:xfrm>
            <a:off x="852488" y="2898775"/>
            <a:ext cx="4784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600"/>
              <a:t> </a:t>
            </a:r>
            <a:r>
              <a:rPr lang="zh-CN" altLang="en-US" sz="3600">
                <a:ea typeface="隶书" pitchFamily="49" charset="-122"/>
              </a:rPr>
              <a:t>根据被测量的状态</a:t>
            </a:r>
            <a:r>
              <a:rPr lang="zh-CN" altLang="en-US" sz="3600"/>
              <a:t>：</a:t>
            </a:r>
            <a:endParaRPr lang="zh-CN" altLang="en-US" sz="3200">
              <a:ea typeface="隶书" pitchFamily="49" charset="-122"/>
            </a:endParaRPr>
          </a:p>
        </p:txBody>
      </p:sp>
      <p:sp>
        <p:nvSpPr>
          <p:cNvPr id="261131" name="Text Box 11"/>
          <p:cNvSpPr txBox="1">
            <a:spLocks noChangeArrowheads="1"/>
          </p:cNvSpPr>
          <p:nvPr/>
        </p:nvSpPr>
        <p:spPr bwMode="auto">
          <a:xfrm>
            <a:off x="852488" y="5184775"/>
            <a:ext cx="4784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600"/>
              <a:t> </a:t>
            </a:r>
            <a:r>
              <a:rPr lang="zh-CN" altLang="en-US" sz="3600">
                <a:ea typeface="隶书" pitchFamily="49" charset="-122"/>
              </a:rPr>
              <a:t>根据被测量的种类</a:t>
            </a:r>
            <a:r>
              <a:rPr lang="zh-CN" altLang="en-US" sz="3600"/>
              <a:t>：</a:t>
            </a:r>
            <a:endParaRPr lang="zh-CN" altLang="en-US" sz="3200">
              <a:ea typeface="隶书" pitchFamily="49" charset="-122"/>
            </a:endParaRPr>
          </a:p>
        </p:txBody>
      </p:sp>
      <p:sp>
        <p:nvSpPr>
          <p:cNvPr id="261133" name="Text Box 13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1</a:t>
            </a:r>
            <a:r>
              <a:rPr lang="zh-CN" altLang="en-US" sz="2000">
                <a:solidFill>
                  <a:srgbClr val="FFFFFF"/>
                </a:solidFill>
              </a:rPr>
              <a:t>、在计量学中的位置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25" y="465138"/>
            <a:ext cx="74485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latin typeface="黑体" pitchFamily="49" charset="-122"/>
                <a:ea typeface="黑体" pitchFamily="49" charset="-122"/>
              </a:rPr>
              <a:t>1.2 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根据量值的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获得方式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分类</a:t>
            </a: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381000" y="1484313"/>
            <a:ext cx="4332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600">
                <a:solidFill>
                  <a:srgbClr val="0000FF"/>
                </a:solidFill>
              </a:rPr>
              <a:t> </a:t>
            </a:r>
            <a:r>
              <a:rPr lang="zh-CN" altLang="en-US" sz="3600">
                <a:solidFill>
                  <a:srgbClr val="0000FF"/>
                </a:solidFill>
              </a:rPr>
              <a:t>磁性测量的分类：</a:t>
            </a:r>
            <a:endParaRPr lang="zh-CN" altLang="en-US" sz="3200">
              <a:solidFill>
                <a:srgbClr val="0000FF"/>
              </a:solidFill>
              <a:ea typeface="隶书" pitchFamily="49" charset="-122"/>
            </a:endParaRPr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2286000" y="5373688"/>
            <a:ext cx="26733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ea typeface="楷体" pitchFamily="49" charset="-122"/>
              </a:rPr>
              <a:t>直读测量法</a:t>
            </a: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0000FF"/>
                </a:solidFill>
                <a:ea typeface="楷体" pitchFamily="49" charset="-122"/>
              </a:rPr>
              <a:t>直接比较测量法</a:t>
            </a:r>
          </a:p>
        </p:txBody>
      </p:sp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904875" y="3570288"/>
            <a:ext cx="7832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600">
                <a:ea typeface="隶书" pitchFamily="49" charset="-122"/>
              </a:rPr>
              <a:t> </a:t>
            </a:r>
            <a:r>
              <a:rPr lang="zh-CN" altLang="en-US" sz="3600">
                <a:ea typeface="隶书" pitchFamily="49" charset="-122"/>
              </a:rPr>
              <a:t>与设备的相互关系</a:t>
            </a:r>
            <a:r>
              <a:rPr lang="zh-CN" altLang="en-US" sz="3600"/>
              <a:t>：</a:t>
            </a:r>
            <a:r>
              <a:rPr lang="zh-CN" altLang="en-US" sz="2400">
                <a:solidFill>
                  <a:srgbClr val="FF0000"/>
                </a:solidFill>
              </a:rPr>
              <a:t>接触测量、非接触测量</a:t>
            </a:r>
            <a:endParaRPr lang="zh-CN" altLang="en-US" sz="2400"/>
          </a:p>
        </p:txBody>
      </p:sp>
      <p:sp>
        <p:nvSpPr>
          <p:cNvPr id="262151" name="Text Box 7"/>
          <p:cNvSpPr txBox="1">
            <a:spLocks noChangeArrowheads="1"/>
          </p:cNvSpPr>
          <p:nvPr/>
        </p:nvSpPr>
        <p:spPr bwMode="auto">
          <a:xfrm>
            <a:off x="904875" y="2259013"/>
            <a:ext cx="6003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600"/>
              <a:t> </a:t>
            </a:r>
            <a:r>
              <a:rPr lang="zh-CN" altLang="en-US" sz="3600">
                <a:ea typeface="隶书" pitchFamily="49" charset="-122"/>
              </a:rPr>
              <a:t>从测量原理的角度</a:t>
            </a:r>
            <a:r>
              <a:rPr lang="zh-CN" altLang="en-US" sz="3600"/>
              <a:t>：</a:t>
            </a:r>
            <a:r>
              <a:rPr lang="zh-CN" altLang="en-US" sz="2400">
                <a:solidFill>
                  <a:srgbClr val="FF0000"/>
                </a:solidFill>
              </a:rPr>
              <a:t>间接测量</a:t>
            </a:r>
          </a:p>
        </p:txBody>
      </p:sp>
      <p:sp>
        <p:nvSpPr>
          <p:cNvPr id="262152" name="Text Box 8"/>
          <p:cNvSpPr txBox="1">
            <a:spLocks noChangeArrowheads="1"/>
          </p:cNvSpPr>
          <p:nvPr/>
        </p:nvSpPr>
        <p:spPr bwMode="auto">
          <a:xfrm>
            <a:off x="904875" y="4225925"/>
            <a:ext cx="6308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600">
                <a:ea typeface="隶书" pitchFamily="49" charset="-122"/>
              </a:rPr>
              <a:t> </a:t>
            </a:r>
            <a:r>
              <a:rPr lang="zh-CN" altLang="en-US" sz="3600">
                <a:ea typeface="隶书" pitchFamily="49" charset="-122"/>
              </a:rPr>
              <a:t>被测量的种类</a:t>
            </a:r>
            <a:r>
              <a:rPr lang="zh-CN" altLang="en-US" sz="3600"/>
              <a:t>：</a:t>
            </a:r>
            <a:r>
              <a:rPr lang="zh-CN" altLang="en-US" sz="2400">
                <a:solidFill>
                  <a:srgbClr val="FF0000"/>
                </a:solidFill>
              </a:rPr>
              <a:t>磁通、磁场、磁矩</a:t>
            </a:r>
          </a:p>
        </p:txBody>
      </p:sp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904875" y="4881563"/>
            <a:ext cx="5699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600">
                <a:ea typeface="隶书" pitchFamily="49" charset="-122"/>
              </a:rPr>
              <a:t> </a:t>
            </a:r>
            <a:r>
              <a:rPr lang="zh-CN" altLang="en-US" sz="3600">
                <a:ea typeface="隶书" pitchFamily="49" charset="-122"/>
              </a:rPr>
              <a:t>测量进行的方法与读数</a:t>
            </a:r>
            <a:r>
              <a:rPr lang="zh-CN" altLang="en-US" sz="3600"/>
              <a:t>：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904875" y="2914650"/>
            <a:ext cx="5699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600"/>
              <a:t> </a:t>
            </a:r>
            <a:r>
              <a:rPr lang="zh-CN" altLang="en-US" sz="3600">
                <a:ea typeface="隶书" pitchFamily="49" charset="-122"/>
              </a:rPr>
              <a:t>从测量信号的角度</a:t>
            </a:r>
            <a:r>
              <a:rPr lang="zh-CN" altLang="en-US" sz="3600"/>
              <a:t>：</a:t>
            </a:r>
            <a:r>
              <a:rPr lang="zh-CN" altLang="en-US" sz="2400">
                <a:solidFill>
                  <a:srgbClr val="FF0000"/>
                </a:solidFill>
              </a:rPr>
              <a:t>电信号</a:t>
            </a:r>
          </a:p>
        </p:txBody>
      </p:sp>
      <p:sp>
        <p:nvSpPr>
          <p:cNvPr id="262155" name="Text Box 11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1</a:t>
            </a:r>
            <a:r>
              <a:rPr lang="zh-CN" altLang="en-US" sz="2000">
                <a:solidFill>
                  <a:srgbClr val="FFFFFF"/>
                </a:solidFill>
              </a:rPr>
              <a:t>、在计量学中的位置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5325" y="465138"/>
            <a:ext cx="52133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latin typeface="黑体" pitchFamily="49" charset="-122"/>
                <a:ea typeface="黑体" pitchFamily="49" charset="-122"/>
              </a:rPr>
              <a:t>1.3 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电磁学计量体系</a:t>
            </a:r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2195513" y="1557338"/>
            <a:ext cx="4789487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zh-CN" sz="3600">
                <a:solidFill>
                  <a:srgbClr val="0000FF"/>
                </a:solidFill>
              </a:rPr>
              <a:t> </a:t>
            </a:r>
            <a:r>
              <a:rPr lang="zh-CN" altLang="en-US" sz="3600">
                <a:solidFill>
                  <a:srgbClr val="FF0000"/>
                </a:solidFill>
              </a:rPr>
              <a:t>术语</a:t>
            </a:r>
          </a:p>
          <a:p>
            <a:pPr>
              <a:spcBef>
                <a:spcPct val="40000"/>
              </a:spcBef>
              <a:buFont typeface="Wingdings" pitchFamily="2" charset="2"/>
              <a:buChar char="Ø"/>
            </a:pPr>
            <a:r>
              <a:rPr lang="zh-CN" altLang="en-US" sz="3600">
                <a:solidFill>
                  <a:srgbClr val="0000FF"/>
                </a:solidFill>
              </a:rPr>
              <a:t> </a:t>
            </a:r>
            <a:r>
              <a:rPr lang="zh-CN" altLang="en-US" sz="3600">
                <a:solidFill>
                  <a:srgbClr val="FF0000"/>
                </a:solidFill>
              </a:rPr>
              <a:t>基准体系</a:t>
            </a:r>
            <a:r>
              <a:rPr lang="zh-CN" altLang="en-US" sz="3600">
                <a:solidFill>
                  <a:srgbClr val="0000FF"/>
                </a:solidFill>
              </a:rPr>
              <a:t>、测量标准</a:t>
            </a:r>
          </a:p>
          <a:p>
            <a:pPr>
              <a:spcBef>
                <a:spcPct val="40000"/>
              </a:spcBef>
              <a:buFont typeface="Wingdings" pitchFamily="2" charset="2"/>
              <a:buChar char="Ø"/>
            </a:pPr>
            <a:r>
              <a:rPr lang="zh-CN" altLang="en-US" sz="3600">
                <a:solidFill>
                  <a:srgbClr val="0000FF"/>
                </a:solidFill>
              </a:rPr>
              <a:t> </a:t>
            </a:r>
            <a:r>
              <a:rPr lang="zh-CN" altLang="en-US" sz="3600">
                <a:solidFill>
                  <a:srgbClr val="A50021"/>
                </a:solidFill>
              </a:rPr>
              <a:t>仪器设备</a:t>
            </a:r>
          </a:p>
          <a:p>
            <a:pPr>
              <a:spcBef>
                <a:spcPct val="40000"/>
              </a:spcBef>
              <a:buFont typeface="Wingdings" pitchFamily="2" charset="2"/>
              <a:buChar char="Ø"/>
            </a:pPr>
            <a:r>
              <a:rPr lang="zh-CN" altLang="en-US" sz="3600">
                <a:solidFill>
                  <a:srgbClr val="0000FF"/>
                </a:solidFill>
              </a:rPr>
              <a:t> 量值溯源</a:t>
            </a:r>
          </a:p>
          <a:p>
            <a:pPr>
              <a:spcBef>
                <a:spcPct val="40000"/>
              </a:spcBef>
              <a:buFont typeface="Wingdings" pitchFamily="2" charset="2"/>
              <a:buChar char="Ø"/>
            </a:pPr>
            <a:r>
              <a:rPr lang="zh-CN" altLang="en-US" sz="3600">
                <a:solidFill>
                  <a:srgbClr val="0000FF"/>
                </a:solidFill>
              </a:rPr>
              <a:t> 检定与校准</a:t>
            </a:r>
          </a:p>
          <a:p>
            <a:pPr>
              <a:spcBef>
                <a:spcPct val="40000"/>
              </a:spcBef>
              <a:buFont typeface="Wingdings" pitchFamily="2" charset="2"/>
              <a:buChar char="Ø"/>
            </a:pPr>
            <a:r>
              <a:rPr lang="zh-CN" altLang="en-US" sz="3600">
                <a:solidFill>
                  <a:srgbClr val="0000FF"/>
                </a:solidFill>
              </a:rPr>
              <a:t> 测量不确定度的评定</a:t>
            </a:r>
            <a:endParaRPr lang="zh-CN" altLang="en-US" sz="3200">
              <a:solidFill>
                <a:srgbClr val="0000FF"/>
              </a:solidFill>
              <a:ea typeface="隶书" pitchFamily="49" charset="-122"/>
            </a:endParaRPr>
          </a:p>
        </p:txBody>
      </p:sp>
      <p:sp>
        <p:nvSpPr>
          <p:cNvPr id="331786" name="Text Box 10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1</a:t>
            </a:r>
            <a:r>
              <a:rPr lang="zh-CN" altLang="en-US" sz="2000">
                <a:solidFill>
                  <a:srgbClr val="FFFFFF"/>
                </a:solidFill>
              </a:rPr>
              <a:t>、在计量学中的位置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2025" y="647700"/>
            <a:ext cx="21399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声   明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05000"/>
            <a:ext cx="8001000" cy="3276600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        </a:t>
            </a:r>
            <a:r>
              <a:rPr lang="zh-CN" altLang="en-US"/>
              <a:t>本讲稿中引用的图、表、数据全部取自公开发表的书籍、文献、论文，而且仅为教学使用，</a:t>
            </a:r>
            <a:r>
              <a:rPr lang="zh-CN" altLang="en-US">
                <a:solidFill>
                  <a:srgbClr val="FF0000"/>
                </a:solidFill>
              </a:rPr>
              <a:t>任何人不得将其用于商业目的</a:t>
            </a:r>
            <a:r>
              <a:rPr lang="zh-CN" altLang="en-US"/>
              <a:t>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25" y="465138"/>
            <a:ext cx="80073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latin typeface="黑体" pitchFamily="49" charset="-122"/>
                <a:ea typeface="黑体" pitchFamily="49" charset="-122"/>
              </a:rPr>
              <a:t>1.3.1 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国家电磁学计量基准体系</a:t>
            </a:r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1</a:t>
            </a:r>
            <a:r>
              <a:rPr lang="zh-CN" altLang="en-US" sz="2000">
                <a:solidFill>
                  <a:srgbClr val="FFFFFF"/>
                </a:solidFill>
              </a:rPr>
              <a:t>、在计量学中的位置</a:t>
            </a: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250825" y="1371600"/>
            <a:ext cx="661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600">
                <a:solidFill>
                  <a:srgbClr val="0000FF"/>
                </a:solidFill>
              </a:rPr>
              <a:t> </a:t>
            </a:r>
            <a:r>
              <a:rPr lang="zh-CN" altLang="en-US" sz="3600">
                <a:solidFill>
                  <a:srgbClr val="0000FF"/>
                </a:solidFill>
              </a:rPr>
              <a:t>国家电磁计量基准体系：框图</a:t>
            </a:r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479425" y="2819400"/>
            <a:ext cx="2955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600"/>
              <a:t> </a:t>
            </a:r>
            <a:r>
              <a:rPr lang="zh-CN" altLang="en-US" sz="3600">
                <a:ea typeface="隶书" pitchFamily="49" charset="-122"/>
              </a:rPr>
              <a:t>量子标准</a:t>
            </a:r>
            <a:r>
              <a:rPr lang="zh-CN" altLang="en-US" sz="3600"/>
              <a:t>：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338951" name="Text Box 7"/>
          <p:cNvSpPr txBox="1">
            <a:spLocks noChangeArrowheads="1"/>
          </p:cNvSpPr>
          <p:nvPr/>
        </p:nvSpPr>
        <p:spPr bwMode="auto">
          <a:xfrm>
            <a:off x="479425" y="5334000"/>
            <a:ext cx="2955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600">
                <a:ea typeface="隶书" pitchFamily="49" charset="-122"/>
              </a:rPr>
              <a:t> </a:t>
            </a:r>
            <a:r>
              <a:rPr lang="zh-CN" altLang="en-US" sz="3600">
                <a:ea typeface="隶书" pitchFamily="49" charset="-122"/>
              </a:rPr>
              <a:t>绝对测量</a:t>
            </a:r>
            <a:r>
              <a:rPr lang="zh-CN" altLang="en-US" sz="3600"/>
              <a:t>：</a:t>
            </a:r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574675" y="2008188"/>
            <a:ext cx="7902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/>
              <a:t>《</a:t>
            </a:r>
            <a:r>
              <a:rPr lang="zh-CN" altLang="en-US" sz="2800">
                <a:ea typeface="隶书" pitchFamily="49" charset="-122"/>
              </a:rPr>
              <a:t>计量测试技术手册 第</a:t>
            </a:r>
            <a:r>
              <a:rPr lang="en-US" altLang="zh-CN" sz="2800">
                <a:ea typeface="隶书" pitchFamily="49" charset="-122"/>
              </a:rPr>
              <a:t>7</a:t>
            </a:r>
            <a:r>
              <a:rPr lang="zh-CN" altLang="en-US" sz="2800">
                <a:ea typeface="隶书" pitchFamily="49" charset="-122"/>
              </a:rPr>
              <a:t>卷：电磁学</a:t>
            </a:r>
            <a:r>
              <a:rPr lang="en-US" altLang="zh-CN" sz="2800"/>
              <a:t>》</a:t>
            </a:r>
            <a:r>
              <a:rPr lang="zh-CN" altLang="en-US" sz="2800"/>
              <a:t>：</a:t>
            </a:r>
            <a:r>
              <a:rPr lang="zh-CN" altLang="en-US" sz="3200">
                <a:solidFill>
                  <a:srgbClr val="FF0000"/>
                </a:solidFill>
              </a:rPr>
              <a:t>图 </a:t>
            </a:r>
            <a:r>
              <a:rPr lang="en-US" altLang="zh-CN" sz="3200">
                <a:solidFill>
                  <a:srgbClr val="FF0000"/>
                </a:solidFill>
              </a:rPr>
              <a:t>1</a:t>
            </a:r>
            <a:r>
              <a:rPr lang="zh-CN" altLang="en-US" sz="3200">
                <a:solidFill>
                  <a:srgbClr val="FF0000"/>
                </a:solidFill>
              </a:rPr>
              <a:t>－</a:t>
            </a:r>
            <a:r>
              <a:rPr lang="en-US" altLang="zh-CN" sz="32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936625" y="3581400"/>
            <a:ext cx="4513263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rgbClr val="0000FF"/>
                </a:solidFill>
              </a:rPr>
              <a:t>von Klitzing</a:t>
            </a:r>
            <a:r>
              <a:rPr lang="zh-CN" altLang="en-US" sz="2400">
                <a:solidFill>
                  <a:srgbClr val="0000FF"/>
                </a:solidFill>
              </a:rPr>
              <a:t>电阻标准：</a:t>
            </a:r>
            <a:r>
              <a:rPr lang="en-US" altLang="zh-CN" sz="2400" i="1">
                <a:solidFill>
                  <a:srgbClr val="0000FF"/>
                </a:solidFill>
              </a:rPr>
              <a:t>R</a:t>
            </a:r>
            <a:r>
              <a:rPr lang="en-US" altLang="zh-CN" sz="2400" baseline="-25000">
                <a:solidFill>
                  <a:srgbClr val="0000FF"/>
                </a:solidFill>
              </a:rPr>
              <a:t>K</a:t>
            </a:r>
            <a:r>
              <a:rPr lang="en-US" altLang="zh-CN" sz="2400">
                <a:solidFill>
                  <a:srgbClr val="0000FF"/>
                </a:solidFill>
              </a:rPr>
              <a:t> = </a:t>
            </a:r>
            <a:r>
              <a:rPr lang="en-US" altLang="zh-CN" sz="2400" i="1">
                <a:solidFill>
                  <a:srgbClr val="0000FF"/>
                </a:solidFill>
              </a:rPr>
              <a:t>h/e</a:t>
            </a:r>
            <a:r>
              <a:rPr lang="en-US" altLang="zh-CN" sz="2400" i="1" baseline="30000">
                <a:solidFill>
                  <a:srgbClr val="0000FF"/>
                </a:solidFill>
              </a:rPr>
              <a:t>2</a:t>
            </a:r>
            <a:endParaRPr lang="en-US" altLang="zh-CN" sz="2400" i="1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rgbClr val="0000FF"/>
                </a:solidFill>
              </a:rPr>
              <a:t>Josephson</a:t>
            </a:r>
            <a:r>
              <a:rPr lang="zh-CN" altLang="en-US" sz="2400">
                <a:solidFill>
                  <a:srgbClr val="0000FF"/>
                </a:solidFill>
              </a:rPr>
              <a:t>电压标准： </a:t>
            </a:r>
            <a:r>
              <a:rPr lang="en-US" altLang="zh-CN" sz="2400" i="1">
                <a:solidFill>
                  <a:srgbClr val="0000FF"/>
                </a:solidFill>
              </a:rPr>
              <a:t>K</a:t>
            </a:r>
            <a:r>
              <a:rPr lang="en-US" altLang="zh-CN" sz="2400" baseline="-25000">
                <a:solidFill>
                  <a:srgbClr val="0000FF"/>
                </a:solidFill>
              </a:rPr>
              <a:t>J</a:t>
            </a:r>
            <a:r>
              <a:rPr lang="en-US" altLang="zh-CN" sz="2400">
                <a:solidFill>
                  <a:srgbClr val="0000FF"/>
                </a:solidFill>
              </a:rPr>
              <a:t> = 2</a:t>
            </a:r>
            <a:r>
              <a:rPr lang="en-US" altLang="zh-CN" sz="2400" i="1">
                <a:solidFill>
                  <a:srgbClr val="0000FF"/>
                </a:solidFill>
              </a:rPr>
              <a:t>e/h</a:t>
            </a:r>
            <a:endParaRPr lang="en-US" altLang="zh-CN" sz="2400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0000FF"/>
                </a:solidFill>
              </a:rPr>
              <a:t>质子旋磁比：</a:t>
            </a:r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5480050" y="3048000"/>
            <a:ext cx="3457575" cy="2020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2400"/>
              <a:t>20</a:t>
            </a:r>
            <a:r>
              <a:rPr lang="en-US" altLang="zh-CN" sz="2400">
                <a:solidFill>
                  <a:srgbClr val="FF0000"/>
                </a:solidFill>
              </a:rPr>
              <a:t>10</a:t>
            </a:r>
            <a:r>
              <a:rPr lang="en-US" altLang="zh-CN" sz="2400"/>
              <a:t> CODATA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zh-CN" sz="2000"/>
              <a:t>25 812.807 4434(84) </a:t>
            </a:r>
            <a:r>
              <a:rPr lang="en-US" altLang="zh-CN" sz="2000">
                <a:sym typeface="Symbol" pitchFamily="18" charset="2"/>
              </a:rPr>
              <a:t>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zh-CN" sz="2000"/>
              <a:t>483 597.870(11) GHz/V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zh-CN" sz="2000"/>
              <a:t>2.675 222 005(63)</a:t>
            </a:r>
            <a:r>
              <a:rPr lang="en-US" altLang="zh-CN" sz="2000">
                <a:sym typeface="Symbol" pitchFamily="18" charset="2"/>
              </a:rPr>
              <a:t>10</a:t>
            </a:r>
            <a:r>
              <a:rPr lang="en-US" altLang="zh-CN" sz="2000" baseline="30000">
                <a:sym typeface="Symbol" pitchFamily="18" charset="2"/>
              </a:rPr>
              <a:t>8</a:t>
            </a:r>
            <a:r>
              <a:rPr lang="en-US" altLang="zh-CN" sz="2000">
                <a:sym typeface="Symbol" pitchFamily="18" charset="2"/>
              </a:rPr>
              <a:t> Hz/T</a:t>
            </a:r>
            <a:r>
              <a:rPr lang="en-US" altLang="zh-CN" sz="2000"/>
              <a:t> </a:t>
            </a:r>
            <a:endParaRPr lang="en-US" altLang="zh-CN" sz="2000">
              <a:sym typeface="Symbol" pitchFamily="18" charset="2"/>
            </a:endParaRPr>
          </a:p>
        </p:txBody>
      </p:sp>
      <p:graphicFrame>
        <p:nvGraphicFramePr>
          <p:cNvPr id="338955" name="Object 11"/>
          <p:cNvGraphicFramePr>
            <a:graphicFrameLocks noChangeAspect="1"/>
          </p:cNvGraphicFramePr>
          <p:nvPr/>
        </p:nvGraphicFramePr>
        <p:xfrm>
          <a:off x="2790825" y="4583113"/>
          <a:ext cx="1651000" cy="522287"/>
        </p:xfrm>
        <a:graphic>
          <a:graphicData uri="http://schemas.openxmlformats.org/presentationml/2006/ole">
            <p:oleObj spid="_x0000_s338955" name="Equation" r:id="rId3" imgW="761760" imgH="241200" progId="Equation.DSMT4">
              <p:embed/>
            </p:oleObj>
          </a:graphicData>
        </a:graphic>
      </p:graphicFrame>
      <p:sp>
        <p:nvSpPr>
          <p:cNvPr id="338956" name="Text Box 12"/>
          <p:cNvSpPr txBox="1">
            <a:spLocks noChangeArrowheads="1"/>
          </p:cNvSpPr>
          <p:nvPr/>
        </p:nvSpPr>
        <p:spPr bwMode="auto">
          <a:xfrm>
            <a:off x="900113" y="5942013"/>
            <a:ext cx="810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CC00CC"/>
                </a:solidFill>
              </a:rPr>
              <a:t>电流、电压、电阻、电感、电容、</a:t>
            </a:r>
            <a:r>
              <a:rPr lang="zh-CN" altLang="en-US" sz="2400">
                <a:solidFill>
                  <a:srgbClr val="FF0000"/>
                </a:solidFill>
              </a:rPr>
              <a:t>磁矩、磁通、磁感应强度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5925" y="465138"/>
            <a:ext cx="5772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latin typeface="黑体" pitchFamily="49" charset="-122"/>
                <a:ea typeface="黑体" pitchFamily="49" charset="-122"/>
              </a:rPr>
              <a:t>1.3.2 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电磁学计量术语</a:t>
            </a:r>
          </a:p>
        </p:txBody>
      </p:sp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1</a:t>
            </a:r>
            <a:r>
              <a:rPr lang="zh-CN" altLang="en-US" sz="2000">
                <a:solidFill>
                  <a:srgbClr val="FFFFFF"/>
                </a:solidFill>
              </a:rPr>
              <a:t>、在计量学中的位置</a:t>
            </a:r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250825" y="1371600"/>
            <a:ext cx="6094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600">
                <a:solidFill>
                  <a:srgbClr val="0000FF"/>
                </a:solidFill>
              </a:rPr>
              <a:t> </a:t>
            </a:r>
            <a:r>
              <a:rPr lang="zh-CN" altLang="en-US" sz="3600">
                <a:solidFill>
                  <a:srgbClr val="0000FF"/>
                </a:solidFill>
              </a:rPr>
              <a:t>磁：</a:t>
            </a:r>
            <a:r>
              <a:rPr lang="zh-CN" altLang="en-US" sz="2800"/>
              <a:t>一种可以“</a:t>
            </a:r>
            <a:r>
              <a:rPr lang="zh-CN" altLang="en-US" sz="2800">
                <a:ea typeface="楷体" pitchFamily="49" charset="-122"/>
              </a:rPr>
              <a:t>吸引</a:t>
            </a:r>
            <a:r>
              <a:rPr lang="zh-CN" altLang="en-US" sz="2800"/>
              <a:t>”鍼的（磁）</a:t>
            </a:r>
            <a:r>
              <a:rPr lang="zh-CN" altLang="en-US" sz="2800">
                <a:solidFill>
                  <a:srgbClr val="FF0000"/>
                </a:solidFill>
              </a:rPr>
              <a:t>石</a:t>
            </a:r>
            <a:endParaRPr lang="zh-CN" altLang="en-US" sz="3200"/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766763" y="2171700"/>
            <a:ext cx="69818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/>
              <a:t>【</a:t>
            </a:r>
            <a:r>
              <a:rPr lang="zh-CN" altLang="en-US" sz="2800"/>
              <a:t>康熙字典</a:t>
            </a:r>
            <a:r>
              <a:rPr lang="en-US" altLang="zh-CN" sz="2800"/>
              <a:t>】</a:t>
            </a:r>
            <a:r>
              <a:rPr lang="zh-CN" altLang="en-US" sz="2800"/>
              <a:t>：本作礠。</a:t>
            </a:r>
          </a:p>
          <a:p>
            <a:pPr>
              <a:lnSpc>
                <a:spcPct val="130000"/>
              </a:lnSpc>
            </a:pPr>
            <a:r>
              <a:rPr lang="en-US" altLang="zh-CN" sz="2800"/>
              <a:t>【</a:t>
            </a:r>
            <a:r>
              <a:rPr lang="zh-CN" altLang="en-US" sz="2800"/>
              <a:t>说文解字</a:t>
            </a:r>
            <a:r>
              <a:rPr lang="en-US" altLang="zh-CN" sz="2800"/>
              <a:t>】</a:t>
            </a:r>
            <a:r>
              <a:rPr lang="zh-CN" altLang="en-US" sz="2800"/>
              <a:t>：石名。可以引鍼（</a:t>
            </a:r>
            <a:r>
              <a:rPr lang="en-US" altLang="zh-CN" sz="2800"/>
              <a:t>zh</a:t>
            </a:r>
            <a:r>
              <a:rPr lang="en-US" altLang="zh-CN" sz="2800">
                <a:cs typeface="Arial" charset="0"/>
              </a:rPr>
              <a:t>ē</a:t>
            </a:r>
            <a:r>
              <a:rPr lang="en-US" altLang="zh-CN" sz="2800"/>
              <a:t>n</a:t>
            </a:r>
            <a:r>
              <a:rPr lang="zh-CN" altLang="en-US" sz="2800"/>
              <a:t>）。</a:t>
            </a:r>
          </a:p>
          <a:p>
            <a:pPr>
              <a:lnSpc>
                <a:spcPct val="130000"/>
              </a:lnSpc>
            </a:pPr>
            <a:r>
              <a:rPr lang="en-US" altLang="zh-CN" sz="2800"/>
              <a:t>【</a:t>
            </a:r>
            <a:r>
              <a:rPr lang="zh-CN" altLang="en-US" sz="2800"/>
              <a:t>前汉</a:t>
            </a:r>
            <a:r>
              <a:rPr lang="zh-CN" altLang="en-US" sz="2800">
                <a:sym typeface="Symbol" pitchFamily="18" charset="2"/>
              </a:rPr>
              <a:t></a:t>
            </a:r>
            <a:r>
              <a:rPr lang="zh-CN" altLang="en-US" sz="2800"/>
              <a:t>艺文志</a:t>
            </a:r>
            <a:r>
              <a:rPr lang="en-US" altLang="zh-CN" sz="2800"/>
              <a:t>】</a:t>
            </a:r>
            <a:r>
              <a:rPr lang="zh-CN" altLang="en-US" sz="2800"/>
              <a:t>：作慈。</a:t>
            </a:r>
          </a:p>
        </p:txBody>
      </p:sp>
      <p:pic>
        <p:nvPicPr>
          <p:cNvPr id="339982" name="Picture 14" descr="慈－《说文解字》61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075" y="3390900"/>
            <a:ext cx="685800" cy="685800"/>
          </a:xfrm>
          <a:prstGeom prst="rect">
            <a:avLst/>
          </a:prstGeom>
          <a:noFill/>
        </p:spPr>
      </p:pic>
      <p:sp>
        <p:nvSpPr>
          <p:cNvPr id="339983" name="Text Box 15"/>
          <p:cNvSpPr txBox="1">
            <a:spLocks noChangeArrowheads="1"/>
          </p:cNvSpPr>
          <p:nvPr/>
        </p:nvSpPr>
        <p:spPr bwMode="auto">
          <a:xfrm>
            <a:off x="5435600" y="3500438"/>
            <a:ext cx="2936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/>
              <a:t>【</a:t>
            </a:r>
            <a:r>
              <a:rPr lang="zh-CN" altLang="en-US" sz="2400"/>
              <a:t>说文</a:t>
            </a:r>
            <a:r>
              <a:rPr lang="en-US" altLang="zh-CN" sz="2400"/>
              <a:t>】</a:t>
            </a:r>
            <a:r>
              <a:rPr lang="zh-CN" altLang="en-US" sz="2400"/>
              <a:t>慈，爱也。</a:t>
            </a:r>
          </a:p>
        </p:txBody>
      </p:sp>
      <p:sp>
        <p:nvSpPr>
          <p:cNvPr id="339984" name="Text Box 16"/>
          <p:cNvSpPr txBox="1">
            <a:spLocks noChangeArrowheads="1"/>
          </p:cNvSpPr>
          <p:nvPr/>
        </p:nvSpPr>
        <p:spPr bwMode="auto">
          <a:xfrm>
            <a:off x="755650" y="4076700"/>
            <a:ext cx="772636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Loadstone:</a:t>
            </a:r>
            <a:r>
              <a:rPr lang="en-US" altLang="zh-CN" sz="2800"/>
              <a:t> </a:t>
            </a:r>
            <a:r>
              <a:rPr lang="en-US" altLang="zh-CN" sz="2400"/>
              <a:t>Naturally magnetized pieces of </a:t>
            </a:r>
            <a:r>
              <a:rPr lang="en-US" altLang="zh-CN" sz="2400">
                <a:solidFill>
                  <a:srgbClr val="0000FF"/>
                </a:solidFill>
              </a:rPr>
              <a:t>magnetite</a:t>
            </a:r>
            <a:r>
              <a:rPr lang="en-US" altLang="zh-CN" sz="2400"/>
              <a:t> </a:t>
            </a: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0000FF"/>
                </a:solidFill>
              </a:rPr>
              <a:t>Magnetite:</a:t>
            </a:r>
            <a:r>
              <a:rPr lang="en-US" altLang="zh-CN" sz="2800"/>
              <a:t> </a:t>
            </a:r>
            <a:r>
              <a:rPr lang="en-US" altLang="zh-CN" sz="2400"/>
              <a:t>Fe</a:t>
            </a:r>
            <a:r>
              <a:rPr lang="en-US" altLang="zh-CN" sz="2400" baseline="-25000"/>
              <a:t>3</a:t>
            </a:r>
            <a:r>
              <a:rPr lang="en-US" altLang="zh-CN" sz="2400"/>
              <a:t>O</a:t>
            </a:r>
            <a:r>
              <a:rPr lang="en-US" altLang="zh-CN" sz="2400" baseline="-25000"/>
              <a:t>4</a:t>
            </a:r>
            <a:r>
              <a:rPr lang="en-US" altLang="zh-CN" sz="2400"/>
              <a:t>, </a:t>
            </a:r>
            <a:r>
              <a:rPr lang="en-US" altLang="zh-CN" sz="2400" i="1"/>
              <a:t>T</a:t>
            </a:r>
            <a:r>
              <a:rPr lang="en-US" altLang="zh-CN" sz="2400" i="1" baseline="-25000"/>
              <a:t>N</a:t>
            </a:r>
            <a:r>
              <a:rPr lang="en-US" altLang="zh-CN" sz="2400"/>
              <a:t>=858 K,</a:t>
            </a: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chemeClr val="hlink"/>
                </a:solidFill>
              </a:rPr>
              <a:t>Magnetism: </a:t>
            </a: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chemeClr val="bg2"/>
                </a:solidFill>
              </a:rPr>
              <a:t>Magnetic:</a:t>
            </a:r>
          </a:p>
        </p:txBody>
      </p:sp>
      <p:sp>
        <p:nvSpPr>
          <p:cNvPr id="339985" name="Rectangle 17"/>
          <p:cNvSpPr>
            <a:spLocks noChangeArrowheads="1"/>
          </p:cNvSpPr>
          <p:nvPr/>
        </p:nvSpPr>
        <p:spPr bwMode="auto">
          <a:xfrm>
            <a:off x="7010400" y="5661025"/>
            <a:ext cx="12477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/>
              <a:t>Magnes</a:t>
            </a:r>
          </a:p>
          <a:p>
            <a:pPr eaLnBrk="0" hangingPunct="0"/>
            <a:r>
              <a:rPr lang="en-US" altLang="zh-CN"/>
              <a:t>Magnesia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5925" y="465138"/>
            <a:ext cx="5772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latin typeface="黑体" pitchFamily="49" charset="-122"/>
                <a:ea typeface="黑体" pitchFamily="49" charset="-122"/>
              </a:rPr>
              <a:t>1.3.2 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电磁学计量术语</a:t>
            </a:r>
          </a:p>
        </p:txBody>
      </p:sp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1</a:t>
            </a:r>
            <a:r>
              <a:rPr lang="zh-CN" altLang="en-US" sz="2000">
                <a:solidFill>
                  <a:srgbClr val="FFFFFF"/>
                </a:solidFill>
              </a:rPr>
              <a:t>、在计量学中的位置</a:t>
            </a:r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250825" y="1371600"/>
            <a:ext cx="5856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600">
                <a:solidFill>
                  <a:srgbClr val="0000FF"/>
                </a:solidFill>
              </a:rPr>
              <a:t> </a:t>
            </a:r>
            <a:r>
              <a:rPr lang="zh-CN" altLang="en-US" sz="3600">
                <a:solidFill>
                  <a:srgbClr val="0000FF"/>
                </a:solidFill>
              </a:rPr>
              <a:t>磁性：</a:t>
            </a:r>
            <a:r>
              <a:rPr lang="zh-CN" altLang="en-US" sz="3600">
                <a:ea typeface="隶书" pitchFamily="49" charset="-122"/>
              </a:rPr>
              <a:t>物质的</a:t>
            </a:r>
            <a:r>
              <a:rPr lang="zh-CN" altLang="en-US" sz="3200">
                <a:solidFill>
                  <a:srgbClr val="FF0000"/>
                </a:solidFill>
              </a:rPr>
              <a:t>一种</a:t>
            </a:r>
            <a:r>
              <a:rPr lang="zh-CN" altLang="en-US" sz="3200">
                <a:ea typeface="黑体" pitchFamily="49" charset="-122"/>
              </a:rPr>
              <a:t>固有</a:t>
            </a:r>
            <a:r>
              <a:rPr lang="zh-CN" altLang="en-US" sz="3200">
                <a:solidFill>
                  <a:srgbClr val="FF0000"/>
                </a:solidFill>
              </a:rPr>
              <a:t>属性</a:t>
            </a:r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3132138" y="1989138"/>
            <a:ext cx="529907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Magnetism</a:t>
            </a:r>
            <a:endParaRPr lang="en-US" altLang="zh-CN" sz="280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0000FF"/>
                </a:solidFill>
              </a:rPr>
              <a:t>	Magnetics</a:t>
            </a: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0000FF"/>
                </a:solidFill>
              </a:rPr>
              <a:t>		Magnetic Property of</a:t>
            </a:r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411163" y="3927475"/>
            <a:ext cx="7024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3600">
                <a:solidFill>
                  <a:srgbClr val="0000FF"/>
                </a:solidFill>
              </a:rPr>
              <a:t> </a:t>
            </a:r>
            <a:r>
              <a:rPr lang="zh-CN" altLang="en-US" sz="3600">
                <a:solidFill>
                  <a:srgbClr val="0000FF"/>
                </a:solidFill>
              </a:rPr>
              <a:t>磁性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物质</a:t>
            </a:r>
            <a:r>
              <a:rPr lang="zh-CN" altLang="en-US" sz="3600">
                <a:solidFill>
                  <a:srgbClr val="0000FF"/>
                </a:solidFill>
              </a:rPr>
              <a:t>：</a:t>
            </a:r>
            <a:r>
              <a:rPr lang="zh-CN" altLang="en-US" sz="2800"/>
              <a:t>具有某种（些）</a:t>
            </a:r>
            <a:r>
              <a:rPr lang="zh-CN" altLang="en-US" sz="2800">
                <a:solidFill>
                  <a:srgbClr val="FF0000"/>
                </a:solidFill>
              </a:rPr>
              <a:t>磁性</a:t>
            </a:r>
            <a:r>
              <a:rPr lang="zh-CN" altLang="en-US" sz="2800"/>
              <a:t>的</a:t>
            </a:r>
            <a:r>
              <a:rPr lang="zh-CN" altLang="en-US" sz="2800">
                <a:ea typeface="隶书" pitchFamily="49" charset="-122"/>
              </a:rPr>
              <a:t>物质</a:t>
            </a:r>
          </a:p>
        </p:txBody>
      </p:sp>
      <p:sp>
        <p:nvSpPr>
          <p:cNvPr id="341006" name="Text Box 14"/>
          <p:cNvSpPr txBox="1">
            <a:spLocks noChangeArrowheads="1"/>
          </p:cNvSpPr>
          <p:nvPr/>
        </p:nvSpPr>
        <p:spPr bwMode="auto">
          <a:xfrm>
            <a:off x="5940425" y="2060575"/>
            <a:ext cx="302101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400"/>
              <a:t>《</a:t>
            </a:r>
            <a:r>
              <a:rPr lang="zh-CN" altLang="en-US" sz="2400">
                <a:ea typeface="黑体" pitchFamily="49" charset="-122"/>
              </a:rPr>
              <a:t>磁性物理</a:t>
            </a:r>
            <a:r>
              <a:rPr lang="en-US" altLang="zh-CN" sz="2400"/>
              <a:t>》</a:t>
            </a:r>
          </a:p>
          <a:p>
            <a:pPr algn="ctr"/>
            <a:r>
              <a:rPr lang="zh-CN" altLang="en-US" sz="2400"/>
              <a:t>宛德福、马兴隆 编著</a:t>
            </a:r>
          </a:p>
        </p:txBody>
      </p:sp>
      <p:sp>
        <p:nvSpPr>
          <p:cNvPr id="341007" name="Rectangle 15"/>
          <p:cNvSpPr>
            <a:spLocks noChangeArrowheads="1"/>
          </p:cNvSpPr>
          <p:nvPr/>
        </p:nvSpPr>
        <p:spPr bwMode="auto">
          <a:xfrm>
            <a:off x="411163" y="4778375"/>
            <a:ext cx="7837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3600">
                <a:solidFill>
                  <a:schemeClr val="hlink"/>
                </a:solidFill>
              </a:rPr>
              <a:t> </a:t>
            </a:r>
            <a:r>
              <a:rPr lang="zh-CN" altLang="en-US" sz="3600">
                <a:solidFill>
                  <a:srgbClr val="FF0000"/>
                </a:solidFill>
              </a:rPr>
              <a:t>非磁性</a:t>
            </a:r>
            <a:r>
              <a:rPr lang="zh-CN" altLang="en-US" sz="3600">
                <a:solidFill>
                  <a:schemeClr val="hlink"/>
                </a:solidFill>
                <a:ea typeface="隶书" pitchFamily="49" charset="-122"/>
              </a:rPr>
              <a:t>物质</a:t>
            </a:r>
            <a:r>
              <a:rPr lang="zh-CN" altLang="en-US" sz="3600">
                <a:solidFill>
                  <a:schemeClr val="hlink"/>
                </a:solidFill>
              </a:rPr>
              <a:t>：</a:t>
            </a:r>
            <a:r>
              <a:rPr lang="zh-CN" altLang="en-US" sz="2800"/>
              <a:t>不具有某种（些）</a:t>
            </a:r>
            <a:r>
              <a:rPr lang="zh-CN" altLang="en-US" sz="2800">
                <a:solidFill>
                  <a:srgbClr val="FF0000"/>
                </a:solidFill>
              </a:rPr>
              <a:t>磁性</a:t>
            </a:r>
            <a:r>
              <a:rPr lang="zh-CN" altLang="en-US" sz="2800"/>
              <a:t>的</a:t>
            </a:r>
            <a:r>
              <a:rPr lang="zh-CN" altLang="en-US" sz="2800">
                <a:ea typeface="隶书" pitchFamily="49" charset="-122"/>
              </a:rPr>
              <a:t>物质</a:t>
            </a:r>
          </a:p>
        </p:txBody>
      </p:sp>
      <p:sp>
        <p:nvSpPr>
          <p:cNvPr id="341008" name="Text Box 16"/>
          <p:cNvSpPr txBox="1">
            <a:spLocks noChangeArrowheads="1"/>
          </p:cNvSpPr>
          <p:nvPr/>
        </p:nvSpPr>
        <p:spPr bwMode="auto">
          <a:xfrm>
            <a:off x="395288" y="5589588"/>
            <a:ext cx="841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600"/>
              <a:t>磁结构：磁（性）结构？磁（矩）结构？</a:t>
            </a:r>
          </a:p>
        </p:txBody>
      </p:sp>
      <p:sp>
        <p:nvSpPr>
          <p:cNvPr id="341009" name="Text Box 17"/>
          <p:cNvSpPr txBox="1">
            <a:spLocks noChangeArrowheads="1"/>
          </p:cNvSpPr>
          <p:nvPr/>
        </p:nvSpPr>
        <p:spPr bwMode="auto">
          <a:xfrm>
            <a:off x="468313" y="2971800"/>
            <a:ext cx="3232150" cy="457200"/>
          </a:xfrm>
          <a:prstGeom prst="rect">
            <a:avLst/>
          </a:prstGeom>
          <a:solidFill>
            <a:srgbClr val="B0DA4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/>
              <a:t>源于自旋和运动的电荷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5925" y="465138"/>
            <a:ext cx="5772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latin typeface="黑体" pitchFamily="49" charset="-122"/>
                <a:ea typeface="黑体" pitchFamily="49" charset="-122"/>
              </a:rPr>
              <a:t>1.3.2 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电磁学计量术语</a:t>
            </a: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1</a:t>
            </a:r>
            <a:r>
              <a:rPr lang="zh-CN" altLang="en-US" sz="2000">
                <a:solidFill>
                  <a:srgbClr val="FFFFFF"/>
                </a:solidFill>
              </a:rPr>
              <a:t>、在计量学中的位置</a:t>
            </a: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250825" y="1371600"/>
            <a:ext cx="2960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600">
                <a:solidFill>
                  <a:srgbClr val="0000FF"/>
                </a:solidFill>
              </a:rPr>
              <a:t> </a:t>
            </a:r>
            <a:r>
              <a:rPr lang="zh-CN" altLang="en-US" sz="3600">
                <a:solidFill>
                  <a:srgbClr val="0000FF"/>
                </a:solidFill>
              </a:rPr>
              <a:t>磁性测量：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342026" name="Rectangle 10"/>
          <p:cNvSpPr>
            <a:spLocks noChangeArrowheads="1"/>
          </p:cNvSpPr>
          <p:nvPr/>
        </p:nvSpPr>
        <p:spPr bwMode="auto">
          <a:xfrm>
            <a:off x="1258888" y="2132013"/>
            <a:ext cx="620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3600">
                <a:solidFill>
                  <a:srgbClr val="FF0000"/>
                </a:solidFill>
              </a:rPr>
              <a:t> </a:t>
            </a:r>
            <a:r>
              <a:rPr lang="zh-CN" altLang="en-US" sz="3600">
                <a:solidFill>
                  <a:srgbClr val="FF0000"/>
                </a:solidFill>
              </a:rPr>
              <a:t>测量：</a:t>
            </a:r>
            <a:r>
              <a:rPr lang="en-US" altLang="zh-CN" sz="3200">
                <a:solidFill>
                  <a:srgbClr val="FF0000"/>
                </a:solidFill>
              </a:rPr>
              <a:t>measurement</a:t>
            </a:r>
          </a:p>
          <a:p>
            <a:r>
              <a:rPr lang="en-US" altLang="zh-CN" sz="3600">
                <a:solidFill>
                  <a:srgbClr val="FF0000"/>
                </a:solidFill>
              </a:rPr>
              <a:t>           </a:t>
            </a:r>
            <a:r>
              <a:rPr lang="zh-CN" altLang="en-US" sz="2800">
                <a:ea typeface="黑体" pitchFamily="49" charset="-122"/>
              </a:rPr>
              <a:t>以确定</a:t>
            </a:r>
            <a:r>
              <a:rPr lang="zh-CN" altLang="en-US" sz="2800">
                <a:solidFill>
                  <a:srgbClr val="0000FF"/>
                </a:solidFill>
                <a:ea typeface="黑体" pitchFamily="49" charset="-122"/>
              </a:rPr>
              <a:t>量值</a:t>
            </a:r>
            <a:r>
              <a:rPr lang="zh-CN" altLang="en-US" sz="2800">
                <a:ea typeface="黑体" pitchFamily="49" charset="-122"/>
              </a:rPr>
              <a:t>为目的的一组操作</a:t>
            </a:r>
            <a:endParaRPr lang="zh-CN" altLang="en-US" sz="280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342027" name="Rectangle 11"/>
          <p:cNvSpPr>
            <a:spLocks noChangeArrowheads="1"/>
          </p:cNvSpPr>
          <p:nvPr/>
        </p:nvSpPr>
        <p:spPr bwMode="auto">
          <a:xfrm>
            <a:off x="93663" y="4149725"/>
            <a:ext cx="8955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3600">
                <a:solidFill>
                  <a:srgbClr val="FF0000"/>
                </a:solidFill>
              </a:rPr>
              <a:t> </a:t>
            </a:r>
            <a:r>
              <a:rPr lang="zh-CN" altLang="en-US" sz="3600">
                <a:solidFill>
                  <a:srgbClr val="FF0000"/>
                </a:solidFill>
              </a:rPr>
              <a:t>磁性测量：</a:t>
            </a:r>
            <a:r>
              <a:rPr lang="zh-CN" altLang="en-US" sz="3600"/>
              <a:t>“</a:t>
            </a:r>
            <a:r>
              <a:rPr lang="zh-CN" altLang="en-US" sz="2800"/>
              <a:t>以确定</a:t>
            </a:r>
            <a:r>
              <a:rPr lang="zh-CN" altLang="en-US" sz="2800">
                <a:solidFill>
                  <a:srgbClr val="0000FF"/>
                </a:solidFill>
              </a:rPr>
              <a:t>磁学量量值</a:t>
            </a:r>
            <a:r>
              <a:rPr lang="zh-CN" altLang="en-US" sz="2800"/>
              <a:t>为目的的一组操作</a:t>
            </a:r>
            <a:r>
              <a:rPr lang="zh-CN" altLang="en-US" sz="2800">
                <a:latin typeface="黑体"/>
                <a:ea typeface="黑体" pitchFamily="49" charset="-122"/>
              </a:rPr>
              <a:t>”</a:t>
            </a:r>
            <a:endParaRPr lang="zh-CN" altLang="en-US" sz="280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423863" y="3429000"/>
            <a:ext cx="829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en-US" altLang="zh-CN" sz="2400">
                <a:solidFill>
                  <a:srgbClr val="0000FF"/>
                </a:solidFill>
              </a:rPr>
              <a:t> </a:t>
            </a:r>
            <a:r>
              <a:rPr lang="zh-CN" altLang="en-US" sz="2400">
                <a:solidFill>
                  <a:srgbClr val="0000FF"/>
                </a:solidFill>
              </a:rPr>
              <a:t>量值</a:t>
            </a:r>
            <a:r>
              <a:rPr lang="zh-CN" altLang="en-US" sz="2400"/>
              <a:t>：</a:t>
            </a:r>
            <a:r>
              <a:rPr lang="zh-CN" altLang="en-US" sz="2400">
                <a:ea typeface="楷体" pitchFamily="49" charset="-122"/>
              </a:rPr>
              <a:t>一般由一个数乘以测量单位所表示的特定量的大小</a:t>
            </a:r>
            <a:r>
              <a:rPr lang="zh-CN" altLang="en-US" sz="2400"/>
              <a:t>。</a:t>
            </a:r>
          </a:p>
        </p:txBody>
      </p:sp>
      <p:sp>
        <p:nvSpPr>
          <p:cNvPr id="342029" name="Text Box 13"/>
          <p:cNvSpPr txBox="1">
            <a:spLocks noChangeArrowheads="1"/>
          </p:cNvSpPr>
          <p:nvPr/>
        </p:nvSpPr>
        <p:spPr bwMode="auto">
          <a:xfrm>
            <a:off x="1108075" y="5229225"/>
            <a:ext cx="692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</a:rPr>
              <a:t>MPM</a:t>
            </a:r>
            <a:r>
              <a:rPr lang="en-US" altLang="zh-CN" sz="2400"/>
              <a:t>S</a:t>
            </a:r>
            <a:r>
              <a:rPr lang="zh-CN" altLang="en-US" sz="2400"/>
              <a:t>：</a:t>
            </a:r>
            <a:r>
              <a:rPr lang="en-US" altLang="zh-CN" sz="2400" b="1">
                <a:solidFill>
                  <a:srgbClr val="0000FF"/>
                </a:solidFill>
              </a:rPr>
              <a:t>M</a:t>
            </a:r>
            <a:r>
              <a:rPr lang="en-US" altLang="zh-CN" sz="2400"/>
              <a:t>agnetic </a:t>
            </a:r>
            <a:r>
              <a:rPr lang="en-US" altLang="zh-CN" sz="2400" b="1">
                <a:solidFill>
                  <a:srgbClr val="0000FF"/>
                </a:solidFill>
              </a:rPr>
              <a:t>P</a:t>
            </a:r>
            <a:r>
              <a:rPr lang="en-US" altLang="zh-CN" sz="2400"/>
              <a:t>roperty </a:t>
            </a:r>
            <a:r>
              <a:rPr lang="en-US" altLang="zh-CN" sz="2400" b="1">
                <a:solidFill>
                  <a:srgbClr val="0000FF"/>
                </a:solidFill>
              </a:rPr>
              <a:t>M</a:t>
            </a:r>
            <a:r>
              <a:rPr lang="en-US" altLang="zh-CN" sz="2400"/>
              <a:t>easurement System</a:t>
            </a:r>
          </a:p>
        </p:txBody>
      </p:sp>
      <p:pic>
        <p:nvPicPr>
          <p:cNvPr id="342030" name="Picture 14" descr="homelogo_4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229225"/>
            <a:ext cx="3984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2031" name="Text Box 15"/>
          <p:cNvSpPr txBox="1">
            <a:spLocks noChangeArrowheads="1"/>
          </p:cNvSpPr>
          <p:nvPr/>
        </p:nvSpPr>
        <p:spPr bwMode="auto">
          <a:xfrm>
            <a:off x="3492500" y="5891213"/>
            <a:ext cx="4095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物质的（磁学）性质测量</a:t>
            </a:r>
          </a:p>
        </p:txBody>
      </p:sp>
      <p:sp>
        <p:nvSpPr>
          <p:cNvPr id="342032" name="Rectangle 16"/>
          <p:cNvSpPr>
            <a:spLocks noChangeArrowheads="1"/>
          </p:cNvSpPr>
          <p:nvPr/>
        </p:nvSpPr>
        <p:spPr bwMode="auto">
          <a:xfrm>
            <a:off x="2411413" y="5740400"/>
            <a:ext cx="1098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400"/>
              <a:t>磁性</a:t>
            </a:r>
          </a:p>
          <a:p>
            <a:pPr algn="r"/>
            <a:r>
              <a:rPr lang="zh-CN" altLang="en-US" sz="2400"/>
              <a:t>非磁性</a:t>
            </a:r>
          </a:p>
        </p:txBody>
      </p:sp>
      <p:sp>
        <p:nvSpPr>
          <p:cNvPr id="342033" name="Rectangle 17"/>
          <p:cNvSpPr>
            <a:spLocks noChangeArrowheads="1"/>
          </p:cNvSpPr>
          <p:nvPr/>
        </p:nvSpPr>
        <p:spPr bwMode="auto">
          <a:xfrm>
            <a:off x="431800" y="2060575"/>
            <a:ext cx="8280400" cy="194468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85925" y="465138"/>
            <a:ext cx="5772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latin typeface="黑体" pitchFamily="49" charset="-122"/>
                <a:ea typeface="黑体" pitchFamily="49" charset="-122"/>
              </a:rPr>
              <a:t>1.3.2 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电磁学计量术语</a:t>
            </a:r>
          </a:p>
        </p:txBody>
      </p:sp>
      <p:sp>
        <p:nvSpPr>
          <p:cNvPr id="343043" name="Text Box 3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1</a:t>
            </a:r>
            <a:r>
              <a:rPr lang="zh-CN" altLang="en-US" sz="2000">
                <a:solidFill>
                  <a:srgbClr val="FFFFFF"/>
                </a:solidFill>
              </a:rPr>
              <a:t>、在计量学中的位置</a:t>
            </a:r>
          </a:p>
        </p:txBody>
      </p:sp>
      <p:sp>
        <p:nvSpPr>
          <p:cNvPr id="343044" name="Text Box 4"/>
          <p:cNvSpPr txBox="1">
            <a:spLocks noChangeArrowheads="1"/>
          </p:cNvSpPr>
          <p:nvPr/>
        </p:nvSpPr>
        <p:spPr bwMode="auto">
          <a:xfrm>
            <a:off x="250825" y="1371600"/>
            <a:ext cx="6161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600">
                <a:solidFill>
                  <a:srgbClr val="0000FF"/>
                </a:solidFill>
              </a:rPr>
              <a:t> </a:t>
            </a:r>
            <a:r>
              <a:rPr lang="zh-CN" altLang="en-US" sz="3600">
                <a:solidFill>
                  <a:srgbClr val="0000FF"/>
                </a:solidFill>
              </a:rPr>
              <a:t>磁学量：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与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磁相关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的各种量</a:t>
            </a:r>
            <a:endParaRPr lang="zh-CN" altLang="en-US" sz="32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43053" name="Text Box 13"/>
          <p:cNvSpPr txBox="1">
            <a:spLocks noChangeArrowheads="1"/>
          </p:cNvSpPr>
          <p:nvPr/>
        </p:nvSpPr>
        <p:spPr bwMode="auto">
          <a:xfrm>
            <a:off x="1331913" y="2060575"/>
            <a:ext cx="6229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内秉的：仅由化学成分和晶体结构决定</a:t>
            </a:r>
          </a:p>
        </p:txBody>
      </p:sp>
      <p:sp>
        <p:nvSpPr>
          <p:cNvPr id="343054" name="Text Box 14"/>
          <p:cNvSpPr txBox="1">
            <a:spLocks noChangeArrowheads="1"/>
          </p:cNvSpPr>
          <p:nvPr/>
        </p:nvSpPr>
        <p:spPr bwMode="auto">
          <a:xfrm>
            <a:off x="2124075" y="2636838"/>
            <a:ext cx="662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/>
              <a:t>粒子自旋、原子磁矩、饱和磁化强度、磁晶各向异性、交换相互作用、自旋极化率</a:t>
            </a:r>
          </a:p>
        </p:txBody>
      </p:sp>
      <p:sp>
        <p:nvSpPr>
          <p:cNvPr id="343055" name="Text Box 15"/>
          <p:cNvSpPr txBox="1">
            <a:spLocks noChangeArrowheads="1"/>
          </p:cNvSpPr>
          <p:nvPr/>
        </p:nvSpPr>
        <p:spPr bwMode="auto">
          <a:xfrm>
            <a:off x="1331913" y="3603625"/>
            <a:ext cx="6994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表观的：不仅由化学成分和晶体结构决定，</a:t>
            </a:r>
          </a:p>
          <a:p>
            <a:r>
              <a:rPr lang="zh-CN" altLang="en-US" sz="2800"/>
              <a:t>               而且由具体的形态和制备工艺决定</a:t>
            </a:r>
          </a:p>
        </p:txBody>
      </p:sp>
      <p:sp>
        <p:nvSpPr>
          <p:cNvPr id="343056" name="Text Box 16"/>
          <p:cNvSpPr txBox="1">
            <a:spLocks noChangeArrowheads="1"/>
          </p:cNvSpPr>
          <p:nvPr/>
        </p:nvSpPr>
        <p:spPr bwMode="auto">
          <a:xfrm>
            <a:off x="2124075" y="4478338"/>
            <a:ext cx="669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/>
              <a:t>矫顽力、剩余磁感应强度、磁能积、磁化率、磁导率、退磁场</a:t>
            </a:r>
          </a:p>
        </p:txBody>
      </p:sp>
      <p:sp>
        <p:nvSpPr>
          <p:cNvPr id="343057" name="AutoShape 17"/>
          <p:cNvSpPr>
            <a:spLocks/>
          </p:cNvSpPr>
          <p:nvPr/>
        </p:nvSpPr>
        <p:spPr bwMode="auto">
          <a:xfrm>
            <a:off x="1116013" y="2133600"/>
            <a:ext cx="287337" cy="1943100"/>
          </a:xfrm>
          <a:prstGeom prst="leftBrace">
            <a:avLst>
              <a:gd name="adj1" fmla="val 5635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3058" name="Text Box 18"/>
          <p:cNvSpPr txBox="1">
            <a:spLocks noChangeArrowheads="1"/>
          </p:cNvSpPr>
          <p:nvPr/>
        </p:nvSpPr>
        <p:spPr bwMode="auto">
          <a:xfrm>
            <a:off x="179388" y="2852738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ea typeface="黑体" pitchFamily="49" charset="-122"/>
              </a:rPr>
              <a:t>材料</a:t>
            </a:r>
          </a:p>
        </p:txBody>
      </p:sp>
      <p:sp>
        <p:nvSpPr>
          <p:cNvPr id="343059" name="Text Box 19"/>
          <p:cNvSpPr txBox="1">
            <a:spLocks noChangeArrowheads="1"/>
          </p:cNvSpPr>
          <p:nvPr/>
        </p:nvSpPr>
        <p:spPr bwMode="auto">
          <a:xfrm>
            <a:off x="250825" y="5516563"/>
            <a:ext cx="2698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ea typeface="黑体" pitchFamily="49" charset="-122"/>
              </a:rPr>
              <a:t>（自由）空间</a:t>
            </a:r>
            <a:r>
              <a:rPr lang="zh-CN" altLang="en-US" sz="2800" dirty="0">
                <a:ea typeface="黑体" pitchFamily="49" charset="-122"/>
              </a:rPr>
              <a:t>：</a:t>
            </a:r>
          </a:p>
        </p:txBody>
      </p:sp>
      <p:sp>
        <p:nvSpPr>
          <p:cNvPr id="343060" name="Text Box 20"/>
          <p:cNvSpPr txBox="1">
            <a:spLocks noChangeArrowheads="1"/>
          </p:cNvSpPr>
          <p:nvPr/>
        </p:nvSpPr>
        <p:spPr bwMode="auto">
          <a:xfrm>
            <a:off x="2842146" y="5589588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（各种）磁场</a:t>
            </a:r>
            <a:endParaRPr lang="zh-CN" altLang="en-US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7975" y="465138"/>
            <a:ext cx="3444875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latin typeface="Times New Roman" pitchFamily="18" charset="0"/>
              </a:rPr>
              <a:t>关于</a:t>
            </a:r>
            <a:r>
              <a:rPr lang="en-US" altLang="zh-CN">
                <a:latin typeface="Times New Roman" pitchFamily="18" charset="0"/>
              </a:rPr>
              <a:t>JJG</a:t>
            </a:r>
            <a:r>
              <a:rPr lang="zh-CN" altLang="en-US">
                <a:latin typeface="Times New Roman" pitchFamily="18" charset="0"/>
              </a:rPr>
              <a:t>、</a:t>
            </a:r>
            <a:r>
              <a:rPr lang="en-US" altLang="zh-CN">
                <a:latin typeface="Times New Roman" pitchFamily="18" charset="0"/>
              </a:rPr>
              <a:t>JJF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5525" y="1773238"/>
            <a:ext cx="7092950" cy="2916237"/>
          </a:xfr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0000FF"/>
                </a:solidFill>
                <a:latin typeface="Times New Roman" pitchFamily="18" charset="0"/>
              </a:rPr>
              <a:t>JJG</a:t>
            </a:r>
            <a:r>
              <a:rPr lang="en-US" altLang="zh-CN">
                <a:latin typeface="Times New Roman" pitchFamily="18" charset="0"/>
              </a:rPr>
              <a:t> 1013-</a:t>
            </a:r>
            <a:r>
              <a:rPr lang="en-US" altLang="zh-CN">
                <a:solidFill>
                  <a:srgbClr val="EA55F5"/>
                </a:solidFill>
                <a:latin typeface="Times New Roman" pitchFamily="18" charset="0"/>
              </a:rPr>
              <a:t>19</a:t>
            </a:r>
            <a:r>
              <a:rPr lang="en-US" altLang="zh-CN">
                <a:latin typeface="Times New Roman" pitchFamily="18" charset="0"/>
              </a:rPr>
              <a:t>89</a:t>
            </a:r>
          </a:p>
          <a:p>
            <a:pPr algn="ctr">
              <a:buFontTx/>
              <a:buNone/>
            </a:pPr>
            <a:r>
              <a:rPr lang="en-US" altLang="zh-CN"/>
              <a:t>《</a:t>
            </a:r>
            <a:r>
              <a:rPr lang="zh-CN" altLang="en-US"/>
              <a:t>磁学计量名词术语及定义（试行）</a:t>
            </a:r>
            <a:r>
              <a:rPr lang="en-US" altLang="zh-CN"/>
              <a:t>》</a:t>
            </a:r>
          </a:p>
          <a:p>
            <a:pPr algn="ctr">
              <a:buFontTx/>
              <a:buNone/>
            </a:pPr>
            <a:endParaRPr lang="en-US" altLang="zh-CN"/>
          </a:p>
          <a:p>
            <a:pPr algn="ctr"/>
            <a:r>
              <a:rPr lang="en-US" altLang="zh-CN">
                <a:solidFill>
                  <a:srgbClr val="FF0000"/>
                </a:solidFill>
                <a:latin typeface="Times New Roman" pitchFamily="18" charset="0"/>
              </a:rPr>
              <a:t>JJF</a:t>
            </a:r>
            <a:r>
              <a:rPr lang="en-US" altLang="zh-CN">
                <a:latin typeface="Times New Roman" pitchFamily="18" charset="0"/>
              </a:rPr>
              <a:t> 1013-</a:t>
            </a:r>
            <a:r>
              <a:rPr lang="en-US" altLang="zh-CN">
                <a:solidFill>
                  <a:srgbClr val="EA55F5"/>
                </a:solidFill>
                <a:latin typeface="Times New Roman" pitchFamily="18" charset="0"/>
              </a:rPr>
              <a:t>19</a:t>
            </a:r>
            <a:r>
              <a:rPr lang="en-US" altLang="zh-CN">
                <a:latin typeface="Times New Roman" pitchFamily="18" charset="0"/>
              </a:rPr>
              <a:t>93</a:t>
            </a:r>
          </a:p>
          <a:p>
            <a:pPr algn="ctr">
              <a:buFontTx/>
              <a:buNone/>
            </a:pPr>
            <a:r>
              <a:rPr lang="en-US" altLang="zh-CN"/>
              <a:t>《</a:t>
            </a:r>
            <a:r>
              <a:rPr lang="zh-CN" altLang="en-US"/>
              <a:t>磁学计量常用名词术语及定义</a:t>
            </a:r>
            <a:r>
              <a:rPr lang="en-US" altLang="zh-CN"/>
              <a:t>》</a:t>
            </a:r>
          </a:p>
        </p:txBody>
      </p:sp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596900" y="5300663"/>
            <a:ext cx="6827510" cy="1083374"/>
          </a:xfrm>
          <a:prstGeom prst="rect">
            <a:avLst/>
          </a:prstGeom>
          <a:noFill/>
          <a:ln w="57150" cmpd="thickThin">
            <a:solidFill>
              <a:srgbClr val="39CF3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2800" dirty="0">
                <a:solidFill>
                  <a:srgbClr val="0000FF"/>
                </a:solidFill>
                <a:latin typeface="Times New Roman" pitchFamily="18" charset="0"/>
              </a:rPr>
              <a:t>JJG</a:t>
            </a:r>
            <a:r>
              <a:rPr lang="zh-CN" altLang="en-US" sz="2800" dirty="0">
                <a:latin typeface="Times New Roman" pitchFamily="18" charset="0"/>
              </a:rPr>
              <a:t>：国家</a:t>
            </a:r>
            <a:r>
              <a:rPr lang="zh-CN" altLang="en-US" sz="28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计</a:t>
            </a:r>
            <a:r>
              <a:rPr lang="zh-CN" altLang="en-US" sz="2800" dirty="0">
                <a:latin typeface="Times New Roman" pitchFamily="18" charset="0"/>
              </a:rPr>
              <a:t>量</a:t>
            </a:r>
            <a:r>
              <a:rPr lang="zh-CN" altLang="en-US" sz="28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检</a:t>
            </a:r>
            <a:r>
              <a:rPr lang="zh-CN" altLang="en-US" sz="2800" dirty="0">
                <a:latin typeface="Times New Roman" pitchFamily="18" charset="0"/>
              </a:rPr>
              <a:t>定</a:t>
            </a:r>
            <a:r>
              <a:rPr lang="zh-CN" altLang="en-US" sz="28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规</a:t>
            </a:r>
            <a:r>
              <a:rPr lang="zh-CN" altLang="en-US" sz="2800" dirty="0">
                <a:latin typeface="Times New Roman" pitchFamily="18" charset="0"/>
              </a:rPr>
              <a:t>程，用于</a:t>
            </a:r>
            <a:r>
              <a:rPr lang="zh-CN" altLang="en-US" sz="2800" dirty="0">
                <a:solidFill>
                  <a:srgbClr val="0000FF"/>
                </a:solidFill>
                <a:latin typeface="Times New Roman" pitchFamily="18" charset="0"/>
              </a:rPr>
              <a:t>检定</a:t>
            </a:r>
            <a:r>
              <a:rPr lang="zh-CN" altLang="en-US" sz="2800" dirty="0">
                <a:latin typeface="Times New Roman" pitchFamily="18" charset="0"/>
              </a:rPr>
              <a:t>和</a:t>
            </a:r>
            <a:r>
              <a:rPr lang="zh-CN" altLang="en-US" sz="2800" dirty="0">
                <a:solidFill>
                  <a:srgbClr val="0000FF"/>
                </a:solidFill>
                <a:latin typeface="Times New Roman" pitchFamily="18" charset="0"/>
              </a:rPr>
              <a:t>校准</a:t>
            </a:r>
          </a:p>
          <a:p>
            <a:pPr>
              <a:spcBef>
                <a:spcPct val="3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JJF</a:t>
            </a:r>
            <a:r>
              <a:rPr lang="zh-CN" altLang="en-US" sz="2800" dirty="0">
                <a:latin typeface="Times New Roman" pitchFamily="18" charset="0"/>
              </a:rPr>
              <a:t>：国家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计</a:t>
            </a:r>
            <a:r>
              <a:rPr lang="zh-CN" altLang="en-US" sz="2800" dirty="0">
                <a:latin typeface="Times New Roman" pitchFamily="18" charset="0"/>
              </a:rPr>
              <a:t>量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技</a:t>
            </a:r>
            <a:r>
              <a:rPr lang="zh-CN" altLang="en-US" sz="2800" dirty="0">
                <a:latin typeface="Times New Roman" pitchFamily="18" charset="0"/>
              </a:rPr>
              <a:t>术规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范</a:t>
            </a:r>
            <a:r>
              <a:rPr lang="zh-CN" altLang="en-US" sz="2800" dirty="0">
                <a:latin typeface="Times New Roman" pitchFamily="18" charset="0"/>
              </a:rPr>
              <a:t>，用于</a:t>
            </a:r>
            <a:r>
              <a:rPr lang="zh-CN" altLang="en-US" sz="2800" dirty="0">
                <a:solidFill>
                  <a:srgbClr val="FF0000"/>
                </a:solidFill>
                <a:latin typeface="Times New Roman" pitchFamily="18" charset="0"/>
              </a:rPr>
              <a:t>校准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9525" y="1412875"/>
            <a:ext cx="6584950" cy="823913"/>
          </a:xfrm>
          <a:noFill/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chemeClr val="tx1"/>
                </a:solidFill>
                <a:ea typeface="黑体" pitchFamily="49" charset="-122"/>
              </a:rPr>
              <a:t>2</a:t>
            </a:r>
            <a:r>
              <a:rPr lang="zh-CN" altLang="en-US" sz="4800">
                <a:solidFill>
                  <a:schemeClr val="tx1"/>
                </a:solidFill>
                <a:ea typeface="黑体" pitchFamily="49" charset="-122"/>
              </a:rPr>
              <a:t>、磁性测量的总体概况</a:t>
            </a:r>
          </a:p>
        </p:txBody>
      </p:sp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2312988" y="2708275"/>
            <a:ext cx="45180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zh-CN" sz="3200"/>
              <a:t>2.1 </a:t>
            </a:r>
            <a:r>
              <a:rPr lang="zh-CN" altLang="en-US" sz="3200"/>
              <a:t>磁性测量的目的</a:t>
            </a:r>
          </a:p>
          <a:p>
            <a:pPr>
              <a:spcBef>
                <a:spcPct val="40000"/>
              </a:spcBef>
            </a:pPr>
            <a:r>
              <a:rPr lang="en-US" altLang="zh-CN" sz="3200"/>
              <a:t>2.2 </a:t>
            </a:r>
            <a:r>
              <a:rPr lang="zh-CN" altLang="en-US" sz="3200"/>
              <a:t>磁性测量的依据</a:t>
            </a:r>
          </a:p>
          <a:p>
            <a:pPr>
              <a:spcBef>
                <a:spcPct val="40000"/>
              </a:spcBef>
            </a:pPr>
            <a:r>
              <a:rPr lang="en-US" altLang="zh-CN" sz="3200"/>
              <a:t>2.3 </a:t>
            </a:r>
            <a:r>
              <a:rPr lang="zh-CN" altLang="en-US" sz="3200"/>
              <a:t>磁性测量的仪器设备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5325" y="465138"/>
            <a:ext cx="52133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latin typeface="黑体" pitchFamily="49" charset="-122"/>
                <a:ea typeface="黑体" pitchFamily="49" charset="-122"/>
              </a:rPr>
              <a:t>2.1 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磁性测量的目的</a:t>
            </a: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  <p:sp>
        <p:nvSpPr>
          <p:cNvPr id="346126" name="Rectangle 14"/>
          <p:cNvSpPr>
            <a:spLocks noChangeArrowheads="1"/>
          </p:cNvSpPr>
          <p:nvPr/>
        </p:nvSpPr>
        <p:spPr bwMode="auto">
          <a:xfrm>
            <a:off x="1939925" y="1728788"/>
            <a:ext cx="485616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3200"/>
              <a:t>2.1.1 </a:t>
            </a:r>
            <a:r>
              <a:rPr lang="zh-CN" altLang="en-US" sz="3200">
                <a:solidFill>
                  <a:srgbClr val="FF0000"/>
                </a:solidFill>
              </a:rPr>
              <a:t>有没有</a:t>
            </a:r>
            <a:r>
              <a:rPr lang="zh-CN" altLang="en-US" sz="3200"/>
              <a:t>磁性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3200"/>
              <a:t>2.1.2 </a:t>
            </a:r>
            <a:r>
              <a:rPr lang="zh-CN" altLang="en-US" sz="3200"/>
              <a:t>磁性的</a:t>
            </a:r>
            <a:r>
              <a:rPr lang="zh-CN" altLang="en-US" sz="3200">
                <a:solidFill>
                  <a:srgbClr val="FF0000"/>
                </a:solidFill>
              </a:rPr>
              <a:t>强弱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3200"/>
              <a:t>2.1.3 </a:t>
            </a:r>
            <a:r>
              <a:rPr lang="zh-CN" altLang="en-US" sz="3200">
                <a:solidFill>
                  <a:srgbClr val="FF0000"/>
                </a:solidFill>
              </a:rPr>
              <a:t>专业的</a:t>
            </a:r>
            <a:r>
              <a:rPr lang="zh-CN" altLang="en-US" sz="3200"/>
              <a:t>磁性测量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3200">
                <a:solidFill>
                  <a:schemeClr val="accent2"/>
                </a:solidFill>
              </a:rPr>
              <a:t>2.1.4 </a:t>
            </a:r>
            <a:r>
              <a:rPr lang="zh-CN" altLang="en-US" sz="3200">
                <a:solidFill>
                  <a:schemeClr val="accent2"/>
                </a:solidFill>
              </a:rPr>
              <a:t>应用相关的磁学性质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3200">
                <a:solidFill>
                  <a:schemeClr val="accent2"/>
                </a:solidFill>
              </a:rPr>
              <a:t>2.1.5 </a:t>
            </a:r>
            <a:r>
              <a:rPr lang="zh-CN" altLang="en-US" sz="3200">
                <a:solidFill>
                  <a:schemeClr val="accent2"/>
                </a:solidFill>
              </a:rPr>
              <a:t>与安全相关的问题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725" y="465138"/>
            <a:ext cx="46545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latin typeface="黑体" pitchFamily="49" charset="-122"/>
                <a:ea typeface="黑体" pitchFamily="49" charset="-122"/>
              </a:rPr>
              <a:t>2.1.1 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有没有</a:t>
            </a: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磁性</a:t>
            </a:r>
          </a:p>
        </p:txBody>
      </p:sp>
      <p:sp>
        <p:nvSpPr>
          <p:cNvPr id="348163" name="Text Box 3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7042150" y="333375"/>
            <a:ext cx="21018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000" dirty="0"/>
              <a:t>一头雾水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000" dirty="0"/>
              <a:t>What you mean?</a:t>
            </a:r>
          </a:p>
        </p:txBody>
      </p:sp>
      <p:sp>
        <p:nvSpPr>
          <p:cNvPr id="348165" name="Text Box 5"/>
          <p:cNvSpPr txBox="1">
            <a:spLocks noChangeArrowheads="1"/>
          </p:cNvSpPr>
          <p:nvPr/>
        </p:nvSpPr>
        <p:spPr bwMode="auto">
          <a:xfrm>
            <a:off x="2651125" y="2273300"/>
            <a:ext cx="4654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A50021"/>
                </a:solidFill>
                <a:ea typeface="黑体" pitchFamily="49" charset="-122"/>
              </a:rPr>
              <a:t>逻辑</a:t>
            </a:r>
            <a:r>
              <a:rPr lang="zh-CN" altLang="en-US" sz="3200">
                <a:solidFill>
                  <a:srgbClr val="0000FF"/>
                </a:solidFill>
                <a:ea typeface="黑体" pitchFamily="49" charset="-122"/>
              </a:rPr>
              <a:t>混乱</a:t>
            </a:r>
            <a:r>
              <a:rPr lang="zh-CN" altLang="en-US" sz="3200">
                <a:solidFill>
                  <a:srgbClr val="A50021"/>
                </a:solidFill>
                <a:ea typeface="黑体" pitchFamily="49" charset="-122"/>
              </a:rPr>
              <a:t>：</a:t>
            </a:r>
            <a:r>
              <a:rPr lang="zh-CN" altLang="en-US" sz="3200">
                <a:solidFill>
                  <a:srgbClr val="A50021"/>
                </a:solidFill>
                <a:latin typeface="黑体"/>
                <a:ea typeface="黑体" pitchFamily="49" charset="-122"/>
              </a:rPr>
              <a:t>“</a:t>
            </a:r>
            <a:r>
              <a:rPr lang="zh-CN" altLang="en-US" sz="3200">
                <a:ea typeface="黑体" pitchFamily="49" charset="-122"/>
              </a:rPr>
              <a:t>偷</a:t>
            </a:r>
            <a:r>
              <a:rPr lang="zh-CN" altLang="en-US" sz="3200">
                <a:solidFill>
                  <a:srgbClr val="A50021"/>
                </a:solidFill>
                <a:latin typeface="黑体"/>
                <a:ea typeface="黑体" pitchFamily="49" charset="-122"/>
              </a:rPr>
              <a:t>”</a:t>
            </a:r>
            <a:r>
              <a:rPr lang="zh-CN" altLang="en-US" sz="3200">
                <a:solidFill>
                  <a:srgbClr val="A50021"/>
                </a:solidFill>
                <a:ea typeface="黑体" pitchFamily="49" charset="-122"/>
              </a:rPr>
              <a:t>换概念</a:t>
            </a:r>
          </a:p>
        </p:txBody>
      </p:sp>
      <p:sp>
        <p:nvSpPr>
          <p:cNvPr id="348167" name="Text Box 7"/>
          <p:cNvSpPr txBox="1">
            <a:spLocks noChangeArrowheads="1"/>
          </p:cNvSpPr>
          <p:nvPr/>
        </p:nvSpPr>
        <p:spPr bwMode="auto">
          <a:xfrm>
            <a:off x="280988" y="1530350"/>
            <a:ext cx="8582025" cy="5762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4000" rIns="54000">
            <a:spAutoFit/>
          </a:bodyPr>
          <a:lstStyle/>
          <a:p>
            <a:pPr algn="ctr"/>
            <a:r>
              <a:rPr lang="zh-CN" altLang="en-US" sz="2800"/>
              <a:t>答：在</a:t>
            </a:r>
            <a:r>
              <a:rPr lang="zh-CN" altLang="en-US" sz="2800">
                <a:solidFill>
                  <a:srgbClr val="0000FF"/>
                </a:solidFill>
                <a:ea typeface="隶书" pitchFamily="49" charset="-122"/>
              </a:rPr>
              <a:t>给定的</a:t>
            </a:r>
            <a:r>
              <a:rPr lang="zh-CN" altLang="en-US" sz="2800"/>
              <a:t>环境条件下，所有的物质都有</a:t>
            </a:r>
            <a:r>
              <a:rPr lang="en-US" altLang="zh-CN" sz="2800"/>
              <a:t>(</a:t>
            </a:r>
            <a:r>
              <a:rPr lang="zh-CN" altLang="en-US" sz="2800"/>
              <a:t>某种</a:t>
            </a:r>
            <a:r>
              <a:rPr lang="en-US" altLang="zh-CN" sz="2800"/>
              <a:t>)</a:t>
            </a:r>
            <a:r>
              <a:rPr lang="zh-CN" altLang="en-US" sz="2800">
                <a:solidFill>
                  <a:srgbClr val="0000FF"/>
                </a:solidFill>
                <a:ea typeface="黑体" pitchFamily="49" charset="-122"/>
              </a:rPr>
              <a:t>磁性</a:t>
            </a:r>
          </a:p>
        </p:txBody>
      </p:sp>
      <p:sp>
        <p:nvSpPr>
          <p:cNvPr id="348168" name="Oval 8"/>
          <p:cNvSpPr>
            <a:spLocks noChangeArrowheads="1"/>
          </p:cNvSpPr>
          <p:nvPr/>
        </p:nvSpPr>
        <p:spPr bwMode="auto">
          <a:xfrm>
            <a:off x="990600" y="2852738"/>
            <a:ext cx="1847850" cy="1368425"/>
          </a:xfrm>
          <a:prstGeom prst="ellips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ffectLst/>
        </p:spPr>
        <p:txBody>
          <a:bodyPr lIns="18000" rIns="18000" anchor="ctr"/>
          <a:lstStyle/>
          <a:p>
            <a:pPr algn="ctr"/>
            <a:r>
              <a:rPr lang="zh-CN" altLang="en-US" sz="2400">
                <a:ea typeface="黑体" pitchFamily="49" charset="-122"/>
              </a:rPr>
              <a:t>类铁</a:t>
            </a:r>
            <a:r>
              <a:rPr lang="zh-CN" altLang="en-US" sz="2400">
                <a:solidFill>
                  <a:srgbClr val="FF0000"/>
                </a:solidFill>
                <a:ea typeface="黑体" pitchFamily="49" charset="-122"/>
              </a:rPr>
              <a:t>磁</a:t>
            </a:r>
            <a:r>
              <a:rPr lang="zh-CN" altLang="en-US" sz="2400">
                <a:ea typeface="黑体" pitchFamily="49" charset="-122"/>
              </a:rPr>
              <a:t>性</a:t>
            </a:r>
          </a:p>
        </p:txBody>
      </p:sp>
      <p:sp>
        <p:nvSpPr>
          <p:cNvPr id="348169" name="Text Box 9"/>
          <p:cNvSpPr txBox="1">
            <a:spLocks noChangeArrowheads="1"/>
          </p:cNvSpPr>
          <p:nvPr/>
        </p:nvSpPr>
        <p:spPr bwMode="auto">
          <a:xfrm>
            <a:off x="900113" y="4435475"/>
            <a:ext cx="20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慈</a:t>
            </a:r>
            <a:r>
              <a:rPr lang="zh-CN" altLang="en-US" sz="2400"/>
              <a:t>、</a:t>
            </a:r>
            <a:r>
              <a:rPr lang="en-US" altLang="zh-CN" sz="2400"/>
              <a:t>magnetic</a:t>
            </a:r>
          </a:p>
        </p:txBody>
      </p:sp>
      <p:sp>
        <p:nvSpPr>
          <p:cNvPr id="348170" name="Oval 10"/>
          <p:cNvSpPr>
            <a:spLocks noChangeArrowheads="1"/>
          </p:cNvSpPr>
          <p:nvPr/>
        </p:nvSpPr>
        <p:spPr bwMode="auto">
          <a:xfrm>
            <a:off x="6126163" y="2901950"/>
            <a:ext cx="1847850" cy="1368425"/>
          </a:xfrm>
          <a:prstGeom prst="ellips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ffectLst/>
        </p:spPr>
        <p:txBody>
          <a:bodyPr lIns="18000" rIns="18000" anchor="ctr"/>
          <a:lstStyle/>
          <a:p>
            <a:pPr algn="ctr"/>
            <a:r>
              <a:rPr lang="zh-CN" altLang="en-US" sz="2400">
                <a:ea typeface="黑体" pitchFamily="49" charset="-122"/>
              </a:rPr>
              <a:t>物质的固有属性</a:t>
            </a:r>
          </a:p>
        </p:txBody>
      </p:sp>
      <p:sp>
        <p:nvSpPr>
          <p:cNvPr id="348171" name="Text Box 11"/>
          <p:cNvSpPr txBox="1">
            <a:spLocks noChangeArrowheads="1"/>
          </p:cNvSpPr>
          <p:nvPr/>
        </p:nvSpPr>
        <p:spPr bwMode="auto">
          <a:xfrm>
            <a:off x="5280025" y="4484688"/>
            <a:ext cx="354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磁性</a:t>
            </a:r>
            <a:r>
              <a:rPr lang="zh-CN" altLang="en-US" sz="2400"/>
              <a:t>、</a:t>
            </a:r>
            <a:r>
              <a:rPr lang="en-US" altLang="zh-CN" sz="2400"/>
              <a:t>magnetic property</a:t>
            </a:r>
          </a:p>
        </p:txBody>
      </p:sp>
      <p:sp>
        <p:nvSpPr>
          <p:cNvPr id="348172" name="Oval 12"/>
          <p:cNvSpPr>
            <a:spLocks noChangeArrowheads="1"/>
          </p:cNvSpPr>
          <p:nvPr/>
        </p:nvSpPr>
        <p:spPr bwMode="auto">
          <a:xfrm>
            <a:off x="3059113" y="4581525"/>
            <a:ext cx="215900" cy="2159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173" name="AutoShape 13"/>
          <p:cNvSpPr>
            <a:spLocks/>
          </p:cNvSpPr>
          <p:nvPr/>
        </p:nvSpPr>
        <p:spPr bwMode="auto">
          <a:xfrm>
            <a:off x="4643438" y="3194050"/>
            <a:ext cx="360362" cy="1079500"/>
          </a:xfrm>
          <a:prstGeom prst="leftBrace">
            <a:avLst>
              <a:gd name="adj1" fmla="val 249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174" name="Text Box 14"/>
          <p:cNvSpPr txBox="1">
            <a:spLocks noChangeArrowheads="1"/>
          </p:cNvSpPr>
          <p:nvPr/>
        </p:nvSpPr>
        <p:spPr bwMode="auto">
          <a:xfrm>
            <a:off x="4860925" y="3140075"/>
            <a:ext cx="11509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2400"/>
              <a:t>ferro-</a:t>
            </a:r>
          </a:p>
          <a:p>
            <a:r>
              <a:rPr lang="en-US" altLang="zh-CN" sz="2400"/>
              <a:t>ferri-</a:t>
            </a:r>
          </a:p>
          <a:p>
            <a:r>
              <a:rPr lang="en-US" altLang="zh-CN" sz="2400"/>
              <a:t>sperro-</a:t>
            </a:r>
          </a:p>
        </p:txBody>
      </p:sp>
      <p:sp>
        <p:nvSpPr>
          <p:cNvPr id="348175" name="Text Box 15"/>
          <p:cNvSpPr txBox="1">
            <a:spLocks noChangeArrowheads="1"/>
          </p:cNvSpPr>
          <p:nvPr/>
        </p:nvSpPr>
        <p:spPr bwMode="auto">
          <a:xfrm>
            <a:off x="250825" y="5157788"/>
            <a:ext cx="3570208" cy="461665"/>
          </a:xfrm>
          <a:prstGeom prst="rect">
            <a:avLst/>
          </a:prstGeom>
          <a:solidFill>
            <a:srgbClr val="39CF31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CC00FF"/>
                </a:solidFill>
                <a:ea typeface="黑体" pitchFamily="49" charset="-122"/>
              </a:rPr>
              <a:t>类铁</a:t>
            </a:r>
            <a:r>
              <a:rPr lang="zh-CN" altLang="en-US" sz="2400" dirty="0">
                <a:ea typeface="黑体" pitchFamily="49" charset="-122"/>
              </a:rPr>
              <a:t>磁学</a:t>
            </a:r>
            <a:r>
              <a:rPr lang="zh-CN" altLang="en-US" sz="2400" dirty="0"/>
              <a:t>国家重点实验室</a:t>
            </a:r>
          </a:p>
        </p:txBody>
      </p:sp>
      <p:sp>
        <p:nvSpPr>
          <p:cNvPr id="348176" name="Text Box 16"/>
          <p:cNvSpPr txBox="1">
            <a:spLocks noChangeArrowheads="1"/>
          </p:cNvSpPr>
          <p:nvPr/>
        </p:nvSpPr>
        <p:spPr bwMode="auto">
          <a:xfrm>
            <a:off x="3481388" y="3468688"/>
            <a:ext cx="1212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800">
                <a:solidFill>
                  <a:srgbClr val="FF0000"/>
                </a:solidFill>
                <a:sym typeface="Wingdings" pitchFamily="2" charset="2"/>
              </a:rPr>
              <a:t>方案</a:t>
            </a:r>
          </a:p>
        </p:txBody>
      </p:sp>
      <p:sp>
        <p:nvSpPr>
          <p:cNvPr id="348177" name="Text Box 17"/>
          <p:cNvSpPr txBox="1">
            <a:spLocks noChangeArrowheads="1"/>
          </p:cNvSpPr>
          <p:nvPr/>
        </p:nvSpPr>
        <p:spPr bwMode="auto">
          <a:xfrm>
            <a:off x="3429000" y="5743575"/>
            <a:ext cx="1212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800">
                <a:solidFill>
                  <a:srgbClr val="FF0000"/>
                </a:solidFill>
                <a:sym typeface="Wingdings" pitchFamily="2" charset="2"/>
              </a:rPr>
              <a:t>方案</a:t>
            </a:r>
          </a:p>
        </p:txBody>
      </p:sp>
      <p:sp>
        <p:nvSpPr>
          <p:cNvPr id="348178" name="Text Box 18"/>
          <p:cNvSpPr txBox="1">
            <a:spLocks noChangeArrowheads="1"/>
          </p:cNvSpPr>
          <p:nvPr/>
        </p:nvSpPr>
        <p:spPr bwMode="auto">
          <a:xfrm>
            <a:off x="250825" y="5949950"/>
            <a:ext cx="2914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sym typeface="Wingdings" pitchFamily="2" charset="2"/>
              </a:rPr>
              <a:t>方案、、</a:t>
            </a:r>
            <a:r>
              <a:rPr lang="en-US" altLang="zh-CN" sz="2800">
                <a:solidFill>
                  <a:srgbClr val="FF0000"/>
                </a:solidFill>
                <a:sym typeface="Wingdings" pitchFamily="2" charset="2"/>
              </a:rPr>
              <a:t>…</a:t>
            </a:r>
          </a:p>
        </p:txBody>
      </p:sp>
      <p:sp>
        <p:nvSpPr>
          <p:cNvPr id="348179" name="AutoShape 19"/>
          <p:cNvSpPr>
            <a:spLocks/>
          </p:cNvSpPr>
          <p:nvPr/>
        </p:nvSpPr>
        <p:spPr bwMode="auto">
          <a:xfrm>
            <a:off x="4570413" y="5464175"/>
            <a:ext cx="360362" cy="1079500"/>
          </a:xfrm>
          <a:prstGeom prst="leftBrace">
            <a:avLst>
              <a:gd name="adj1" fmla="val 249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180" name="Text Box 20"/>
          <p:cNvSpPr txBox="1">
            <a:spLocks noChangeArrowheads="1"/>
          </p:cNvSpPr>
          <p:nvPr/>
        </p:nvSpPr>
        <p:spPr bwMode="auto">
          <a:xfrm>
            <a:off x="4787900" y="5410200"/>
            <a:ext cx="33956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/>
              <a:t>磁性材料 </a:t>
            </a:r>
            <a:r>
              <a:rPr lang="zh-CN" altLang="en-US" sz="2400">
                <a:sym typeface="Symbol" pitchFamily="18" charset="2"/>
              </a:rPr>
              <a:t> </a:t>
            </a:r>
            <a:r>
              <a:rPr lang="zh-CN" altLang="en-US" sz="2400">
                <a:solidFill>
                  <a:srgbClr val="0000FF"/>
                </a:solidFill>
              </a:rPr>
              <a:t>磁有序材料</a:t>
            </a:r>
          </a:p>
          <a:p>
            <a:endParaRPr lang="zh-CN" altLang="en-US" sz="2400"/>
          </a:p>
          <a:p>
            <a:r>
              <a:rPr lang="zh-CN" altLang="en-US" sz="2400">
                <a:solidFill>
                  <a:srgbClr val="0000FF"/>
                </a:solidFill>
              </a:rPr>
              <a:t>磁无序</a:t>
            </a:r>
          </a:p>
        </p:txBody>
      </p:sp>
      <p:sp>
        <p:nvSpPr>
          <p:cNvPr id="348181" name="Text Box 21"/>
          <p:cNvSpPr txBox="1">
            <a:spLocks noChangeArrowheads="1"/>
          </p:cNvSpPr>
          <p:nvPr/>
        </p:nvSpPr>
        <p:spPr bwMode="auto">
          <a:xfrm>
            <a:off x="6372225" y="5780088"/>
            <a:ext cx="255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</a:rPr>
              <a:t>magnetic ordered</a:t>
            </a:r>
          </a:p>
        </p:txBody>
      </p:sp>
      <p:sp>
        <p:nvSpPr>
          <p:cNvPr id="348182" name="Text Box 22"/>
          <p:cNvSpPr txBox="1">
            <a:spLocks noChangeArrowheads="1"/>
          </p:cNvSpPr>
          <p:nvPr/>
        </p:nvSpPr>
        <p:spPr bwMode="auto">
          <a:xfrm>
            <a:off x="88900" y="27813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latin typeface="宋体"/>
              </a:rPr>
              <a:t>“</a:t>
            </a:r>
            <a:r>
              <a:rPr lang="zh-CN" altLang="en-US"/>
              <a:t>古人</a:t>
            </a:r>
            <a:r>
              <a:rPr lang="zh-CN" altLang="en-US">
                <a:latin typeface="宋体"/>
              </a:rPr>
              <a:t>”</a:t>
            </a:r>
            <a:endParaRPr lang="zh-CN" altLang="en-US"/>
          </a:p>
        </p:txBody>
      </p:sp>
      <p:sp>
        <p:nvSpPr>
          <p:cNvPr id="348183" name="Text Box 23"/>
          <p:cNvSpPr txBox="1">
            <a:spLocks noChangeArrowheads="1"/>
          </p:cNvSpPr>
          <p:nvPr/>
        </p:nvSpPr>
        <p:spPr bwMode="auto">
          <a:xfrm>
            <a:off x="7937500" y="285273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latin typeface="宋体"/>
              </a:rPr>
              <a:t>“</a:t>
            </a:r>
            <a:r>
              <a:rPr lang="zh-CN" altLang="en-US"/>
              <a:t>今人</a:t>
            </a:r>
            <a:r>
              <a:rPr lang="zh-CN" altLang="en-US">
                <a:latin typeface="宋体"/>
              </a:rPr>
              <a:t>”</a:t>
            </a:r>
            <a:endParaRPr lang="zh-CN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5" grpId="0"/>
      <p:bldP spid="348168" grpId="0" animBg="1"/>
      <p:bldP spid="348169" grpId="0"/>
      <p:bldP spid="348172" grpId="0" animBg="1"/>
      <p:bldP spid="348173" grpId="0" animBg="1"/>
      <p:bldP spid="348174" grpId="0"/>
      <p:bldP spid="348175" grpId="0" animBg="1"/>
      <p:bldP spid="348176" grpId="0"/>
      <p:bldP spid="348177" grpId="0"/>
      <p:bldP spid="348178" grpId="0"/>
      <p:bldP spid="348179" grpId="0" animBg="1"/>
      <p:bldP spid="348180" grpId="0"/>
      <p:bldP spid="348181" grpId="0"/>
      <p:bldP spid="3481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725" y="465138"/>
            <a:ext cx="46545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latin typeface="黑体" pitchFamily="49" charset="-122"/>
                <a:ea typeface="黑体" pitchFamily="49" charset="-122"/>
              </a:rPr>
              <a:t>2.1.1 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有没有</a:t>
            </a: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磁性</a:t>
            </a:r>
          </a:p>
        </p:txBody>
      </p:sp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7042150" y="333375"/>
            <a:ext cx="21018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000"/>
              <a:t>一头雾水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000"/>
              <a:t>What you mean?</a:t>
            </a:r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1258888" y="2349500"/>
            <a:ext cx="4654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A50021"/>
                </a:solidFill>
                <a:ea typeface="黑体" pitchFamily="49" charset="-122"/>
              </a:rPr>
              <a:t>专业语言：</a:t>
            </a:r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磁结构</a:t>
            </a:r>
            <a:r>
              <a:rPr lang="zh-CN" altLang="en-US" sz="3200">
                <a:solidFill>
                  <a:srgbClr val="0000FF"/>
                </a:solidFill>
                <a:ea typeface="黑体" pitchFamily="49" charset="-122"/>
              </a:rPr>
              <a:t>的确定</a:t>
            </a:r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755650" y="1484313"/>
            <a:ext cx="6219825" cy="576262"/>
          </a:xfrm>
          <a:prstGeom prst="rect">
            <a:avLst/>
          </a:prstGeom>
          <a:solidFill>
            <a:srgbClr val="7FDE20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4000" rIns="54000">
            <a:spAutoFit/>
          </a:bodyPr>
          <a:lstStyle/>
          <a:p>
            <a:r>
              <a:rPr lang="zh-CN" altLang="en-US" sz="2800">
                <a:solidFill>
                  <a:srgbClr val="A50021"/>
                </a:solidFill>
              </a:rPr>
              <a:t>第 </a:t>
            </a:r>
            <a:r>
              <a:rPr lang="en-US" altLang="zh-CN" sz="2800">
                <a:solidFill>
                  <a:srgbClr val="A50021"/>
                </a:solidFill>
                <a:latin typeface="Times New Roman" pitchFamily="18" charset="0"/>
              </a:rPr>
              <a:t>1 </a:t>
            </a:r>
            <a:r>
              <a:rPr lang="zh-CN" altLang="en-US" sz="2800">
                <a:solidFill>
                  <a:srgbClr val="A50021"/>
                </a:solidFill>
              </a:rPr>
              <a:t>种</a:t>
            </a:r>
            <a:r>
              <a:rPr lang="zh-CN" altLang="en-US" sz="2800"/>
              <a:t>可能的含意：</a:t>
            </a:r>
            <a:r>
              <a:rPr lang="zh-CN" altLang="en-US" sz="2800">
                <a:solidFill>
                  <a:srgbClr val="0000FF"/>
                </a:solidFill>
                <a:ea typeface="黑体" pitchFamily="49" charset="-122"/>
              </a:rPr>
              <a:t>磁有序、磁无序？</a:t>
            </a:r>
          </a:p>
        </p:txBody>
      </p:sp>
      <p:sp>
        <p:nvSpPr>
          <p:cNvPr id="349205" name="Text Box 21"/>
          <p:cNvSpPr txBox="1">
            <a:spLocks noChangeArrowheads="1"/>
          </p:cNvSpPr>
          <p:nvPr/>
        </p:nvSpPr>
        <p:spPr bwMode="auto">
          <a:xfrm>
            <a:off x="1258888" y="3138488"/>
            <a:ext cx="7499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A50021"/>
                </a:solidFill>
                <a:ea typeface="黑体" pitchFamily="49" charset="-122"/>
              </a:rPr>
              <a:t>测量内容：</a:t>
            </a:r>
            <a:r>
              <a:rPr lang="zh-CN" altLang="en-US" sz="3200">
                <a:solidFill>
                  <a:srgbClr val="0000FF"/>
                </a:solidFill>
                <a:ea typeface="隶书" pitchFamily="49" charset="-122"/>
              </a:rPr>
              <a:t>磁矩</a:t>
            </a:r>
            <a:r>
              <a:rPr lang="zh-CN" altLang="en-US" sz="3200">
                <a:solidFill>
                  <a:srgbClr val="CC00CC"/>
                </a:solidFill>
                <a:ea typeface="隶书" pitchFamily="49" charset="-122"/>
              </a:rPr>
              <a:t>等</a:t>
            </a:r>
            <a:r>
              <a:rPr lang="zh-CN" altLang="en-US" sz="3200">
                <a:solidFill>
                  <a:srgbClr val="0000FF"/>
                </a:solidFill>
                <a:ea typeface="隶书" pitchFamily="49" charset="-122"/>
              </a:rPr>
              <a:t>与温度、磁场</a:t>
            </a:r>
            <a:r>
              <a:rPr lang="zh-CN" altLang="en-US" sz="3200">
                <a:solidFill>
                  <a:srgbClr val="FF0000"/>
                </a:solidFill>
                <a:ea typeface="隶书" pitchFamily="49" charset="-122"/>
              </a:rPr>
              <a:t>等</a:t>
            </a:r>
            <a:r>
              <a:rPr lang="zh-CN" altLang="en-US" sz="3200">
                <a:solidFill>
                  <a:srgbClr val="0000FF"/>
                </a:solidFill>
                <a:ea typeface="隶书" pitchFamily="49" charset="-122"/>
              </a:rPr>
              <a:t>的关系</a:t>
            </a:r>
          </a:p>
        </p:txBody>
      </p:sp>
      <p:sp>
        <p:nvSpPr>
          <p:cNvPr id="349206" name="Text Box 22"/>
          <p:cNvSpPr txBox="1">
            <a:spLocks noChangeArrowheads="1"/>
          </p:cNvSpPr>
          <p:nvPr/>
        </p:nvSpPr>
        <p:spPr bwMode="auto">
          <a:xfrm>
            <a:off x="2268538" y="4389438"/>
            <a:ext cx="5873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宏观磁性测量：</a:t>
            </a:r>
            <a:r>
              <a:rPr lang="zh-CN" altLang="en-US" sz="2800">
                <a:solidFill>
                  <a:srgbClr val="0000FF"/>
                </a:solidFill>
                <a:ea typeface="隶书" pitchFamily="49" charset="-122"/>
              </a:rPr>
              <a:t>热磁曲线、磁滞迴线</a:t>
            </a:r>
          </a:p>
        </p:txBody>
      </p:sp>
      <p:sp>
        <p:nvSpPr>
          <p:cNvPr id="349207" name="Text Box 23"/>
          <p:cNvSpPr txBox="1">
            <a:spLocks noChangeArrowheads="1"/>
          </p:cNvSpPr>
          <p:nvPr/>
        </p:nvSpPr>
        <p:spPr bwMode="auto">
          <a:xfrm>
            <a:off x="2268538" y="3789363"/>
            <a:ext cx="4451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中子散射</a:t>
            </a:r>
            <a:r>
              <a:rPr lang="zh-CN" altLang="en-US" sz="2800"/>
              <a:t>测量：</a:t>
            </a:r>
            <a:r>
              <a:rPr lang="zh-CN" altLang="en-US" sz="2800">
                <a:ea typeface="隶书" pitchFamily="49" charset="-122"/>
              </a:rPr>
              <a:t>原理唯一性</a:t>
            </a:r>
          </a:p>
        </p:txBody>
      </p:sp>
      <p:sp>
        <p:nvSpPr>
          <p:cNvPr id="349208" name="Text Box 24"/>
          <p:cNvSpPr txBox="1">
            <a:spLocks noChangeArrowheads="1"/>
          </p:cNvSpPr>
          <p:nvPr/>
        </p:nvSpPr>
        <p:spPr bwMode="auto">
          <a:xfrm>
            <a:off x="2268538" y="4989513"/>
            <a:ext cx="2317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电阻率</a:t>
            </a:r>
            <a:r>
              <a:rPr lang="zh-CN" altLang="en-US" sz="2800"/>
              <a:t>测量：</a:t>
            </a:r>
            <a:endParaRPr lang="zh-CN" altLang="en-US" sz="2800">
              <a:ea typeface="隶书" pitchFamily="49" charset="-122"/>
            </a:endParaRPr>
          </a:p>
        </p:txBody>
      </p:sp>
      <p:sp>
        <p:nvSpPr>
          <p:cNvPr id="349209" name="Text Box 25"/>
          <p:cNvSpPr txBox="1">
            <a:spLocks noChangeArrowheads="1"/>
          </p:cNvSpPr>
          <p:nvPr/>
        </p:nvSpPr>
        <p:spPr bwMode="auto">
          <a:xfrm>
            <a:off x="2268538" y="5589588"/>
            <a:ext cx="2673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比热容量</a:t>
            </a:r>
            <a:r>
              <a:rPr lang="zh-CN" altLang="en-US" sz="2800"/>
              <a:t>测量：</a:t>
            </a:r>
            <a:endParaRPr lang="zh-CN" altLang="en-US" sz="2800">
              <a:ea typeface="隶书" pitchFamily="49" charset="-122"/>
            </a:endParaRPr>
          </a:p>
        </p:txBody>
      </p:sp>
      <p:sp>
        <p:nvSpPr>
          <p:cNvPr id="349210" name="Text Box 26"/>
          <p:cNvSpPr txBox="1">
            <a:spLocks noChangeArrowheads="1"/>
          </p:cNvSpPr>
          <p:nvPr/>
        </p:nvSpPr>
        <p:spPr bwMode="auto">
          <a:xfrm>
            <a:off x="7019925" y="2492375"/>
            <a:ext cx="17208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/>
              <a:t>磁矩类测量</a:t>
            </a:r>
          </a:p>
        </p:txBody>
      </p:sp>
      <p:sp>
        <p:nvSpPr>
          <p:cNvPr id="349211" name="Text Box 27"/>
          <p:cNvSpPr txBox="1">
            <a:spLocks noChangeArrowheads="1"/>
          </p:cNvSpPr>
          <p:nvPr/>
        </p:nvSpPr>
        <p:spPr bwMode="auto">
          <a:xfrm>
            <a:off x="107950" y="1484313"/>
            <a:ext cx="546100" cy="57943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sym typeface="Wingdings" pitchFamily="2" charset="2"/>
              </a:rPr>
              <a:t></a:t>
            </a:r>
          </a:p>
        </p:txBody>
      </p:sp>
      <p:sp>
        <p:nvSpPr>
          <p:cNvPr id="349212" name="Text Box 28"/>
          <p:cNvSpPr txBox="1">
            <a:spLocks noChangeArrowheads="1"/>
          </p:cNvSpPr>
          <p:nvPr/>
        </p:nvSpPr>
        <p:spPr bwMode="auto">
          <a:xfrm>
            <a:off x="2254250" y="6194425"/>
            <a:ext cx="3028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磁共振效应</a:t>
            </a:r>
            <a:r>
              <a:rPr lang="zh-CN" altLang="en-US" sz="2800"/>
              <a:t>测量：</a:t>
            </a:r>
            <a:endParaRPr lang="zh-CN" altLang="en-US" sz="2800">
              <a:ea typeface="隶书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9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9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9" grpId="0"/>
      <p:bldP spid="349205" grpId="0"/>
      <p:bldP spid="349206" grpId="0"/>
      <p:bldP spid="349207" grpId="0"/>
      <p:bldP spid="349208" grpId="0"/>
      <p:bldP spid="349209" grpId="0"/>
      <p:bldP spid="349210" grpId="0" animBg="1"/>
      <p:bldP spid="3492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25" y="548680"/>
            <a:ext cx="6889750" cy="823913"/>
          </a:xfrm>
          <a:noFill/>
        </p:spPr>
        <p:txBody>
          <a:bodyPr wrap="none">
            <a:spAutoFit/>
          </a:bodyPr>
          <a:lstStyle/>
          <a:p>
            <a:r>
              <a:rPr lang="zh-CN" altLang="en-US" sz="4800" dirty="0">
                <a:ea typeface="黑体" pitchFamily="49" charset="-122"/>
              </a:rPr>
              <a:t>陈寅恪先生的</a:t>
            </a:r>
            <a:r>
              <a:rPr lang="zh-CN" altLang="en-US" sz="4800" dirty="0">
                <a:latin typeface="宋体"/>
              </a:rPr>
              <a:t>“</a:t>
            </a:r>
            <a:r>
              <a:rPr lang="zh-CN" altLang="en-US" sz="4800" dirty="0">
                <a:ea typeface="黑体" pitchFamily="49" charset="-122"/>
              </a:rPr>
              <a:t>四不讲</a:t>
            </a:r>
            <a:r>
              <a:rPr lang="zh-CN" altLang="en-US" sz="4800" dirty="0">
                <a:latin typeface="宋体"/>
              </a:rPr>
              <a:t>”</a:t>
            </a:r>
            <a:endParaRPr lang="zh-CN" altLang="en-US" sz="4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7086" y="1916832"/>
            <a:ext cx="5929828" cy="3412666"/>
          </a:xfrm>
          <a:solidFill>
            <a:srgbClr val="CCFF66"/>
          </a:solidFill>
          <a:ln w="57150" cmpd="thickThin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zh-CN" dirty="0">
                <a:latin typeface="宋体"/>
              </a:rPr>
              <a:t>“</a:t>
            </a:r>
            <a:r>
              <a:rPr lang="zh-CN" altLang="en-US" dirty="0">
                <a:latin typeface="Times New Roman" pitchFamily="18" charset="0"/>
                <a:ea typeface="华文行楷" pitchFamily="2" charset="-122"/>
              </a:rPr>
              <a:t>前人讲过的，我不讲；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zh-CN" altLang="en-US" dirty="0">
                <a:latin typeface="宋体"/>
              </a:rPr>
              <a:t>“</a:t>
            </a:r>
            <a:r>
              <a:rPr lang="zh-CN" altLang="en-US" dirty="0">
                <a:latin typeface="Times New Roman" pitchFamily="18" charset="0"/>
                <a:ea typeface="华文行楷" pitchFamily="2" charset="-122"/>
              </a:rPr>
              <a:t>近人讲过的，我不讲；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zh-CN" altLang="en-US" dirty="0">
                <a:latin typeface="宋体"/>
              </a:rPr>
              <a:t>“</a:t>
            </a:r>
            <a:r>
              <a:rPr lang="zh-CN" altLang="en-US" dirty="0">
                <a:latin typeface="Times New Roman" pitchFamily="18" charset="0"/>
                <a:ea typeface="华文行楷" pitchFamily="2" charset="-122"/>
              </a:rPr>
              <a:t>外国人讲过的，我不讲；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zh-CN" altLang="en-US" dirty="0">
                <a:latin typeface="宋体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华文行楷" pitchFamily="2" charset="-122"/>
              </a:rPr>
              <a:t>我自己过去讲过的，也不讲。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zh-CN" altLang="en-US" dirty="0">
                <a:latin typeface="宋体"/>
              </a:rPr>
              <a:t>“</a:t>
            </a:r>
            <a:r>
              <a:rPr lang="zh-CN" altLang="en-US" dirty="0">
                <a:latin typeface="Times New Roman" pitchFamily="18" charset="0"/>
                <a:ea typeface="华文行楷" pitchFamily="2" charset="-122"/>
              </a:rPr>
              <a:t>现在只讲未曾有人讲过的。</a:t>
            </a:r>
            <a:r>
              <a:rPr lang="zh-CN" altLang="en-US" dirty="0">
                <a:latin typeface="宋体"/>
              </a:rPr>
              <a:t>”</a:t>
            </a:r>
            <a:endParaRPr lang="zh-CN" alt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  <a:gradFill rotWithShape="0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/>
        </p:spPr>
        <p:txBody>
          <a:bodyPr/>
          <a:lstStyle/>
          <a:p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    性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685800"/>
          </a:xfrm>
        </p:spPr>
        <p:txBody>
          <a:bodyPr/>
          <a:lstStyle/>
          <a:p>
            <a:r>
              <a:rPr lang="zh-CN" altLang="en-US" sz="3600">
                <a:solidFill>
                  <a:srgbClr val="0000FF"/>
                </a:solidFill>
                <a:ea typeface="华文新魏" pitchFamily="2" charset="-122"/>
              </a:rPr>
              <a:t>物质的磁性</a:t>
            </a:r>
            <a:r>
              <a:rPr lang="zh-CN" altLang="en-US" sz="3600">
                <a:solidFill>
                  <a:srgbClr val="0000FF"/>
                </a:solidFill>
              </a:rPr>
              <a:t>（</a:t>
            </a:r>
            <a:r>
              <a:rPr lang="zh-CN" altLang="en-US" sz="3600">
                <a:solidFill>
                  <a:srgbClr val="0000FF"/>
                </a:solidFill>
                <a:ea typeface="华文新魏" pitchFamily="2" charset="-122"/>
              </a:rPr>
              <a:t>内禀</a:t>
            </a:r>
            <a:r>
              <a:rPr lang="zh-CN" altLang="en-US" sz="3600">
                <a:solidFill>
                  <a:srgbClr val="0000FF"/>
                </a:solidFill>
              </a:rPr>
              <a:t>）</a:t>
            </a:r>
          </a:p>
        </p:txBody>
      </p:sp>
      <p:graphicFrame>
        <p:nvGraphicFramePr>
          <p:cNvPr id="250884" name="Group 4"/>
          <p:cNvGraphicFramePr>
            <a:graphicFrameLocks noGrp="1"/>
          </p:cNvGraphicFramePr>
          <p:nvPr/>
        </p:nvGraphicFramePr>
        <p:xfrm>
          <a:off x="593725" y="2133600"/>
          <a:ext cx="8077200" cy="4473893"/>
        </p:xfrm>
        <a:graphic>
          <a:graphicData uri="http://schemas.openxmlformats.org/drawingml/2006/table">
            <a:tbl>
              <a:tblPr/>
              <a:tblGrid>
                <a:gridCol w="914400"/>
                <a:gridCol w="1143000"/>
                <a:gridCol w="1143000"/>
                <a:gridCol w="1219200"/>
                <a:gridCol w="1143000"/>
                <a:gridCol w="1219200"/>
                <a:gridCol w="1295400"/>
              </a:tblGrid>
              <a:tr h="4572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电      子      磁      性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原子核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磁性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晶态系统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非晶态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系统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磁微粒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系统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磁稀释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系统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共线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非共线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磁无序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1FF"/>
                        </a:gs>
                        <a:gs pos="50000">
                          <a:srgbClr val="FFFFFF"/>
                        </a:gs>
                        <a:gs pos="100000">
                          <a:srgbClr val="E1E1FF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抗磁性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顺磁性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1FF"/>
                        </a:gs>
                        <a:gs pos="50000">
                          <a:srgbClr val="FFFFFF"/>
                        </a:gs>
                        <a:gs pos="100000">
                          <a:srgbClr val="E1E1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抗磁性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顺磁性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1FF"/>
                        </a:gs>
                        <a:gs pos="50000">
                          <a:srgbClr val="FFFFFF"/>
                        </a:gs>
                        <a:gs pos="100000">
                          <a:srgbClr val="E1E1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－－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顺磁性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1FF"/>
                        </a:gs>
                        <a:gs pos="50000">
                          <a:srgbClr val="FFFFFF"/>
                        </a:gs>
                        <a:gs pos="100000">
                          <a:srgbClr val="E1E1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－－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顺磁性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1FF"/>
                        </a:gs>
                        <a:gs pos="50000">
                          <a:srgbClr val="FFFFFF"/>
                        </a:gs>
                        <a:gs pos="100000">
                          <a:srgbClr val="E1E1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核抗磁性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核顺磁性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（核磁性）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1FF"/>
                        </a:gs>
                        <a:gs pos="50000">
                          <a:srgbClr val="FFFFFF"/>
                        </a:gs>
                        <a:gs pos="100000">
                          <a:srgbClr val="E1E1FF"/>
                        </a:gs>
                      </a:gsLst>
                      <a:lin ang="5400000" scaled="1"/>
                    </a:gradFill>
                  </a:tcPr>
                </a:tc>
              </a:tr>
              <a:tr h="6858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有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序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铁磁性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非共线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铁磁性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散铁磁性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超铁磁性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自旋玻璃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（玻磁性）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E887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核铁磁性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反铁磁性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非共线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反铁磁性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散反铁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磁性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超反铁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磁性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混磁性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核反铁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磁性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亚铁磁性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非共线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亚铁磁性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散亚铁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磁性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－－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？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核亚铁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磁性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超         顺        磁        性</a:t>
                      </a:r>
                    </a:p>
                  </a:txBody>
                  <a:tcPr marL="19050" marR="19050" marT="19050" marB="19050" anchor="ctr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－－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0941" name="Text Box 61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01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50942" name="AutoShape 62"/>
          <p:cNvSpPr>
            <a:spLocks noChangeArrowheads="1"/>
          </p:cNvSpPr>
          <p:nvPr/>
        </p:nvSpPr>
        <p:spPr bwMode="auto">
          <a:xfrm>
            <a:off x="7696200" y="1524000"/>
            <a:ext cx="762000" cy="4572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0000FF">
                  <a:gamma/>
                  <a:tint val="0"/>
                  <a:invGamma/>
                </a:srgbClr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50943" name="AutoShape 63"/>
          <p:cNvSpPr>
            <a:spLocks noChangeArrowheads="1"/>
          </p:cNvSpPr>
          <p:nvPr/>
        </p:nvSpPr>
        <p:spPr bwMode="auto">
          <a:xfrm>
            <a:off x="76200" y="3657600"/>
            <a:ext cx="381000" cy="5334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0000">
                  <a:gamma/>
                  <a:tint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tint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0944" name="Text Box 64"/>
          <p:cNvSpPr txBox="1">
            <a:spLocks noChangeArrowheads="1"/>
          </p:cNvSpPr>
          <p:nvPr/>
        </p:nvSpPr>
        <p:spPr bwMode="auto">
          <a:xfrm>
            <a:off x="179388" y="1268413"/>
            <a:ext cx="546100" cy="57943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sym typeface="Wingdings" pitchFamily="2" charset="2"/>
              </a:rPr>
              <a:t>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0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0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42" grpId="0" animBg="1"/>
      <p:bldP spid="2509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  <a:gradFill rotWithShape="0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/>
        </p:spPr>
        <p:txBody>
          <a:bodyPr/>
          <a:lstStyle/>
          <a:p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    性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685800"/>
          </a:xfrm>
        </p:spPr>
        <p:txBody>
          <a:bodyPr/>
          <a:lstStyle/>
          <a:p>
            <a:r>
              <a:rPr lang="zh-CN" altLang="en-US" sz="3600">
                <a:solidFill>
                  <a:srgbClr val="0000FF"/>
                </a:solidFill>
                <a:ea typeface="华文新魏" pitchFamily="2" charset="-122"/>
              </a:rPr>
              <a:t>物体的磁性</a:t>
            </a:r>
            <a:r>
              <a:rPr lang="zh-CN" altLang="en-US" sz="3600">
                <a:solidFill>
                  <a:srgbClr val="0000FF"/>
                </a:solidFill>
              </a:rPr>
              <a:t>（</a:t>
            </a:r>
            <a:r>
              <a:rPr lang="zh-CN" altLang="en-US" sz="3600">
                <a:solidFill>
                  <a:srgbClr val="0000FF"/>
                </a:solidFill>
                <a:ea typeface="华文新魏" pitchFamily="2" charset="-122"/>
              </a:rPr>
              <a:t>表观</a:t>
            </a:r>
            <a:r>
              <a:rPr lang="en-US" altLang="zh-CN" sz="3600">
                <a:solidFill>
                  <a:srgbClr val="0000FF"/>
                </a:solidFill>
                <a:cs typeface="Times New Roman" pitchFamily="18" charset="0"/>
              </a:rPr>
              <a:t>@</a:t>
            </a:r>
            <a:r>
              <a:rPr lang="zh-CN" altLang="en-US" sz="3600">
                <a:solidFill>
                  <a:srgbClr val="0000FF"/>
                </a:solidFill>
                <a:ea typeface="华文新魏" pitchFamily="2" charset="-122"/>
              </a:rPr>
              <a:t>内禀</a:t>
            </a:r>
            <a:r>
              <a:rPr lang="zh-CN" altLang="en-US" sz="3600">
                <a:solidFill>
                  <a:srgbClr val="0000FF"/>
                </a:solidFill>
              </a:rPr>
              <a:t>）</a:t>
            </a: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5486400" y="2362200"/>
            <a:ext cx="2743200" cy="823913"/>
          </a:xfrm>
          <a:prstGeom prst="rect">
            <a:avLst/>
          </a:prstGeom>
          <a:gradFill rotWithShape="0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54800" bIns="154800" anchor="ctr">
            <a:spAutoFit/>
          </a:bodyPr>
          <a:lstStyle/>
          <a:p>
            <a:pPr algn="ctr"/>
            <a:r>
              <a:rPr kumimoji="1" lang="zh-CN" altLang="en-US" sz="3200">
                <a:latin typeface="Times New Roman" pitchFamily="18" charset="0"/>
              </a:rPr>
              <a:t>制备工艺相关</a:t>
            </a:r>
          </a:p>
        </p:txBody>
      </p: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990600" y="2362200"/>
            <a:ext cx="2743200" cy="823913"/>
          </a:xfrm>
          <a:prstGeom prst="rect">
            <a:avLst/>
          </a:prstGeom>
          <a:gradFill rotWithShape="0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54800" bIns="154800" anchor="ctr">
            <a:spAutoFit/>
          </a:bodyPr>
          <a:lstStyle/>
          <a:p>
            <a:pPr algn="ctr"/>
            <a:r>
              <a:rPr kumimoji="1" lang="zh-CN" altLang="en-US" sz="3200">
                <a:latin typeface="Times New Roman" pitchFamily="18" charset="0"/>
              </a:rPr>
              <a:t>物理原理决定</a:t>
            </a:r>
          </a:p>
        </p:txBody>
      </p:sp>
      <p:sp>
        <p:nvSpPr>
          <p:cNvPr id="270342" name="AutoShape 6"/>
          <p:cNvSpPr>
            <a:spLocks noChangeArrowheads="1"/>
          </p:cNvSpPr>
          <p:nvPr/>
        </p:nvSpPr>
        <p:spPr bwMode="auto">
          <a:xfrm>
            <a:off x="228600" y="3810000"/>
            <a:ext cx="4114800" cy="1600200"/>
          </a:xfrm>
          <a:prstGeom prst="wedgeEllipseCallout">
            <a:avLst>
              <a:gd name="adj1" fmla="val -2315"/>
              <a:gd name="adj2" fmla="val -80852"/>
            </a:avLst>
          </a:prstGeom>
          <a:solidFill>
            <a:srgbClr val="B3EDA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bIns="0" anchor="ctr"/>
          <a:lstStyle/>
          <a:p>
            <a:pPr algn="ctr"/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</a:rPr>
              <a:t>尺寸效应（退磁因子）</a:t>
            </a:r>
          </a:p>
          <a:p>
            <a:pPr algn="ctr">
              <a:spcBef>
                <a:spcPct val="40000"/>
              </a:spcBef>
            </a:pPr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</a:rPr>
              <a:t>（天体</a:t>
            </a:r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</a:t>
            </a:r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</a:rPr>
              <a:t>基本粒子）</a:t>
            </a:r>
          </a:p>
        </p:txBody>
      </p:sp>
      <p:sp>
        <p:nvSpPr>
          <p:cNvPr id="270343" name="AutoShape 7"/>
          <p:cNvSpPr>
            <a:spLocks noChangeArrowheads="1"/>
          </p:cNvSpPr>
          <p:nvPr/>
        </p:nvSpPr>
        <p:spPr bwMode="auto">
          <a:xfrm>
            <a:off x="5334000" y="3886200"/>
            <a:ext cx="3352800" cy="1524000"/>
          </a:xfrm>
          <a:prstGeom prst="wedgeEllipseCallout">
            <a:avLst>
              <a:gd name="adj1" fmla="val -3741"/>
              <a:gd name="adj2" fmla="val -89375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</a:rPr>
              <a:t>结  晶  状  态 </a:t>
            </a:r>
          </a:p>
          <a:p>
            <a:pPr algn="ctr"/>
            <a:r>
              <a:rPr kumimoji="1" lang="zh-CN" altLang="en-US" sz="2400">
                <a:solidFill>
                  <a:srgbClr val="FF0000"/>
                </a:solidFill>
                <a:latin typeface="Times New Roman" pitchFamily="18" charset="0"/>
              </a:rPr>
              <a:t>显  微  结  构</a:t>
            </a:r>
          </a:p>
          <a:p>
            <a:pPr algn="ctr"/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</a:rPr>
              <a:t>杂  质  状  态</a:t>
            </a:r>
          </a:p>
        </p:txBody>
      </p:sp>
      <p:grpSp>
        <p:nvGrpSpPr>
          <p:cNvPr id="270344" name="Group 8"/>
          <p:cNvGrpSpPr>
            <a:grpSpLocks/>
          </p:cNvGrpSpPr>
          <p:nvPr/>
        </p:nvGrpSpPr>
        <p:grpSpPr bwMode="auto">
          <a:xfrm>
            <a:off x="647700" y="5895975"/>
            <a:ext cx="2857500" cy="533400"/>
            <a:chOff x="408" y="3714"/>
            <a:chExt cx="1800" cy="336"/>
          </a:xfrm>
        </p:grpSpPr>
        <p:sp>
          <p:nvSpPr>
            <p:cNvPr id="270345" name="AutoShape 9"/>
            <p:cNvSpPr>
              <a:spLocks noChangeArrowheads="1"/>
            </p:cNvSpPr>
            <p:nvPr/>
          </p:nvSpPr>
          <p:spPr bwMode="auto">
            <a:xfrm rot="5400000">
              <a:off x="384" y="3738"/>
              <a:ext cx="336" cy="288"/>
            </a:xfrm>
            <a:prstGeom prst="can">
              <a:avLst>
                <a:gd name="adj" fmla="val 41319"/>
              </a:avLst>
            </a:prstGeom>
            <a:solidFill>
              <a:srgbClr val="E1E1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0346" name="AutoShape 10"/>
            <p:cNvSpPr>
              <a:spLocks noChangeArrowheads="1"/>
            </p:cNvSpPr>
            <p:nvPr/>
          </p:nvSpPr>
          <p:spPr bwMode="auto">
            <a:xfrm rot="5400000">
              <a:off x="1464" y="3306"/>
              <a:ext cx="336" cy="1152"/>
            </a:xfrm>
            <a:prstGeom prst="can">
              <a:avLst>
                <a:gd name="adj" fmla="val 39873"/>
              </a:avLst>
            </a:prstGeom>
            <a:solidFill>
              <a:srgbClr val="E1E1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70347" name="Text Box 11"/>
          <p:cNvSpPr txBox="1">
            <a:spLocks noChangeArrowheads="1"/>
          </p:cNvSpPr>
          <p:nvPr/>
        </p:nvSpPr>
        <p:spPr bwMode="auto">
          <a:xfrm>
            <a:off x="6235700" y="5791200"/>
            <a:ext cx="1631950" cy="822325"/>
          </a:xfrm>
          <a:prstGeom prst="rect">
            <a:avLst/>
          </a:prstGeom>
          <a:solidFill>
            <a:srgbClr val="E1E1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zh-CN" sz="2400">
                <a:latin typeface="Times New Roman" pitchFamily="18" charset="0"/>
              </a:rPr>
              <a:t>Fe  </a:t>
            </a:r>
            <a:r>
              <a:rPr kumimoji="1" lang="zh-CN" altLang="en-US" sz="2400">
                <a:latin typeface="Times New Roman" pitchFamily="18" charset="0"/>
              </a:rPr>
              <a:t>或者 </a:t>
            </a:r>
            <a:r>
              <a:rPr kumimoji="1" lang="zh-CN" altLang="en-US" sz="2400">
                <a:latin typeface="Times New Roman" pitchFamily="18" charset="0"/>
                <a:ea typeface="华文新魏" pitchFamily="2" charset="-122"/>
              </a:rPr>
              <a:t>铁</a:t>
            </a:r>
          </a:p>
          <a:p>
            <a:pPr algn="ctr"/>
            <a:r>
              <a:rPr kumimoji="1" lang="en-US" altLang="zh-CN" sz="2400">
                <a:latin typeface="Times New Roman" pitchFamily="18" charset="0"/>
                <a:ea typeface="华文新魏" pitchFamily="2" charset="-122"/>
              </a:rPr>
              <a:t>Co </a:t>
            </a:r>
            <a:r>
              <a:rPr kumimoji="1" lang="zh-CN" altLang="en-US" sz="2400">
                <a:latin typeface="Times New Roman" pitchFamily="18" charset="0"/>
              </a:rPr>
              <a:t>或者</a:t>
            </a:r>
            <a:r>
              <a:rPr kumimoji="1" lang="zh-CN" altLang="en-US" sz="2400">
                <a:latin typeface="Times New Roman" pitchFamily="18" charset="0"/>
                <a:ea typeface="华文新魏" pitchFamily="2" charset="-122"/>
              </a:rPr>
              <a:t> 钴</a:t>
            </a:r>
          </a:p>
        </p:txBody>
      </p:sp>
      <p:sp>
        <p:nvSpPr>
          <p:cNvPr id="270348" name="Text Box 12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02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70349" name="Text Box 13"/>
          <p:cNvSpPr txBox="1">
            <a:spLocks noChangeArrowheads="1"/>
          </p:cNvSpPr>
          <p:nvPr/>
        </p:nvSpPr>
        <p:spPr bwMode="auto">
          <a:xfrm>
            <a:off x="179388" y="1268413"/>
            <a:ext cx="546100" cy="57943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sym typeface="Wingdings" pitchFamily="2" charset="2"/>
              </a:rPr>
              <a:t>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 animBg="1" autoUpdateAnimBg="0"/>
      <p:bldP spid="270341" grpId="0" animBg="1" autoUpdateAnimBg="0"/>
      <p:bldP spid="270342" grpId="0" animBg="1" autoUpdateAnimBg="0"/>
      <p:bldP spid="270343" grpId="0" animBg="1" autoUpdateAnimBg="0"/>
      <p:bldP spid="270347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725" y="465138"/>
            <a:ext cx="46545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latin typeface="黑体" pitchFamily="49" charset="-122"/>
                <a:ea typeface="黑体" pitchFamily="49" charset="-122"/>
              </a:rPr>
              <a:t>2.1.1 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有没有</a:t>
            </a: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磁性</a:t>
            </a:r>
          </a:p>
        </p:txBody>
      </p:sp>
      <p:sp>
        <p:nvSpPr>
          <p:cNvPr id="352259" name="Text Box 3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7042150" y="333375"/>
            <a:ext cx="21018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000"/>
              <a:t>一头雾水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000"/>
              <a:t>What you mean?</a:t>
            </a:r>
          </a:p>
        </p:txBody>
      </p:sp>
      <p:sp>
        <p:nvSpPr>
          <p:cNvPr id="352261" name="Text Box 5"/>
          <p:cNvSpPr txBox="1">
            <a:spLocks noChangeArrowheads="1"/>
          </p:cNvSpPr>
          <p:nvPr/>
        </p:nvSpPr>
        <p:spPr bwMode="auto">
          <a:xfrm>
            <a:off x="1258888" y="2349500"/>
            <a:ext cx="4654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A50021"/>
                </a:solidFill>
                <a:ea typeface="黑体" pitchFamily="49" charset="-122"/>
              </a:rPr>
              <a:t>专业语言：</a:t>
            </a:r>
            <a:r>
              <a:rPr lang="zh-CN" altLang="en-US" sz="3200">
                <a:solidFill>
                  <a:srgbClr val="0000FF"/>
                </a:solidFill>
                <a:ea typeface="黑体" pitchFamily="49" charset="-122"/>
              </a:rPr>
              <a:t>是否</a:t>
            </a:r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永磁材料</a:t>
            </a:r>
          </a:p>
        </p:txBody>
      </p:sp>
      <p:sp>
        <p:nvSpPr>
          <p:cNvPr id="352262" name="Text Box 6"/>
          <p:cNvSpPr txBox="1">
            <a:spLocks noChangeArrowheads="1"/>
          </p:cNvSpPr>
          <p:nvPr/>
        </p:nvSpPr>
        <p:spPr bwMode="auto">
          <a:xfrm>
            <a:off x="755650" y="1484313"/>
            <a:ext cx="6219825" cy="576262"/>
          </a:xfrm>
          <a:prstGeom prst="rect">
            <a:avLst/>
          </a:prstGeom>
          <a:solidFill>
            <a:srgbClr val="7FDE20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4000" rIns="54000">
            <a:spAutoFit/>
          </a:bodyPr>
          <a:lstStyle/>
          <a:p>
            <a:r>
              <a:rPr lang="zh-CN" altLang="en-US" sz="2800">
                <a:solidFill>
                  <a:srgbClr val="A50021"/>
                </a:solidFill>
              </a:rPr>
              <a:t>第 </a:t>
            </a:r>
            <a:r>
              <a:rPr lang="en-US" altLang="zh-CN" sz="2800">
                <a:solidFill>
                  <a:srgbClr val="A50021"/>
                </a:solidFill>
                <a:latin typeface="Times New Roman" pitchFamily="18" charset="0"/>
              </a:rPr>
              <a:t>2 </a:t>
            </a:r>
            <a:r>
              <a:rPr lang="zh-CN" altLang="en-US" sz="2800">
                <a:solidFill>
                  <a:srgbClr val="A50021"/>
                </a:solidFill>
              </a:rPr>
              <a:t>种</a:t>
            </a:r>
            <a:r>
              <a:rPr lang="zh-CN" altLang="en-US" sz="2800"/>
              <a:t>可能的含意：</a:t>
            </a:r>
            <a:r>
              <a:rPr lang="zh-CN" altLang="en-US" sz="2800">
                <a:solidFill>
                  <a:srgbClr val="FF0000"/>
                </a:solidFill>
                <a:ea typeface="黑体" pitchFamily="49" charset="-122"/>
              </a:rPr>
              <a:t>剩</a:t>
            </a:r>
            <a:r>
              <a:rPr lang="zh-CN" altLang="en-US" sz="2800">
                <a:solidFill>
                  <a:srgbClr val="0000FF"/>
                </a:solidFill>
                <a:ea typeface="黑体" pitchFamily="49" charset="-122"/>
              </a:rPr>
              <a:t>余</a:t>
            </a:r>
            <a:r>
              <a:rPr lang="zh-CN" altLang="en-US" sz="2800">
                <a:solidFill>
                  <a:srgbClr val="FF0000"/>
                </a:solidFill>
                <a:ea typeface="黑体" pitchFamily="49" charset="-122"/>
              </a:rPr>
              <a:t>磁</a:t>
            </a:r>
            <a:r>
              <a:rPr lang="zh-CN" altLang="en-US" sz="2800">
                <a:solidFill>
                  <a:srgbClr val="0000FF"/>
                </a:solidFill>
                <a:ea typeface="黑体" pitchFamily="49" charset="-122"/>
              </a:rPr>
              <a:t>感应强度？</a:t>
            </a:r>
          </a:p>
        </p:txBody>
      </p:sp>
      <p:sp>
        <p:nvSpPr>
          <p:cNvPr id="352263" name="Text Box 7"/>
          <p:cNvSpPr txBox="1">
            <a:spLocks noChangeArrowheads="1"/>
          </p:cNvSpPr>
          <p:nvPr/>
        </p:nvSpPr>
        <p:spPr bwMode="auto">
          <a:xfrm>
            <a:off x="1258888" y="3138488"/>
            <a:ext cx="546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A50021"/>
                </a:solidFill>
                <a:ea typeface="黑体" pitchFamily="49" charset="-122"/>
              </a:rPr>
              <a:t>测量内容：</a:t>
            </a:r>
            <a:r>
              <a:rPr lang="zh-CN" altLang="en-US" sz="3200">
                <a:solidFill>
                  <a:srgbClr val="0000FF"/>
                </a:solidFill>
                <a:ea typeface="隶书" pitchFamily="49" charset="-122"/>
              </a:rPr>
              <a:t>磁滞迴线、矫顽力</a:t>
            </a:r>
          </a:p>
        </p:txBody>
      </p:sp>
      <p:sp>
        <p:nvSpPr>
          <p:cNvPr id="352264" name="Text Box 8"/>
          <p:cNvSpPr txBox="1">
            <a:spLocks noChangeArrowheads="1"/>
          </p:cNvSpPr>
          <p:nvPr/>
        </p:nvSpPr>
        <p:spPr bwMode="auto">
          <a:xfrm>
            <a:off x="2195513" y="3933825"/>
            <a:ext cx="5162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宏观磁性测量：</a:t>
            </a:r>
            <a:r>
              <a:rPr lang="zh-CN" altLang="en-US" sz="2800">
                <a:solidFill>
                  <a:srgbClr val="0000FF"/>
                </a:solidFill>
                <a:ea typeface="隶书" pitchFamily="49" charset="-122"/>
              </a:rPr>
              <a:t>磁滞迴线、</a:t>
            </a:r>
            <a:r>
              <a:rPr lang="zh-CN" altLang="en-US" sz="2800">
                <a:solidFill>
                  <a:srgbClr val="FF0000"/>
                </a:solidFill>
                <a:ea typeface="隶书" pitchFamily="49" charset="-122"/>
              </a:rPr>
              <a:t>剩磁</a:t>
            </a:r>
          </a:p>
        </p:txBody>
      </p:sp>
      <p:sp>
        <p:nvSpPr>
          <p:cNvPr id="352269" name="AutoShape 13"/>
          <p:cNvSpPr>
            <a:spLocks noChangeArrowheads="1"/>
          </p:cNvSpPr>
          <p:nvPr/>
        </p:nvSpPr>
        <p:spPr bwMode="auto">
          <a:xfrm rot="-5400000">
            <a:off x="6227763" y="4437063"/>
            <a:ext cx="936625" cy="1800225"/>
          </a:xfrm>
          <a:prstGeom prst="can">
            <a:avLst>
              <a:gd name="adj" fmla="val 48051"/>
            </a:avLst>
          </a:prstGeom>
          <a:solidFill>
            <a:schemeClr val="bg2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2270" name="AutoShape 14"/>
          <p:cNvSpPr>
            <a:spLocks noChangeArrowheads="1"/>
          </p:cNvSpPr>
          <p:nvPr/>
        </p:nvSpPr>
        <p:spPr bwMode="auto">
          <a:xfrm rot="5400000" flipH="1">
            <a:off x="1939131" y="4401345"/>
            <a:ext cx="936625" cy="1871662"/>
          </a:xfrm>
          <a:prstGeom prst="can">
            <a:avLst>
              <a:gd name="adj" fmla="val 49958"/>
            </a:avLst>
          </a:prstGeom>
          <a:solidFill>
            <a:srgbClr val="80808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2271" name="Text Box 15"/>
          <p:cNvSpPr txBox="1">
            <a:spLocks noChangeArrowheads="1"/>
          </p:cNvSpPr>
          <p:nvPr/>
        </p:nvSpPr>
        <p:spPr bwMode="auto">
          <a:xfrm>
            <a:off x="1471613" y="5048250"/>
            <a:ext cx="1876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N </a:t>
            </a:r>
            <a:r>
              <a:rPr lang="en-US" altLang="zh-CN" sz="3200"/>
              <a:t>         </a:t>
            </a:r>
            <a:r>
              <a:rPr lang="en-US" altLang="zh-CN" sz="32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352272" name="Text Box 16"/>
          <p:cNvSpPr txBox="1">
            <a:spLocks noChangeArrowheads="1"/>
          </p:cNvSpPr>
          <p:nvPr/>
        </p:nvSpPr>
        <p:spPr bwMode="auto">
          <a:xfrm>
            <a:off x="5795963" y="5046663"/>
            <a:ext cx="1763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N</a:t>
            </a:r>
            <a:r>
              <a:rPr lang="en-US" altLang="zh-CN" sz="3200"/>
              <a:t>         </a:t>
            </a:r>
            <a:r>
              <a:rPr lang="en-US" altLang="zh-CN" sz="32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352273" name="Text Box 17"/>
          <p:cNvSpPr txBox="1">
            <a:spLocks noChangeArrowheads="1"/>
          </p:cNvSpPr>
          <p:nvPr/>
        </p:nvSpPr>
        <p:spPr bwMode="auto">
          <a:xfrm>
            <a:off x="7092950" y="3200400"/>
            <a:ext cx="17208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/>
              <a:t>磁矩类测量</a:t>
            </a:r>
          </a:p>
        </p:txBody>
      </p:sp>
      <p:sp>
        <p:nvSpPr>
          <p:cNvPr id="352274" name="Text Box 18"/>
          <p:cNvSpPr txBox="1">
            <a:spLocks noChangeArrowheads="1"/>
          </p:cNvSpPr>
          <p:nvPr/>
        </p:nvSpPr>
        <p:spPr bwMode="auto">
          <a:xfrm>
            <a:off x="65088" y="1484313"/>
            <a:ext cx="546100" cy="57943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sym typeface="Wingdings" pitchFamily="2" charset="2"/>
              </a:rPr>
              <a:t></a:t>
            </a:r>
          </a:p>
        </p:txBody>
      </p:sp>
      <p:sp>
        <p:nvSpPr>
          <p:cNvPr id="352275" name="Text Box 19"/>
          <p:cNvSpPr txBox="1">
            <a:spLocks noChangeArrowheads="1"/>
          </p:cNvSpPr>
          <p:nvPr/>
        </p:nvSpPr>
        <p:spPr bwMode="auto">
          <a:xfrm>
            <a:off x="3851275" y="6237288"/>
            <a:ext cx="509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>
                <a:ea typeface="华文新魏" pitchFamily="2" charset="-122"/>
              </a:rPr>
              <a:t>参考物：烧结钕铁硼磁体</a:t>
            </a:r>
            <a:r>
              <a:rPr lang="zh-CN" altLang="en-US" sz="2400"/>
              <a:t>（</a:t>
            </a:r>
            <a:r>
              <a:rPr lang="en-US" altLang="zh-CN" sz="2400"/>
              <a:t>Nd</a:t>
            </a:r>
            <a:r>
              <a:rPr lang="en-US" altLang="zh-CN" sz="2400">
                <a:ea typeface="华文新魏" pitchFamily="2" charset="-122"/>
              </a:rPr>
              <a:t>FeB</a:t>
            </a:r>
            <a:r>
              <a:rPr lang="zh-CN" altLang="en-US" sz="2400"/>
              <a:t>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5 0 " pathEditMode="relative" ptsTypes="AA">
                                      <p:cBhvr>
                                        <p:cTn id="13" dur="500" fill="hold"/>
                                        <p:tgtEl>
                                          <p:spTgt spid="352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5 0 " pathEditMode="relative" ptsTypes="AA">
                                      <p:cBhvr>
                                        <p:cTn id="15" dur="500" fill="hold"/>
                                        <p:tgtEl>
                                          <p:spTgt spid="352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67 0 " pathEditMode="relative" ptsTypes="AA">
                                      <p:cBhvr>
                                        <p:cTn id="17" dur="500" fill="hold"/>
                                        <p:tgtEl>
                                          <p:spTgt spid="352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67 0 " pathEditMode="relative" ptsTypes="AA">
                                      <p:cBhvr>
                                        <p:cTn id="19" dur="500" fill="hold"/>
                                        <p:tgtEl>
                                          <p:spTgt spid="352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1" grpId="0"/>
      <p:bldP spid="352263" grpId="0"/>
      <p:bldP spid="352264" grpId="0"/>
      <p:bldP spid="352269" grpId="0" animBg="1"/>
      <p:bldP spid="352270" grpId="0" animBg="1"/>
      <p:bldP spid="352271" grpId="0"/>
      <p:bldP spid="352271" grpId="1"/>
      <p:bldP spid="352272" grpId="0"/>
      <p:bldP spid="352272" grpId="1"/>
      <p:bldP spid="35227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725" y="465138"/>
            <a:ext cx="46545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latin typeface="黑体" pitchFamily="49" charset="-122"/>
                <a:ea typeface="黑体" pitchFamily="49" charset="-122"/>
              </a:rPr>
              <a:t>2.1.2 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磁性的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强弱</a:t>
            </a:r>
          </a:p>
        </p:txBody>
      </p:sp>
      <p:sp>
        <p:nvSpPr>
          <p:cNvPr id="353283" name="Text Box 3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7042150" y="333375"/>
            <a:ext cx="21018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000"/>
              <a:t>两头雾水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000"/>
              <a:t>What you mean?</a:t>
            </a:r>
          </a:p>
        </p:txBody>
      </p:sp>
      <p:sp>
        <p:nvSpPr>
          <p:cNvPr id="353285" name="Text Box 5"/>
          <p:cNvSpPr txBox="1">
            <a:spLocks noChangeArrowheads="1"/>
          </p:cNvSpPr>
          <p:nvPr/>
        </p:nvSpPr>
        <p:spPr bwMode="auto">
          <a:xfrm>
            <a:off x="1042988" y="2349500"/>
            <a:ext cx="7905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A50021"/>
                </a:solidFill>
                <a:ea typeface="黑体" pitchFamily="49" charset="-122"/>
              </a:rPr>
              <a:t>专业语言：</a:t>
            </a:r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剩</a:t>
            </a:r>
            <a:r>
              <a:rPr lang="zh-CN" altLang="en-US" sz="3200">
                <a:solidFill>
                  <a:srgbClr val="0000FF"/>
                </a:solidFill>
                <a:ea typeface="黑体" pitchFamily="49" charset="-122"/>
              </a:rPr>
              <a:t>余</a:t>
            </a:r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磁</a:t>
            </a:r>
            <a:r>
              <a:rPr lang="zh-CN" altLang="en-US" sz="3200">
                <a:solidFill>
                  <a:srgbClr val="0000FF"/>
                </a:solidFill>
                <a:ea typeface="黑体" pitchFamily="49" charset="-122"/>
              </a:rPr>
              <a:t>感应强度、</a:t>
            </a:r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表面</a:t>
            </a:r>
            <a:r>
              <a:rPr lang="zh-CN" altLang="en-US" sz="3200">
                <a:solidFill>
                  <a:srgbClr val="0000FF"/>
                </a:solidFill>
                <a:ea typeface="黑体" pitchFamily="49" charset="-122"/>
              </a:rPr>
              <a:t>磁</a:t>
            </a:r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场</a:t>
            </a:r>
            <a:r>
              <a:rPr lang="zh-CN" altLang="en-US" sz="3200">
                <a:solidFill>
                  <a:srgbClr val="0000FF"/>
                </a:solidFill>
                <a:ea typeface="黑体" pitchFamily="49" charset="-122"/>
              </a:rPr>
              <a:t>强度</a:t>
            </a:r>
          </a:p>
        </p:txBody>
      </p:sp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755650" y="1484313"/>
            <a:ext cx="6219825" cy="576262"/>
          </a:xfrm>
          <a:prstGeom prst="rect">
            <a:avLst/>
          </a:prstGeom>
          <a:solidFill>
            <a:schemeClr val="folHlink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4000" rIns="5400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第 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</a:rPr>
              <a:t>1 </a:t>
            </a:r>
            <a:r>
              <a:rPr lang="zh-CN" altLang="en-US" sz="2800">
                <a:solidFill>
                  <a:srgbClr val="FF0000"/>
                </a:solidFill>
              </a:rPr>
              <a:t>种</a:t>
            </a:r>
            <a:r>
              <a:rPr lang="zh-CN" altLang="en-US" sz="2800"/>
              <a:t>可能的含意：</a:t>
            </a:r>
            <a:r>
              <a:rPr lang="zh-CN" altLang="en-US" sz="2800">
                <a:solidFill>
                  <a:srgbClr val="0000FF"/>
                </a:solidFill>
                <a:latin typeface="黑体"/>
                <a:ea typeface="黑体" pitchFamily="49" charset="-122"/>
              </a:rPr>
              <a:t>“</a:t>
            </a:r>
            <a:r>
              <a:rPr lang="zh-CN" altLang="en-US" sz="2800">
                <a:solidFill>
                  <a:srgbClr val="FF0000"/>
                </a:solidFill>
                <a:ea typeface="黑体" pitchFamily="49" charset="-122"/>
              </a:rPr>
              <a:t>吸力</a:t>
            </a:r>
            <a:r>
              <a:rPr lang="zh-CN" altLang="en-US" sz="2800">
                <a:solidFill>
                  <a:srgbClr val="0000FF"/>
                </a:solidFill>
                <a:latin typeface="黑体"/>
                <a:ea typeface="黑体" pitchFamily="49" charset="-122"/>
              </a:rPr>
              <a:t>”</a:t>
            </a:r>
            <a:r>
              <a:rPr lang="zh-CN" altLang="en-US" sz="2800">
                <a:solidFill>
                  <a:srgbClr val="0000FF"/>
                </a:solidFill>
                <a:ea typeface="黑体" pitchFamily="49" charset="-122"/>
              </a:rPr>
              <a:t>有多强？</a:t>
            </a:r>
          </a:p>
        </p:txBody>
      </p:sp>
      <p:sp>
        <p:nvSpPr>
          <p:cNvPr id="353287" name="Text Box 7"/>
          <p:cNvSpPr txBox="1">
            <a:spLocks noChangeArrowheads="1"/>
          </p:cNvSpPr>
          <p:nvPr/>
        </p:nvSpPr>
        <p:spPr bwMode="auto">
          <a:xfrm>
            <a:off x="1042988" y="3138488"/>
            <a:ext cx="5060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A50021"/>
                </a:solidFill>
                <a:ea typeface="黑体" pitchFamily="49" charset="-122"/>
              </a:rPr>
              <a:t>测量内容：</a:t>
            </a:r>
            <a:r>
              <a:rPr lang="zh-CN" altLang="en-US" sz="3200">
                <a:solidFill>
                  <a:srgbClr val="0000FF"/>
                </a:solidFill>
                <a:ea typeface="隶书" pitchFamily="49" charset="-122"/>
              </a:rPr>
              <a:t>磁滞迴线、剩磁</a:t>
            </a:r>
          </a:p>
        </p:txBody>
      </p:sp>
      <p:sp>
        <p:nvSpPr>
          <p:cNvPr id="353288" name="Text Box 8"/>
          <p:cNvSpPr txBox="1">
            <a:spLocks noChangeArrowheads="1"/>
          </p:cNvSpPr>
          <p:nvPr/>
        </p:nvSpPr>
        <p:spPr bwMode="auto">
          <a:xfrm>
            <a:off x="1835150" y="4149725"/>
            <a:ext cx="6584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宏观磁性测量：</a:t>
            </a:r>
            <a:r>
              <a:rPr lang="zh-CN" altLang="en-US" sz="2800">
                <a:solidFill>
                  <a:srgbClr val="0000FF"/>
                </a:solidFill>
                <a:ea typeface="隶书" pitchFamily="49" charset="-122"/>
              </a:rPr>
              <a:t>磁滞迴线、剩磁、表面场</a:t>
            </a:r>
          </a:p>
        </p:txBody>
      </p:sp>
      <p:sp>
        <p:nvSpPr>
          <p:cNvPr id="353289" name="AutoShape 9"/>
          <p:cNvSpPr>
            <a:spLocks noChangeArrowheads="1"/>
          </p:cNvSpPr>
          <p:nvPr/>
        </p:nvSpPr>
        <p:spPr bwMode="auto">
          <a:xfrm rot="-5400000">
            <a:off x="6227763" y="4725988"/>
            <a:ext cx="936625" cy="1800225"/>
          </a:xfrm>
          <a:prstGeom prst="can">
            <a:avLst>
              <a:gd name="adj" fmla="val 48051"/>
            </a:avLst>
          </a:prstGeom>
          <a:solidFill>
            <a:schemeClr val="bg2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3290" name="AutoShape 10"/>
          <p:cNvSpPr>
            <a:spLocks noChangeArrowheads="1"/>
          </p:cNvSpPr>
          <p:nvPr/>
        </p:nvSpPr>
        <p:spPr bwMode="auto">
          <a:xfrm rot="5400000" flipH="1">
            <a:off x="1939131" y="4690270"/>
            <a:ext cx="936625" cy="1871662"/>
          </a:xfrm>
          <a:prstGeom prst="can">
            <a:avLst>
              <a:gd name="adj" fmla="val 49958"/>
            </a:avLst>
          </a:prstGeom>
          <a:solidFill>
            <a:srgbClr val="80808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3291" name="Text Box 11"/>
          <p:cNvSpPr txBox="1">
            <a:spLocks noChangeArrowheads="1"/>
          </p:cNvSpPr>
          <p:nvPr/>
        </p:nvSpPr>
        <p:spPr bwMode="auto">
          <a:xfrm>
            <a:off x="1471613" y="5337175"/>
            <a:ext cx="1876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N </a:t>
            </a:r>
            <a:r>
              <a:rPr lang="en-US" altLang="zh-CN" sz="3200"/>
              <a:t>         </a:t>
            </a:r>
            <a:r>
              <a:rPr lang="en-US" altLang="zh-CN" sz="32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353292" name="Text Box 12"/>
          <p:cNvSpPr txBox="1">
            <a:spLocks noChangeArrowheads="1"/>
          </p:cNvSpPr>
          <p:nvPr/>
        </p:nvSpPr>
        <p:spPr bwMode="auto">
          <a:xfrm>
            <a:off x="5795963" y="5335588"/>
            <a:ext cx="1763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N</a:t>
            </a:r>
            <a:r>
              <a:rPr lang="en-US" altLang="zh-CN" sz="3200"/>
              <a:t>         </a:t>
            </a:r>
            <a:r>
              <a:rPr lang="en-US" altLang="zh-CN" sz="32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353294" name="Text Box 14"/>
          <p:cNvSpPr txBox="1">
            <a:spLocks noChangeArrowheads="1"/>
          </p:cNvSpPr>
          <p:nvPr/>
        </p:nvSpPr>
        <p:spPr bwMode="auto">
          <a:xfrm>
            <a:off x="6948488" y="3011488"/>
            <a:ext cx="172085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/>
              <a:t>磁场类测量</a:t>
            </a:r>
          </a:p>
          <a:p>
            <a:r>
              <a:rPr lang="zh-CN" altLang="en-US" sz="2400"/>
              <a:t>磁矩类测量</a:t>
            </a:r>
          </a:p>
        </p:txBody>
      </p:sp>
      <p:sp>
        <p:nvSpPr>
          <p:cNvPr id="353295" name="Text Box 15"/>
          <p:cNvSpPr txBox="1">
            <a:spLocks noChangeArrowheads="1"/>
          </p:cNvSpPr>
          <p:nvPr/>
        </p:nvSpPr>
        <p:spPr bwMode="auto">
          <a:xfrm>
            <a:off x="65088" y="1484313"/>
            <a:ext cx="546100" cy="579437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sym typeface="Wingdings" pitchFamily="2" charset="2"/>
              </a:rPr>
              <a:t></a:t>
            </a:r>
          </a:p>
        </p:txBody>
      </p:sp>
      <p:sp>
        <p:nvSpPr>
          <p:cNvPr id="353296" name="Text Box 16"/>
          <p:cNvSpPr txBox="1">
            <a:spLocks noChangeArrowheads="1"/>
          </p:cNvSpPr>
          <p:nvPr/>
        </p:nvSpPr>
        <p:spPr bwMode="auto">
          <a:xfrm>
            <a:off x="3851275" y="6237288"/>
            <a:ext cx="509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>
                <a:ea typeface="华文新魏" pitchFamily="2" charset="-122"/>
              </a:rPr>
              <a:t>参考物：烧结钕铁硼磁体</a:t>
            </a:r>
            <a:r>
              <a:rPr lang="zh-CN" altLang="en-US" sz="2400"/>
              <a:t>（</a:t>
            </a:r>
            <a:r>
              <a:rPr lang="en-US" altLang="zh-CN" sz="2400"/>
              <a:t>Nd</a:t>
            </a:r>
            <a:r>
              <a:rPr lang="en-US" altLang="zh-CN" sz="2400">
                <a:ea typeface="华文新魏" pitchFamily="2" charset="-122"/>
              </a:rPr>
              <a:t>FeB</a:t>
            </a:r>
            <a:r>
              <a:rPr lang="zh-CN" altLang="en-US" sz="2400"/>
              <a:t>）</a:t>
            </a:r>
          </a:p>
        </p:txBody>
      </p:sp>
      <p:sp>
        <p:nvSpPr>
          <p:cNvPr id="353293" name="Text Box 13"/>
          <p:cNvSpPr txBox="1">
            <a:spLocks noChangeArrowheads="1"/>
          </p:cNvSpPr>
          <p:nvPr/>
        </p:nvSpPr>
        <p:spPr bwMode="auto">
          <a:xfrm>
            <a:off x="3740150" y="5300663"/>
            <a:ext cx="1663700" cy="57626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截面积！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5 0 " pathEditMode="relative" ptsTypes="AA">
                                      <p:cBhvr>
                                        <p:cTn id="15" dur="500" fill="hold"/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5 0 " pathEditMode="relative" ptsTypes="AA">
                                      <p:cBhvr>
                                        <p:cTn id="17" dur="500" fill="hold"/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67 0 " pathEditMode="relative" ptsTypes="AA">
                                      <p:cBhvr>
                                        <p:cTn id="19" dur="500" fill="hold"/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67 0 " pathEditMode="relative" ptsTypes="AA">
                                      <p:cBhvr>
                                        <p:cTn id="21" dur="500" fill="hold"/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5" grpId="0"/>
      <p:bldP spid="353287" grpId="0"/>
      <p:bldP spid="353288" grpId="0"/>
      <p:bldP spid="353289" grpId="0" animBg="1"/>
      <p:bldP spid="353290" grpId="0" animBg="1"/>
      <p:bldP spid="353291" grpId="0"/>
      <p:bldP spid="353291" grpId="1"/>
      <p:bldP spid="353292" grpId="0"/>
      <p:bldP spid="353292" grpId="1"/>
      <p:bldP spid="353294" grpId="0" animBg="1"/>
      <p:bldP spid="35329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725" y="465138"/>
            <a:ext cx="46545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latin typeface="黑体" pitchFamily="49" charset="-122"/>
                <a:ea typeface="黑体" pitchFamily="49" charset="-122"/>
              </a:rPr>
              <a:t>2.1.2 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磁性的强弱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  <p:sp>
        <p:nvSpPr>
          <p:cNvPr id="354308" name="Rectangle 4"/>
          <p:cNvSpPr>
            <a:spLocks noChangeArrowheads="1"/>
          </p:cNvSpPr>
          <p:nvPr/>
        </p:nvSpPr>
        <p:spPr bwMode="auto">
          <a:xfrm>
            <a:off x="7042150" y="333375"/>
            <a:ext cx="21018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000"/>
              <a:t>两头雾水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000"/>
              <a:t>What you mean?</a:t>
            </a:r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1042988" y="2349500"/>
            <a:ext cx="6280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A50021"/>
                </a:solidFill>
                <a:ea typeface="黑体" pitchFamily="49" charset="-122"/>
              </a:rPr>
              <a:t>专业语言：</a:t>
            </a:r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饱和</a:t>
            </a:r>
            <a:r>
              <a:rPr lang="zh-CN" altLang="en-US" sz="3200">
                <a:solidFill>
                  <a:srgbClr val="0000FF"/>
                </a:solidFill>
                <a:ea typeface="黑体" pitchFamily="49" charset="-122"/>
              </a:rPr>
              <a:t>磁化强度、磁化率</a:t>
            </a:r>
          </a:p>
        </p:txBody>
      </p:sp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755650" y="1484313"/>
            <a:ext cx="6219825" cy="576262"/>
          </a:xfrm>
          <a:prstGeom prst="rect">
            <a:avLst/>
          </a:prstGeom>
          <a:solidFill>
            <a:schemeClr val="folHlink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4000" rIns="5400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第 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</a:rPr>
              <a:t>2 </a:t>
            </a:r>
            <a:r>
              <a:rPr lang="zh-CN" altLang="en-US" sz="2800">
                <a:solidFill>
                  <a:srgbClr val="FF0000"/>
                </a:solidFill>
              </a:rPr>
              <a:t>种</a:t>
            </a:r>
            <a:r>
              <a:rPr lang="zh-CN" altLang="en-US" sz="2800"/>
              <a:t>可能的含意：</a:t>
            </a:r>
            <a:r>
              <a:rPr lang="zh-CN" altLang="en-US" sz="2800">
                <a:solidFill>
                  <a:srgbClr val="0000FF"/>
                </a:solidFill>
                <a:latin typeface="黑体"/>
                <a:ea typeface="黑体" pitchFamily="49" charset="-122"/>
              </a:rPr>
              <a:t>“</a:t>
            </a:r>
            <a:r>
              <a:rPr lang="zh-CN" altLang="en-US" sz="2800">
                <a:solidFill>
                  <a:srgbClr val="FF0000"/>
                </a:solidFill>
                <a:ea typeface="黑体" pitchFamily="49" charset="-122"/>
              </a:rPr>
              <a:t>磁矩</a:t>
            </a:r>
            <a:r>
              <a:rPr lang="zh-CN" altLang="en-US" sz="2800">
                <a:solidFill>
                  <a:srgbClr val="0000FF"/>
                </a:solidFill>
                <a:latin typeface="黑体"/>
                <a:ea typeface="黑体" pitchFamily="49" charset="-122"/>
              </a:rPr>
              <a:t>”</a:t>
            </a:r>
            <a:r>
              <a:rPr lang="zh-CN" altLang="en-US" sz="2800">
                <a:solidFill>
                  <a:srgbClr val="0000FF"/>
                </a:solidFill>
                <a:ea typeface="黑体" pitchFamily="49" charset="-122"/>
              </a:rPr>
              <a:t>是多少？</a:t>
            </a:r>
          </a:p>
        </p:txBody>
      </p:sp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1042988" y="3138488"/>
            <a:ext cx="5873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A50021"/>
                </a:solidFill>
                <a:ea typeface="黑体" pitchFamily="49" charset="-122"/>
              </a:rPr>
              <a:t>测量内容：</a:t>
            </a:r>
            <a:r>
              <a:rPr lang="zh-CN" altLang="en-US" sz="3200">
                <a:solidFill>
                  <a:srgbClr val="0000FF"/>
                </a:solidFill>
                <a:ea typeface="隶书" pitchFamily="49" charset="-122"/>
              </a:rPr>
              <a:t>磁化曲线、热磁曲线</a:t>
            </a:r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1979613" y="3789363"/>
            <a:ext cx="5873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宏观磁性测量：</a:t>
            </a:r>
            <a:r>
              <a:rPr lang="zh-CN" altLang="en-US" sz="2800">
                <a:solidFill>
                  <a:srgbClr val="0000FF"/>
                </a:solidFill>
                <a:ea typeface="隶书" pitchFamily="49" charset="-122"/>
              </a:rPr>
              <a:t>磁滞迴线、热磁曲线</a:t>
            </a:r>
          </a:p>
        </p:txBody>
      </p:sp>
      <p:sp>
        <p:nvSpPr>
          <p:cNvPr id="354318" name="Text Box 14"/>
          <p:cNvSpPr txBox="1">
            <a:spLocks noChangeArrowheads="1"/>
          </p:cNvSpPr>
          <p:nvPr/>
        </p:nvSpPr>
        <p:spPr bwMode="auto">
          <a:xfrm>
            <a:off x="7164388" y="3200400"/>
            <a:ext cx="17208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/>
              <a:t>磁矩类测量</a:t>
            </a:r>
          </a:p>
        </p:txBody>
      </p:sp>
      <p:sp>
        <p:nvSpPr>
          <p:cNvPr id="354320" name="Text Box 16"/>
          <p:cNvSpPr txBox="1">
            <a:spLocks noChangeArrowheads="1"/>
          </p:cNvSpPr>
          <p:nvPr/>
        </p:nvSpPr>
        <p:spPr bwMode="auto">
          <a:xfrm>
            <a:off x="65088" y="1484313"/>
            <a:ext cx="546100" cy="579437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sym typeface="Wingdings" pitchFamily="2" charset="2"/>
              </a:rPr>
              <a:t></a:t>
            </a:r>
          </a:p>
        </p:txBody>
      </p:sp>
      <p:sp>
        <p:nvSpPr>
          <p:cNvPr id="354321" name="Text Box 17"/>
          <p:cNvSpPr txBox="1">
            <a:spLocks noChangeArrowheads="1"/>
          </p:cNvSpPr>
          <p:nvPr/>
        </p:nvSpPr>
        <p:spPr bwMode="auto">
          <a:xfrm>
            <a:off x="5003800" y="6211888"/>
            <a:ext cx="389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>
                <a:ea typeface="华文新魏" pitchFamily="2" charset="-122"/>
              </a:rPr>
              <a:t>参考物：单质金属铁</a:t>
            </a:r>
            <a:r>
              <a:rPr lang="zh-CN" altLang="en-US" sz="2400"/>
              <a:t>（</a:t>
            </a:r>
            <a:r>
              <a:rPr lang="en-US" altLang="zh-CN" sz="2400">
                <a:ea typeface="华文新魏" pitchFamily="2" charset="-122"/>
              </a:rPr>
              <a:t>Fe</a:t>
            </a:r>
            <a:r>
              <a:rPr lang="zh-CN" altLang="en-US" sz="2400"/>
              <a:t>）</a:t>
            </a:r>
          </a:p>
        </p:txBody>
      </p:sp>
      <p:sp>
        <p:nvSpPr>
          <p:cNvPr id="354322" name="Text Box 18"/>
          <p:cNvSpPr txBox="1">
            <a:spLocks noChangeArrowheads="1"/>
          </p:cNvSpPr>
          <p:nvPr/>
        </p:nvSpPr>
        <p:spPr bwMode="auto">
          <a:xfrm>
            <a:off x="1979613" y="4383088"/>
            <a:ext cx="4451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中子散射</a:t>
            </a:r>
            <a:r>
              <a:rPr lang="zh-CN" altLang="en-US" sz="2800"/>
              <a:t>测量：</a:t>
            </a:r>
            <a:r>
              <a:rPr lang="zh-CN" altLang="en-US" sz="2800">
                <a:ea typeface="隶书" pitchFamily="49" charset="-122"/>
              </a:rPr>
              <a:t>原理唯一性</a:t>
            </a:r>
          </a:p>
        </p:txBody>
      </p:sp>
      <p:sp>
        <p:nvSpPr>
          <p:cNvPr id="354323" name="Text Box 19"/>
          <p:cNvSpPr txBox="1">
            <a:spLocks noChangeArrowheads="1"/>
          </p:cNvSpPr>
          <p:nvPr/>
        </p:nvSpPr>
        <p:spPr bwMode="auto">
          <a:xfrm>
            <a:off x="1979613" y="4978400"/>
            <a:ext cx="5148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磁共振效应</a:t>
            </a:r>
            <a:r>
              <a:rPr lang="zh-CN" altLang="en-US" sz="2800"/>
              <a:t>测量：</a:t>
            </a:r>
            <a:r>
              <a:rPr lang="en-US" altLang="zh-CN" sz="2800"/>
              <a:t>Mössbauer</a:t>
            </a:r>
            <a:r>
              <a:rPr lang="zh-CN" altLang="en-US" sz="2800"/>
              <a:t>谱</a:t>
            </a:r>
            <a:endParaRPr lang="zh-CN" altLang="en-US" sz="2800">
              <a:ea typeface="隶书" pitchFamily="49" charset="-122"/>
            </a:endParaRPr>
          </a:p>
        </p:txBody>
      </p:sp>
      <p:sp>
        <p:nvSpPr>
          <p:cNvPr id="354324" name="Text Box 20"/>
          <p:cNvSpPr txBox="1">
            <a:spLocks noChangeArrowheads="1"/>
          </p:cNvSpPr>
          <p:nvPr/>
        </p:nvSpPr>
        <p:spPr bwMode="auto">
          <a:xfrm>
            <a:off x="1979613" y="5573713"/>
            <a:ext cx="3484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磁光效应</a:t>
            </a:r>
            <a:r>
              <a:rPr lang="zh-CN" altLang="en-US" sz="2800"/>
              <a:t>测量：</a:t>
            </a:r>
            <a:r>
              <a:rPr lang="en-US" altLang="zh-CN" sz="2800"/>
              <a:t>MCD</a:t>
            </a:r>
            <a:endParaRPr lang="en-US" altLang="zh-CN" sz="2800">
              <a:ea typeface="隶书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4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9" grpId="0"/>
      <p:bldP spid="354311" grpId="0"/>
      <p:bldP spid="354312" grpId="0"/>
      <p:bldP spid="354318" grpId="0" animBg="1"/>
      <p:bldP spid="354322" grpId="0"/>
      <p:bldP spid="354323" grpId="0"/>
      <p:bldP spid="3543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725" y="465138"/>
            <a:ext cx="46545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latin typeface="黑体" pitchFamily="49" charset="-122"/>
                <a:ea typeface="黑体" pitchFamily="49" charset="-122"/>
              </a:rPr>
              <a:t>2.1.2 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磁性的强弱</a:t>
            </a:r>
          </a:p>
        </p:txBody>
      </p:sp>
      <p:sp>
        <p:nvSpPr>
          <p:cNvPr id="355331" name="Text Box 3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7042150" y="333375"/>
            <a:ext cx="21018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000"/>
              <a:t>两头雾水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000"/>
              <a:t>What you mean?</a:t>
            </a:r>
          </a:p>
        </p:txBody>
      </p:sp>
      <p:sp>
        <p:nvSpPr>
          <p:cNvPr id="355333" name="Text Box 5"/>
          <p:cNvSpPr txBox="1">
            <a:spLocks noChangeArrowheads="1"/>
          </p:cNvSpPr>
          <p:nvPr/>
        </p:nvSpPr>
        <p:spPr bwMode="auto">
          <a:xfrm>
            <a:off x="1042988" y="2349500"/>
            <a:ext cx="587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A50021"/>
                </a:solidFill>
                <a:ea typeface="黑体" pitchFamily="49" charset="-122"/>
              </a:rPr>
              <a:t>专业语言：</a:t>
            </a:r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交换</a:t>
            </a:r>
            <a:r>
              <a:rPr lang="zh-CN" altLang="en-US" sz="3200">
                <a:solidFill>
                  <a:srgbClr val="0000FF"/>
                </a:solidFill>
                <a:ea typeface="黑体" pitchFamily="49" charset="-122"/>
              </a:rPr>
              <a:t>相互作用的强度</a:t>
            </a:r>
          </a:p>
        </p:txBody>
      </p:sp>
      <p:sp>
        <p:nvSpPr>
          <p:cNvPr id="355334" name="Text Box 6"/>
          <p:cNvSpPr txBox="1">
            <a:spLocks noChangeArrowheads="1"/>
          </p:cNvSpPr>
          <p:nvPr/>
        </p:nvSpPr>
        <p:spPr bwMode="auto">
          <a:xfrm>
            <a:off x="755650" y="1484313"/>
            <a:ext cx="6931025" cy="576262"/>
          </a:xfrm>
          <a:prstGeom prst="rect">
            <a:avLst/>
          </a:prstGeom>
          <a:solidFill>
            <a:schemeClr val="folHlink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4000" rIns="5400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第 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</a:rPr>
              <a:t>3 </a:t>
            </a:r>
            <a:r>
              <a:rPr lang="zh-CN" altLang="en-US" sz="2800">
                <a:solidFill>
                  <a:srgbClr val="FF0000"/>
                </a:solidFill>
              </a:rPr>
              <a:t>种</a:t>
            </a:r>
            <a:r>
              <a:rPr lang="zh-CN" altLang="en-US" sz="2800"/>
              <a:t>可能的含意：</a:t>
            </a:r>
            <a:r>
              <a:rPr lang="zh-CN" altLang="en-US" sz="2800">
                <a:solidFill>
                  <a:srgbClr val="0000FF"/>
                </a:solidFill>
                <a:latin typeface="黑体"/>
                <a:ea typeface="黑体" pitchFamily="49" charset="-122"/>
              </a:rPr>
              <a:t>“</a:t>
            </a:r>
            <a:r>
              <a:rPr lang="zh-CN" altLang="en-US" sz="2800">
                <a:solidFill>
                  <a:srgbClr val="FF0000"/>
                </a:solidFill>
                <a:ea typeface="黑体" pitchFamily="49" charset="-122"/>
              </a:rPr>
              <a:t>相变温度</a:t>
            </a:r>
            <a:r>
              <a:rPr lang="zh-CN" altLang="en-US" sz="2800">
                <a:solidFill>
                  <a:srgbClr val="0000FF"/>
                </a:solidFill>
                <a:latin typeface="黑体"/>
                <a:ea typeface="黑体" pitchFamily="49" charset="-122"/>
              </a:rPr>
              <a:t>”</a:t>
            </a:r>
            <a:r>
              <a:rPr lang="zh-CN" altLang="en-US" sz="2800">
                <a:solidFill>
                  <a:srgbClr val="0000FF"/>
                </a:solidFill>
                <a:ea typeface="黑体" pitchFamily="49" charset="-122"/>
              </a:rPr>
              <a:t>是多少？</a:t>
            </a:r>
          </a:p>
        </p:txBody>
      </p:sp>
      <p:sp>
        <p:nvSpPr>
          <p:cNvPr id="355335" name="Text Box 7"/>
          <p:cNvSpPr txBox="1">
            <a:spLocks noChangeArrowheads="1"/>
          </p:cNvSpPr>
          <p:nvPr/>
        </p:nvSpPr>
        <p:spPr bwMode="auto">
          <a:xfrm>
            <a:off x="1042988" y="3138488"/>
            <a:ext cx="5873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A50021"/>
                </a:solidFill>
                <a:ea typeface="黑体" pitchFamily="49" charset="-122"/>
              </a:rPr>
              <a:t>测量内容：</a:t>
            </a:r>
            <a:r>
              <a:rPr lang="zh-CN" altLang="en-US" sz="3200">
                <a:solidFill>
                  <a:srgbClr val="0000FF"/>
                </a:solidFill>
                <a:ea typeface="隶书" pitchFamily="49" charset="-122"/>
              </a:rPr>
              <a:t>热磁曲线、相变温度</a:t>
            </a:r>
          </a:p>
        </p:txBody>
      </p:sp>
      <p:sp>
        <p:nvSpPr>
          <p:cNvPr id="355336" name="Text Box 8"/>
          <p:cNvSpPr txBox="1">
            <a:spLocks noChangeArrowheads="1"/>
          </p:cNvSpPr>
          <p:nvPr/>
        </p:nvSpPr>
        <p:spPr bwMode="auto">
          <a:xfrm>
            <a:off x="1979613" y="3933825"/>
            <a:ext cx="409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宏观磁性测量：</a:t>
            </a:r>
            <a:r>
              <a:rPr lang="zh-CN" altLang="en-US" sz="2800">
                <a:solidFill>
                  <a:srgbClr val="0000FF"/>
                </a:solidFill>
                <a:ea typeface="隶书" pitchFamily="49" charset="-122"/>
              </a:rPr>
              <a:t>热磁曲线</a:t>
            </a:r>
          </a:p>
        </p:txBody>
      </p:sp>
      <p:sp>
        <p:nvSpPr>
          <p:cNvPr id="355341" name="Text Box 13"/>
          <p:cNvSpPr txBox="1">
            <a:spLocks noChangeArrowheads="1"/>
          </p:cNvSpPr>
          <p:nvPr/>
        </p:nvSpPr>
        <p:spPr bwMode="auto">
          <a:xfrm>
            <a:off x="7164388" y="3200400"/>
            <a:ext cx="17208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/>
              <a:t>磁矩类测量</a:t>
            </a:r>
          </a:p>
        </p:txBody>
      </p:sp>
      <p:sp>
        <p:nvSpPr>
          <p:cNvPr id="355343" name="Text Box 15"/>
          <p:cNvSpPr txBox="1">
            <a:spLocks noChangeArrowheads="1"/>
          </p:cNvSpPr>
          <p:nvPr/>
        </p:nvSpPr>
        <p:spPr bwMode="auto">
          <a:xfrm>
            <a:off x="65088" y="1484313"/>
            <a:ext cx="546100" cy="579437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sym typeface="Wingdings" pitchFamily="2" charset="2"/>
              </a:rPr>
              <a:t></a:t>
            </a:r>
          </a:p>
        </p:txBody>
      </p:sp>
      <p:sp>
        <p:nvSpPr>
          <p:cNvPr id="355344" name="Text Box 16"/>
          <p:cNvSpPr txBox="1">
            <a:spLocks noChangeArrowheads="1"/>
          </p:cNvSpPr>
          <p:nvPr/>
        </p:nvSpPr>
        <p:spPr bwMode="auto">
          <a:xfrm>
            <a:off x="1979613" y="4565650"/>
            <a:ext cx="2673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中子散射</a:t>
            </a:r>
            <a:r>
              <a:rPr lang="zh-CN" altLang="en-US" sz="2800"/>
              <a:t>测量：</a:t>
            </a:r>
            <a:endParaRPr lang="zh-CN" altLang="en-US" sz="2800">
              <a:ea typeface="隶书" pitchFamily="49" charset="-122"/>
            </a:endParaRPr>
          </a:p>
        </p:txBody>
      </p:sp>
      <p:sp>
        <p:nvSpPr>
          <p:cNvPr id="355345" name="Text Box 17"/>
          <p:cNvSpPr txBox="1">
            <a:spLocks noChangeArrowheads="1"/>
          </p:cNvSpPr>
          <p:nvPr/>
        </p:nvSpPr>
        <p:spPr bwMode="auto">
          <a:xfrm>
            <a:off x="1979613" y="5133975"/>
            <a:ext cx="231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电阻率</a:t>
            </a:r>
            <a:r>
              <a:rPr lang="zh-CN" altLang="en-US" sz="2800"/>
              <a:t>测量：</a:t>
            </a:r>
            <a:endParaRPr lang="zh-CN" altLang="en-US" sz="2800">
              <a:ea typeface="隶书" pitchFamily="49" charset="-122"/>
            </a:endParaRPr>
          </a:p>
        </p:txBody>
      </p:sp>
      <p:sp>
        <p:nvSpPr>
          <p:cNvPr id="355346" name="Text Box 18"/>
          <p:cNvSpPr txBox="1">
            <a:spLocks noChangeArrowheads="1"/>
          </p:cNvSpPr>
          <p:nvPr/>
        </p:nvSpPr>
        <p:spPr bwMode="auto">
          <a:xfrm>
            <a:off x="1979613" y="5734050"/>
            <a:ext cx="2673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比热容量</a:t>
            </a:r>
            <a:r>
              <a:rPr lang="zh-CN" altLang="en-US" sz="2800"/>
              <a:t>测量：</a:t>
            </a:r>
            <a:endParaRPr lang="zh-CN" altLang="en-US" sz="2800">
              <a:ea typeface="隶书" pitchFamily="49" charset="-122"/>
            </a:endParaRPr>
          </a:p>
        </p:txBody>
      </p:sp>
      <p:sp>
        <p:nvSpPr>
          <p:cNvPr id="355347" name="Text Box 19"/>
          <p:cNvSpPr txBox="1">
            <a:spLocks noChangeArrowheads="1"/>
          </p:cNvSpPr>
          <p:nvPr/>
        </p:nvSpPr>
        <p:spPr bwMode="auto">
          <a:xfrm>
            <a:off x="5219700" y="4565650"/>
            <a:ext cx="231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磁共振</a:t>
            </a:r>
            <a:r>
              <a:rPr lang="zh-CN" altLang="en-US" sz="2800"/>
              <a:t>测量：</a:t>
            </a:r>
            <a:endParaRPr lang="zh-CN" altLang="en-US" sz="2800">
              <a:ea typeface="隶书" pitchFamily="49" charset="-122"/>
            </a:endParaRPr>
          </a:p>
        </p:txBody>
      </p:sp>
      <p:sp>
        <p:nvSpPr>
          <p:cNvPr id="355348" name="Text Box 20"/>
          <p:cNvSpPr txBox="1">
            <a:spLocks noChangeArrowheads="1"/>
          </p:cNvSpPr>
          <p:nvPr/>
        </p:nvSpPr>
        <p:spPr bwMode="auto">
          <a:xfrm>
            <a:off x="5219700" y="5133975"/>
            <a:ext cx="2673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磁光效应</a:t>
            </a:r>
            <a:r>
              <a:rPr lang="zh-CN" altLang="en-US" sz="2800"/>
              <a:t>测量：</a:t>
            </a:r>
            <a:endParaRPr lang="zh-CN" altLang="en-US" sz="2800">
              <a:ea typeface="隶书" pitchFamily="49" charset="-122"/>
            </a:endParaRPr>
          </a:p>
        </p:txBody>
      </p:sp>
      <p:sp>
        <p:nvSpPr>
          <p:cNvPr id="355350" name="Text Box 22"/>
          <p:cNvSpPr txBox="1">
            <a:spLocks noChangeArrowheads="1"/>
          </p:cNvSpPr>
          <p:nvPr/>
        </p:nvSpPr>
        <p:spPr bwMode="auto">
          <a:xfrm>
            <a:off x="5003800" y="6211888"/>
            <a:ext cx="392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>
                <a:ea typeface="华文新魏" pitchFamily="2" charset="-122"/>
              </a:rPr>
              <a:t>参考物：单质金属钴</a:t>
            </a:r>
            <a:r>
              <a:rPr lang="zh-CN" altLang="en-US" sz="2400"/>
              <a:t>（</a:t>
            </a:r>
            <a:r>
              <a:rPr lang="en-US" altLang="zh-CN" sz="2400">
                <a:ea typeface="华文新魏" pitchFamily="2" charset="-122"/>
              </a:rPr>
              <a:t>Co</a:t>
            </a:r>
            <a:r>
              <a:rPr lang="zh-CN" altLang="en-US" sz="2400"/>
              <a:t>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3" grpId="0"/>
      <p:bldP spid="355335" grpId="0"/>
      <p:bldP spid="355336" grpId="0"/>
      <p:bldP spid="355341" grpId="0" animBg="1"/>
      <p:bldP spid="355344" grpId="0"/>
      <p:bldP spid="355345" grpId="0"/>
      <p:bldP spid="355346" grpId="0"/>
      <p:bldP spid="355347" grpId="0"/>
      <p:bldP spid="35534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725" y="465138"/>
            <a:ext cx="46545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latin typeface="黑体" pitchFamily="49" charset="-122"/>
                <a:ea typeface="黑体" pitchFamily="49" charset="-122"/>
              </a:rPr>
              <a:t>2.1.2 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磁性的强弱</a:t>
            </a:r>
          </a:p>
        </p:txBody>
      </p:sp>
      <p:sp>
        <p:nvSpPr>
          <p:cNvPr id="356355" name="Text Box 3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7042150" y="333375"/>
            <a:ext cx="21018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000"/>
              <a:t>两头雾水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000"/>
              <a:t>What you mean?</a:t>
            </a:r>
          </a:p>
        </p:txBody>
      </p:sp>
      <p:sp>
        <p:nvSpPr>
          <p:cNvPr id="356358" name="Text Box 6"/>
          <p:cNvSpPr txBox="1">
            <a:spLocks noChangeArrowheads="1"/>
          </p:cNvSpPr>
          <p:nvPr/>
        </p:nvSpPr>
        <p:spPr bwMode="auto">
          <a:xfrm>
            <a:off x="755650" y="1484313"/>
            <a:ext cx="6575425" cy="576262"/>
          </a:xfrm>
          <a:prstGeom prst="rect">
            <a:avLst/>
          </a:prstGeom>
          <a:solidFill>
            <a:schemeClr val="folHlink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4000" rIns="5400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第 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</a:rPr>
              <a:t>4 </a:t>
            </a:r>
            <a:r>
              <a:rPr lang="zh-CN" altLang="en-US" sz="2800">
                <a:solidFill>
                  <a:srgbClr val="FF0000"/>
                </a:solidFill>
              </a:rPr>
              <a:t>种</a:t>
            </a:r>
            <a:r>
              <a:rPr lang="zh-CN" altLang="en-US" sz="2800"/>
              <a:t>可能的含意：</a:t>
            </a:r>
            <a:r>
              <a:rPr lang="zh-CN" altLang="en-US" sz="2800">
                <a:solidFill>
                  <a:srgbClr val="0000FF"/>
                </a:solidFill>
                <a:latin typeface="黑体"/>
                <a:ea typeface="黑体" pitchFamily="49" charset="-122"/>
              </a:rPr>
              <a:t>“</a:t>
            </a:r>
            <a:r>
              <a:rPr lang="zh-CN" altLang="en-US" sz="2800">
                <a:solidFill>
                  <a:srgbClr val="FF0000"/>
                </a:solidFill>
                <a:ea typeface="黑体" pitchFamily="49" charset="-122"/>
              </a:rPr>
              <a:t>铁磁性</a:t>
            </a:r>
            <a:r>
              <a:rPr lang="zh-CN" altLang="en-US" sz="2800">
                <a:solidFill>
                  <a:srgbClr val="0000FF"/>
                </a:solidFill>
                <a:latin typeface="黑体"/>
                <a:ea typeface="黑体" pitchFamily="49" charset="-122"/>
              </a:rPr>
              <a:t>”</a:t>
            </a:r>
            <a:r>
              <a:rPr lang="zh-CN" altLang="en-US" sz="2800">
                <a:solidFill>
                  <a:srgbClr val="0000FF"/>
                </a:solidFill>
                <a:ea typeface="黑体" pitchFamily="49" charset="-122"/>
              </a:rPr>
              <a:t>的强弱？</a:t>
            </a:r>
          </a:p>
        </p:txBody>
      </p:sp>
      <p:sp>
        <p:nvSpPr>
          <p:cNvPr id="356362" name="Text Box 10"/>
          <p:cNvSpPr txBox="1">
            <a:spLocks noChangeArrowheads="1"/>
          </p:cNvSpPr>
          <p:nvPr/>
        </p:nvSpPr>
        <p:spPr bwMode="auto">
          <a:xfrm>
            <a:off x="65088" y="1484313"/>
            <a:ext cx="546100" cy="579437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sym typeface="Wingdings" pitchFamily="2" charset="2"/>
              </a:rPr>
              <a:t></a:t>
            </a:r>
          </a:p>
        </p:txBody>
      </p:sp>
      <p:sp>
        <p:nvSpPr>
          <p:cNvPr id="356368" name="Text Box 16"/>
          <p:cNvSpPr txBox="1">
            <a:spLocks noChangeArrowheads="1"/>
          </p:cNvSpPr>
          <p:nvPr/>
        </p:nvSpPr>
        <p:spPr bwMode="auto">
          <a:xfrm>
            <a:off x="5003800" y="6211888"/>
            <a:ext cx="382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>
                <a:ea typeface="华文新魏" pitchFamily="2" charset="-122"/>
              </a:rPr>
              <a:t>参考物：单质金属钴</a:t>
            </a:r>
            <a:r>
              <a:rPr lang="zh-CN" altLang="en-US" sz="2400"/>
              <a:t>（</a:t>
            </a:r>
            <a:r>
              <a:rPr lang="en-US" altLang="zh-CN" sz="2400">
                <a:ea typeface="华文新魏" pitchFamily="2" charset="-122"/>
              </a:rPr>
              <a:t>Ni</a:t>
            </a:r>
            <a:r>
              <a:rPr lang="zh-CN" altLang="en-US" sz="2400"/>
              <a:t>）</a:t>
            </a:r>
          </a:p>
        </p:txBody>
      </p:sp>
      <p:sp>
        <p:nvSpPr>
          <p:cNvPr id="356369" name="Freeform 17" descr="宽下对角线"/>
          <p:cNvSpPr>
            <a:spLocks/>
          </p:cNvSpPr>
          <p:nvPr/>
        </p:nvSpPr>
        <p:spPr bwMode="auto">
          <a:xfrm flipH="1">
            <a:off x="7812088" y="4968875"/>
            <a:ext cx="427037" cy="779463"/>
          </a:xfrm>
          <a:custGeom>
            <a:avLst/>
            <a:gdLst/>
            <a:ahLst/>
            <a:cxnLst>
              <a:cxn ang="0">
                <a:pos x="267" y="380"/>
              </a:cxn>
              <a:cxn ang="0">
                <a:pos x="267" y="472"/>
              </a:cxn>
              <a:cxn ang="0">
                <a:pos x="264" y="490"/>
              </a:cxn>
              <a:cxn ang="0">
                <a:pos x="245" y="481"/>
              </a:cxn>
              <a:cxn ang="0">
                <a:pos x="194" y="448"/>
              </a:cxn>
              <a:cxn ang="0">
                <a:pos x="161" y="425"/>
              </a:cxn>
              <a:cxn ang="0">
                <a:pos x="120" y="389"/>
              </a:cxn>
              <a:cxn ang="0">
                <a:pos x="93" y="359"/>
              </a:cxn>
              <a:cxn ang="0">
                <a:pos x="74" y="331"/>
              </a:cxn>
              <a:cxn ang="0">
                <a:pos x="45" y="268"/>
              </a:cxn>
              <a:cxn ang="0">
                <a:pos x="26" y="205"/>
              </a:cxn>
              <a:cxn ang="0">
                <a:pos x="14" y="133"/>
              </a:cxn>
              <a:cxn ang="0">
                <a:pos x="2" y="28"/>
              </a:cxn>
              <a:cxn ang="0">
                <a:pos x="5" y="4"/>
              </a:cxn>
              <a:cxn ang="0">
                <a:pos x="23" y="2"/>
              </a:cxn>
              <a:cxn ang="0">
                <a:pos x="146" y="2"/>
              </a:cxn>
              <a:cxn ang="0">
                <a:pos x="239" y="2"/>
              </a:cxn>
              <a:cxn ang="0">
                <a:pos x="264" y="5"/>
              </a:cxn>
              <a:cxn ang="0">
                <a:pos x="266" y="26"/>
              </a:cxn>
              <a:cxn ang="0">
                <a:pos x="266" y="94"/>
              </a:cxn>
              <a:cxn ang="0">
                <a:pos x="267" y="236"/>
              </a:cxn>
              <a:cxn ang="0">
                <a:pos x="267" y="380"/>
              </a:cxn>
            </a:cxnLst>
            <a:rect l="0" t="0" r="r" b="b"/>
            <a:pathLst>
              <a:path w="269" h="491">
                <a:moveTo>
                  <a:pt x="267" y="380"/>
                </a:moveTo>
                <a:cubicBezTo>
                  <a:pt x="267" y="418"/>
                  <a:pt x="267" y="454"/>
                  <a:pt x="267" y="472"/>
                </a:cubicBezTo>
                <a:cubicBezTo>
                  <a:pt x="267" y="490"/>
                  <a:pt x="268" y="489"/>
                  <a:pt x="264" y="490"/>
                </a:cubicBezTo>
                <a:cubicBezTo>
                  <a:pt x="260" y="491"/>
                  <a:pt x="257" y="488"/>
                  <a:pt x="245" y="481"/>
                </a:cubicBezTo>
                <a:cubicBezTo>
                  <a:pt x="233" y="474"/>
                  <a:pt x="208" y="457"/>
                  <a:pt x="194" y="448"/>
                </a:cubicBezTo>
                <a:cubicBezTo>
                  <a:pt x="180" y="439"/>
                  <a:pt x="173" y="435"/>
                  <a:pt x="161" y="425"/>
                </a:cubicBezTo>
                <a:cubicBezTo>
                  <a:pt x="149" y="415"/>
                  <a:pt x="131" y="400"/>
                  <a:pt x="120" y="389"/>
                </a:cubicBezTo>
                <a:cubicBezTo>
                  <a:pt x="109" y="378"/>
                  <a:pt x="101" y="369"/>
                  <a:pt x="93" y="359"/>
                </a:cubicBezTo>
                <a:cubicBezTo>
                  <a:pt x="85" y="349"/>
                  <a:pt x="82" y="346"/>
                  <a:pt x="74" y="331"/>
                </a:cubicBezTo>
                <a:cubicBezTo>
                  <a:pt x="66" y="316"/>
                  <a:pt x="53" y="289"/>
                  <a:pt x="45" y="268"/>
                </a:cubicBezTo>
                <a:cubicBezTo>
                  <a:pt x="37" y="247"/>
                  <a:pt x="31" y="227"/>
                  <a:pt x="26" y="205"/>
                </a:cubicBezTo>
                <a:cubicBezTo>
                  <a:pt x="21" y="183"/>
                  <a:pt x="18" y="162"/>
                  <a:pt x="14" y="133"/>
                </a:cubicBezTo>
                <a:cubicBezTo>
                  <a:pt x="10" y="104"/>
                  <a:pt x="3" y="49"/>
                  <a:pt x="2" y="28"/>
                </a:cubicBezTo>
                <a:cubicBezTo>
                  <a:pt x="1" y="7"/>
                  <a:pt x="1" y="8"/>
                  <a:pt x="5" y="4"/>
                </a:cubicBezTo>
                <a:cubicBezTo>
                  <a:pt x="9" y="0"/>
                  <a:pt x="0" y="2"/>
                  <a:pt x="23" y="2"/>
                </a:cubicBezTo>
                <a:cubicBezTo>
                  <a:pt x="46" y="2"/>
                  <a:pt x="110" y="2"/>
                  <a:pt x="146" y="2"/>
                </a:cubicBezTo>
                <a:cubicBezTo>
                  <a:pt x="182" y="2"/>
                  <a:pt x="219" y="1"/>
                  <a:pt x="239" y="2"/>
                </a:cubicBezTo>
                <a:cubicBezTo>
                  <a:pt x="259" y="3"/>
                  <a:pt x="259" y="1"/>
                  <a:pt x="264" y="5"/>
                </a:cubicBezTo>
                <a:cubicBezTo>
                  <a:pt x="269" y="9"/>
                  <a:pt x="266" y="11"/>
                  <a:pt x="266" y="26"/>
                </a:cubicBezTo>
                <a:cubicBezTo>
                  <a:pt x="266" y="41"/>
                  <a:pt x="266" y="59"/>
                  <a:pt x="266" y="94"/>
                </a:cubicBezTo>
                <a:cubicBezTo>
                  <a:pt x="266" y="129"/>
                  <a:pt x="267" y="188"/>
                  <a:pt x="267" y="236"/>
                </a:cubicBezTo>
                <a:cubicBezTo>
                  <a:pt x="267" y="284"/>
                  <a:pt x="267" y="350"/>
                  <a:pt x="267" y="380"/>
                </a:cubicBezTo>
                <a:close/>
              </a:path>
            </a:pathLst>
          </a:custGeom>
          <a:pattFill prst="wdDnDiag">
            <a:fgClr>
              <a:srgbClr val="CC00CC"/>
            </a:fgClr>
            <a:bgClr>
              <a:schemeClr val="bg1"/>
            </a:bgClr>
          </a:pattFill>
          <a:ln w="31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6370" name="Freeform 18" descr="宽上对角线"/>
          <p:cNvSpPr>
            <a:spLocks/>
          </p:cNvSpPr>
          <p:nvPr/>
        </p:nvSpPr>
        <p:spPr bwMode="auto">
          <a:xfrm>
            <a:off x="7386638" y="4970463"/>
            <a:ext cx="427037" cy="779462"/>
          </a:xfrm>
          <a:custGeom>
            <a:avLst/>
            <a:gdLst/>
            <a:ahLst/>
            <a:cxnLst>
              <a:cxn ang="0">
                <a:pos x="267" y="380"/>
              </a:cxn>
              <a:cxn ang="0">
                <a:pos x="267" y="472"/>
              </a:cxn>
              <a:cxn ang="0">
                <a:pos x="264" y="490"/>
              </a:cxn>
              <a:cxn ang="0">
                <a:pos x="245" y="481"/>
              </a:cxn>
              <a:cxn ang="0">
                <a:pos x="194" y="448"/>
              </a:cxn>
              <a:cxn ang="0">
                <a:pos x="161" y="425"/>
              </a:cxn>
              <a:cxn ang="0">
                <a:pos x="120" y="389"/>
              </a:cxn>
              <a:cxn ang="0">
                <a:pos x="93" y="359"/>
              </a:cxn>
              <a:cxn ang="0">
                <a:pos x="74" y="331"/>
              </a:cxn>
              <a:cxn ang="0">
                <a:pos x="45" y="268"/>
              </a:cxn>
              <a:cxn ang="0">
                <a:pos x="26" y="205"/>
              </a:cxn>
              <a:cxn ang="0">
                <a:pos x="14" y="133"/>
              </a:cxn>
              <a:cxn ang="0">
                <a:pos x="2" y="28"/>
              </a:cxn>
              <a:cxn ang="0">
                <a:pos x="5" y="4"/>
              </a:cxn>
              <a:cxn ang="0">
                <a:pos x="23" y="2"/>
              </a:cxn>
              <a:cxn ang="0">
                <a:pos x="146" y="2"/>
              </a:cxn>
              <a:cxn ang="0">
                <a:pos x="239" y="2"/>
              </a:cxn>
              <a:cxn ang="0">
                <a:pos x="264" y="5"/>
              </a:cxn>
              <a:cxn ang="0">
                <a:pos x="266" y="26"/>
              </a:cxn>
              <a:cxn ang="0">
                <a:pos x="266" y="94"/>
              </a:cxn>
              <a:cxn ang="0">
                <a:pos x="267" y="236"/>
              </a:cxn>
              <a:cxn ang="0">
                <a:pos x="267" y="380"/>
              </a:cxn>
            </a:cxnLst>
            <a:rect l="0" t="0" r="r" b="b"/>
            <a:pathLst>
              <a:path w="269" h="491">
                <a:moveTo>
                  <a:pt x="267" y="380"/>
                </a:moveTo>
                <a:cubicBezTo>
                  <a:pt x="267" y="418"/>
                  <a:pt x="267" y="454"/>
                  <a:pt x="267" y="472"/>
                </a:cubicBezTo>
                <a:cubicBezTo>
                  <a:pt x="267" y="490"/>
                  <a:pt x="268" y="489"/>
                  <a:pt x="264" y="490"/>
                </a:cubicBezTo>
                <a:cubicBezTo>
                  <a:pt x="260" y="491"/>
                  <a:pt x="257" y="488"/>
                  <a:pt x="245" y="481"/>
                </a:cubicBezTo>
                <a:cubicBezTo>
                  <a:pt x="233" y="474"/>
                  <a:pt x="208" y="457"/>
                  <a:pt x="194" y="448"/>
                </a:cubicBezTo>
                <a:cubicBezTo>
                  <a:pt x="180" y="439"/>
                  <a:pt x="173" y="435"/>
                  <a:pt x="161" y="425"/>
                </a:cubicBezTo>
                <a:cubicBezTo>
                  <a:pt x="149" y="415"/>
                  <a:pt x="131" y="400"/>
                  <a:pt x="120" y="389"/>
                </a:cubicBezTo>
                <a:cubicBezTo>
                  <a:pt x="109" y="378"/>
                  <a:pt x="101" y="369"/>
                  <a:pt x="93" y="359"/>
                </a:cubicBezTo>
                <a:cubicBezTo>
                  <a:pt x="85" y="349"/>
                  <a:pt x="82" y="346"/>
                  <a:pt x="74" y="331"/>
                </a:cubicBezTo>
                <a:cubicBezTo>
                  <a:pt x="66" y="316"/>
                  <a:pt x="53" y="289"/>
                  <a:pt x="45" y="268"/>
                </a:cubicBezTo>
                <a:cubicBezTo>
                  <a:pt x="37" y="247"/>
                  <a:pt x="31" y="227"/>
                  <a:pt x="26" y="205"/>
                </a:cubicBezTo>
                <a:cubicBezTo>
                  <a:pt x="21" y="183"/>
                  <a:pt x="18" y="162"/>
                  <a:pt x="14" y="133"/>
                </a:cubicBezTo>
                <a:cubicBezTo>
                  <a:pt x="10" y="104"/>
                  <a:pt x="3" y="49"/>
                  <a:pt x="2" y="28"/>
                </a:cubicBezTo>
                <a:cubicBezTo>
                  <a:pt x="1" y="7"/>
                  <a:pt x="1" y="8"/>
                  <a:pt x="5" y="4"/>
                </a:cubicBezTo>
                <a:cubicBezTo>
                  <a:pt x="9" y="0"/>
                  <a:pt x="0" y="2"/>
                  <a:pt x="23" y="2"/>
                </a:cubicBezTo>
                <a:cubicBezTo>
                  <a:pt x="46" y="2"/>
                  <a:pt x="110" y="2"/>
                  <a:pt x="146" y="2"/>
                </a:cubicBezTo>
                <a:cubicBezTo>
                  <a:pt x="182" y="2"/>
                  <a:pt x="219" y="1"/>
                  <a:pt x="239" y="2"/>
                </a:cubicBezTo>
                <a:cubicBezTo>
                  <a:pt x="259" y="3"/>
                  <a:pt x="259" y="1"/>
                  <a:pt x="264" y="5"/>
                </a:cubicBezTo>
                <a:cubicBezTo>
                  <a:pt x="269" y="9"/>
                  <a:pt x="266" y="11"/>
                  <a:pt x="266" y="26"/>
                </a:cubicBezTo>
                <a:cubicBezTo>
                  <a:pt x="266" y="41"/>
                  <a:pt x="266" y="59"/>
                  <a:pt x="266" y="94"/>
                </a:cubicBezTo>
                <a:cubicBezTo>
                  <a:pt x="266" y="129"/>
                  <a:pt x="267" y="188"/>
                  <a:pt x="267" y="236"/>
                </a:cubicBezTo>
                <a:cubicBezTo>
                  <a:pt x="267" y="284"/>
                  <a:pt x="267" y="350"/>
                  <a:pt x="267" y="380"/>
                </a:cubicBezTo>
                <a:close/>
              </a:path>
            </a:pathLst>
          </a:custGeom>
          <a:pattFill prst="wdUpDiag">
            <a:fgClr>
              <a:srgbClr val="0000FF"/>
            </a:fgClr>
            <a:bgClr>
              <a:schemeClr val="bg1"/>
            </a:bgClr>
          </a:pattFill>
          <a:ln w="31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6371" name="Rectangle 19"/>
          <p:cNvSpPr>
            <a:spLocks noChangeArrowheads="1"/>
          </p:cNvSpPr>
          <p:nvPr/>
        </p:nvSpPr>
        <p:spPr bwMode="auto">
          <a:xfrm>
            <a:off x="7308850" y="3960813"/>
            <a:ext cx="1008063" cy="1312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6372" name="Text Box 20"/>
          <p:cNvSpPr txBox="1">
            <a:spLocks noChangeArrowheads="1"/>
          </p:cNvSpPr>
          <p:nvPr/>
        </p:nvSpPr>
        <p:spPr bwMode="auto">
          <a:xfrm>
            <a:off x="395288" y="6092825"/>
            <a:ext cx="3817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lang="en-US" altLang="zh-CN" sz="2800">
                <a:solidFill>
                  <a:srgbClr val="FF0000"/>
                </a:solidFill>
              </a:rPr>
              <a:t> </a:t>
            </a:r>
            <a:r>
              <a:rPr lang="zh-CN" altLang="en-US" sz="2800">
                <a:solidFill>
                  <a:srgbClr val="FF0000"/>
                </a:solidFill>
              </a:rPr>
              <a:t>强铁磁性、弱铁磁性</a:t>
            </a:r>
            <a:endParaRPr lang="zh-CN" altLang="en-US" sz="28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56373" name="Text Box 21"/>
          <p:cNvSpPr txBox="1">
            <a:spLocks noChangeArrowheads="1"/>
          </p:cNvSpPr>
          <p:nvPr/>
        </p:nvSpPr>
        <p:spPr bwMode="auto">
          <a:xfrm>
            <a:off x="827088" y="4598988"/>
            <a:ext cx="5146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费米面的位置：</a:t>
            </a:r>
            <a:r>
              <a:rPr lang="en-US" altLang="zh-CN" sz="2400"/>
              <a:t>Stoner</a:t>
            </a:r>
            <a:r>
              <a:rPr lang="zh-CN" altLang="en-US" sz="2400"/>
              <a:t>带隙、</a:t>
            </a:r>
            <a:r>
              <a:rPr lang="en-US" altLang="zh-CN" sz="2400"/>
              <a:t>DOS</a:t>
            </a:r>
          </a:p>
        </p:txBody>
      </p:sp>
      <p:sp>
        <p:nvSpPr>
          <p:cNvPr id="356374" name="Text Box 22"/>
          <p:cNvSpPr txBox="1">
            <a:spLocks noChangeArrowheads="1"/>
          </p:cNvSpPr>
          <p:nvPr/>
        </p:nvSpPr>
        <p:spPr bwMode="auto">
          <a:xfrm>
            <a:off x="827088" y="4003675"/>
            <a:ext cx="5805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自旋向上子能带的填充情况：</a:t>
            </a:r>
            <a:r>
              <a:rPr lang="zh-CN" altLang="en-US" sz="2400"/>
              <a:t>满</a:t>
            </a:r>
            <a:r>
              <a:rPr lang="en-US" altLang="zh-CN" sz="2400"/>
              <a:t>/</a:t>
            </a:r>
            <a:r>
              <a:rPr lang="zh-CN" altLang="en-US" sz="2400"/>
              <a:t>不满</a:t>
            </a:r>
          </a:p>
        </p:txBody>
      </p:sp>
      <p:sp>
        <p:nvSpPr>
          <p:cNvPr id="356375" name="Text Box 23"/>
          <p:cNvSpPr txBox="1">
            <a:spLocks noChangeArrowheads="1"/>
          </p:cNvSpPr>
          <p:nvPr/>
        </p:nvSpPr>
        <p:spPr bwMode="auto">
          <a:xfrm>
            <a:off x="827088" y="5214938"/>
            <a:ext cx="5622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/>
              <a:t>Slater-Pauling</a:t>
            </a:r>
            <a:r>
              <a:rPr lang="zh-CN" altLang="en-US" sz="2800"/>
              <a:t>曲线：</a:t>
            </a:r>
            <a:r>
              <a:rPr lang="zh-CN" altLang="en-US" sz="2400"/>
              <a:t>二元合金的磁矩</a:t>
            </a:r>
          </a:p>
        </p:txBody>
      </p:sp>
      <p:sp>
        <p:nvSpPr>
          <p:cNvPr id="356376" name="Freeform 24"/>
          <p:cNvSpPr>
            <a:spLocks/>
          </p:cNvSpPr>
          <p:nvPr/>
        </p:nvSpPr>
        <p:spPr bwMode="auto">
          <a:xfrm>
            <a:off x="7380288" y="4608513"/>
            <a:ext cx="431800" cy="1152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" y="499"/>
              </a:cxn>
              <a:cxn ang="0">
                <a:pos x="272" y="726"/>
              </a:cxn>
            </a:cxnLst>
            <a:rect l="0" t="0" r="r" b="b"/>
            <a:pathLst>
              <a:path w="272" h="726">
                <a:moveTo>
                  <a:pt x="0" y="0"/>
                </a:moveTo>
                <a:cubicBezTo>
                  <a:pt x="0" y="189"/>
                  <a:pt x="1" y="378"/>
                  <a:pt x="46" y="499"/>
                </a:cubicBezTo>
                <a:cubicBezTo>
                  <a:pt x="91" y="620"/>
                  <a:pt x="181" y="673"/>
                  <a:pt x="272" y="72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6377" name="Rectangle 25"/>
          <p:cNvSpPr>
            <a:spLocks noChangeArrowheads="1"/>
          </p:cNvSpPr>
          <p:nvPr/>
        </p:nvSpPr>
        <p:spPr bwMode="auto">
          <a:xfrm>
            <a:off x="7812088" y="3744913"/>
            <a:ext cx="792162" cy="1223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6378" name="Freeform 26"/>
          <p:cNvSpPr>
            <a:spLocks/>
          </p:cNvSpPr>
          <p:nvPr/>
        </p:nvSpPr>
        <p:spPr bwMode="auto">
          <a:xfrm flipH="1">
            <a:off x="7812088" y="4608513"/>
            <a:ext cx="431800" cy="1152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" y="499"/>
              </a:cxn>
              <a:cxn ang="0">
                <a:pos x="272" y="726"/>
              </a:cxn>
            </a:cxnLst>
            <a:rect l="0" t="0" r="r" b="b"/>
            <a:pathLst>
              <a:path w="272" h="726">
                <a:moveTo>
                  <a:pt x="0" y="0"/>
                </a:moveTo>
                <a:cubicBezTo>
                  <a:pt x="0" y="189"/>
                  <a:pt x="1" y="378"/>
                  <a:pt x="46" y="499"/>
                </a:cubicBezTo>
                <a:cubicBezTo>
                  <a:pt x="91" y="620"/>
                  <a:pt x="181" y="673"/>
                  <a:pt x="272" y="72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6379" name="Text Box 27"/>
          <p:cNvSpPr txBox="1">
            <a:spLocks noChangeArrowheads="1"/>
          </p:cNvSpPr>
          <p:nvPr/>
        </p:nvSpPr>
        <p:spPr bwMode="auto">
          <a:xfrm>
            <a:off x="8440738" y="5026025"/>
            <a:ext cx="568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i="1"/>
              <a:t>E</a:t>
            </a:r>
            <a:r>
              <a:rPr lang="en-US" altLang="zh-CN" sz="2800" baseline="-25000"/>
              <a:t>F</a:t>
            </a:r>
          </a:p>
        </p:txBody>
      </p:sp>
      <p:sp>
        <p:nvSpPr>
          <p:cNvPr id="356380" name="Line 28"/>
          <p:cNvSpPr>
            <a:spLocks noChangeShapeType="1"/>
          </p:cNvSpPr>
          <p:nvPr/>
        </p:nvSpPr>
        <p:spPr bwMode="auto">
          <a:xfrm flipV="1">
            <a:off x="7596188" y="3529013"/>
            <a:ext cx="0" cy="5048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6381" name="Line 29"/>
          <p:cNvSpPr>
            <a:spLocks noChangeShapeType="1"/>
          </p:cNvSpPr>
          <p:nvPr/>
        </p:nvSpPr>
        <p:spPr bwMode="auto">
          <a:xfrm>
            <a:off x="8027988" y="3529013"/>
            <a:ext cx="0" cy="504825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6382" name="Line 30"/>
          <p:cNvSpPr>
            <a:spLocks noChangeShapeType="1"/>
          </p:cNvSpPr>
          <p:nvPr/>
        </p:nvSpPr>
        <p:spPr bwMode="auto">
          <a:xfrm>
            <a:off x="7235825" y="5273675"/>
            <a:ext cx="12239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6383" name="Line 31"/>
          <p:cNvSpPr>
            <a:spLocks noChangeShapeType="1"/>
          </p:cNvSpPr>
          <p:nvPr/>
        </p:nvSpPr>
        <p:spPr bwMode="auto">
          <a:xfrm>
            <a:off x="7812088" y="4032250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6384" name="Text Box 32"/>
          <p:cNvSpPr txBox="1">
            <a:spLocks noChangeArrowheads="1"/>
          </p:cNvSpPr>
          <p:nvPr/>
        </p:nvSpPr>
        <p:spPr bwMode="auto">
          <a:xfrm>
            <a:off x="1042988" y="2349500"/>
            <a:ext cx="3841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A50021"/>
                </a:solidFill>
                <a:ea typeface="黑体" pitchFamily="49" charset="-122"/>
              </a:rPr>
              <a:t>专业语言：</a:t>
            </a:r>
            <a:r>
              <a:rPr lang="zh-CN" altLang="en-US" sz="3200">
                <a:solidFill>
                  <a:srgbClr val="0000FF"/>
                </a:solidFill>
                <a:ea typeface="黑体" pitchFamily="49" charset="-122"/>
              </a:rPr>
              <a:t>自旋</a:t>
            </a:r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极化</a:t>
            </a:r>
            <a:endParaRPr lang="zh-CN" altLang="en-US" sz="3200">
              <a:solidFill>
                <a:srgbClr val="0000FF"/>
              </a:solidFill>
              <a:ea typeface="黑体" pitchFamily="49" charset="-122"/>
            </a:endParaRPr>
          </a:p>
        </p:txBody>
      </p:sp>
      <p:sp>
        <p:nvSpPr>
          <p:cNvPr id="356385" name="Text Box 33"/>
          <p:cNvSpPr txBox="1">
            <a:spLocks noChangeArrowheads="1"/>
          </p:cNvSpPr>
          <p:nvPr/>
        </p:nvSpPr>
        <p:spPr bwMode="auto">
          <a:xfrm>
            <a:off x="1042988" y="3138488"/>
            <a:ext cx="5873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A50021"/>
                </a:solidFill>
                <a:ea typeface="黑体" pitchFamily="49" charset="-122"/>
              </a:rPr>
              <a:t>测量内容：</a:t>
            </a:r>
            <a:r>
              <a:rPr lang="zh-CN" altLang="en-US" sz="3200">
                <a:solidFill>
                  <a:srgbClr val="0000FF"/>
                </a:solidFill>
                <a:ea typeface="隶书" pitchFamily="49" charset="-122"/>
              </a:rPr>
              <a:t>自旋相关的能带结构</a:t>
            </a:r>
          </a:p>
        </p:txBody>
      </p:sp>
      <p:sp>
        <p:nvSpPr>
          <p:cNvPr id="356386" name="Text Box 34"/>
          <p:cNvSpPr txBox="1">
            <a:spLocks noChangeArrowheads="1"/>
          </p:cNvSpPr>
          <p:nvPr/>
        </p:nvSpPr>
        <p:spPr bwMode="auto">
          <a:xfrm>
            <a:off x="7885113" y="21336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更专业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5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35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35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3148 " pathEditMode="relative" ptsTypes="AA">
                                      <p:cBhvr>
                                        <p:cTn id="35" dur="2000" fill="hold"/>
                                        <p:tgtEl>
                                          <p:spTgt spid="356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3148 " pathEditMode="relative" ptsTypes="AA">
                                      <p:cBhvr>
                                        <p:cTn id="37" dur="2000" fill="hold"/>
                                        <p:tgtEl>
                                          <p:spTgt spid="356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3148 " pathEditMode="relative" ptsTypes="AA">
                                      <p:cBhvr>
                                        <p:cTn id="39" dur="2000" fill="hold"/>
                                        <p:tgtEl>
                                          <p:spTgt spid="356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3148 " pathEditMode="relative" ptsTypes="AA">
                                      <p:cBhvr>
                                        <p:cTn id="41" dur="2000" fill="hold"/>
                                        <p:tgtEl>
                                          <p:spTgt spid="356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3148 " pathEditMode="relative" ptsTypes="AA">
                                      <p:cBhvr>
                                        <p:cTn id="43" dur="2000" fill="hold"/>
                                        <p:tgtEl>
                                          <p:spTgt spid="356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5741 " pathEditMode="relative" ptsTypes="AA">
                                      <p:cBhvr>
                                        <p:cTn id="47" dur="2000" fill="hold"/>
                                        <p:tgtEl>
                                          <p:spTgt spid="356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5741 " pathEditMode="relative" ptsTypes="AA">
                                      <p:cBhvr>
                                        <p:cTn id="49" dur="1300" fill="hold"/>
                                        <p:tgtEl>
                                          <p:spTgt spid="356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5741 " pathEditMode="relative" ptsTypes="AA">
                                      <p:cBhvr>
                                        <p:cTn id="51" dur="1300" fill="hold"/>
                                        <p:tgtEl>
                                          <p:spTgt spid="356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1.11022E-16 -0.04398 " pathEditMode="relative" rAng="0" ptsTypes="AA">
                                      <p:cBhvr>
                                        <p:cTn id="53" dur="950" fill="hold"/>
                                        <p:tgtEl>
                                          <p:spTgt spid="356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0052 -0.04629 " pathEditMode="relative" rAng="0" ptsTypes="AA">
                                      <p:cBhvr>
                                        <p:cTn id="55" dur="950" fill="hold"/>
                                        <p:tgtEl>
                                          <p:spTgt spid="356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69" grpId="0" animBg="1"/>
      <p:bldP spid="356369" grpId="1" animBg="1"/>
      <p:bldP spid="356369" grpId="2" animBg="1"/>
      <p:bldP spid="356370" grpId="0" animBg="1"/>
      <p:bldP spid="356371" grpId="0" animBg="1"/>
      <p:bldP spid="356371" grpId="1" animBg="1"/>
      <p:bldP spid="356372" grpId="0"/>
      <p:bldP spid="356373" grpId="0"/>
      <p:bldP spid="356374" grpId="0"/>
      <p:bldP spid="356375" grpId="0"/>
      <p:bldP spid="356378" grpId="0" animBg="1"/>
      <p:bldP spid="356378" grpId="1" animBg="1"/>
      <p:bldP spid="356379" grpId="0"/>
      <p:bldP spid="356379" grpId="1"/>
      <p:bldP spid="356379" grpId="2"/>
      <p:bldP spid="356382" grpId="0" animBg="1"/>
      <p:bldP spid="356382" grpId="1" animBg="1"/>
      <p:bldP spid="356382" grpId="2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85925" y="465138"/>
            <a:ext cx="5772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latin typeface="黑体" pitchFamily="49" charset="-122"/>
                <a:ea typeface="黑体" pitchFamily="49" charset="-122"/>
              </a:rPr>
              <a:t>2.1.3 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专业的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磁性测量</a:t>
            </a:r>
          </a:p>
        </p:txBody>
      </p:sp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  <p:sp>
        <p:nvSpPr>
          <p:cNvPr id="358423" name="Text Box 23"/>
          <p:cNvSpPr txBox="1">
            <a:spLocks noChangeArrowheads="1"/>
          </p:cNvSpPr>
          <p:nvPr/>
        </p:nvSpPr>
        <p:spPr bwMode="auto">
          <a:xfrm>
            <a:off x="1787525" y="1527175"/>
            <a:ext cx="55689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1.4.1 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标准的建立和保持 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  <a:sym typeface="Wingdings" pitchFamily="2" charset="2"/>
              </a:rPr>
              <a:t>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1.4.2 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磁场的产生与测量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zh-CN" sz="3200">
                <a:latin typeface="Times New Roman" pitchFamily="18" charset="0"/>
                <a:ea typeface="隶书" pitchFamily="49" charset="-122"/>
              </a:rPr>
              <a:t>1.4.3 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磁结构</a:t>
            </a:r>
            <a:r>
              <a:rPr lang="zh-CN" altLang="en-US" sz="3200">
                <a:latin typeface="Times New Roman" pitchFamily="18" charset="0"/>
                <a:ea typeface="隶书" pitchFamily="49" charset="-122"/>
              </a:rPr>
              <a:t>与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磁性相变</a:t>
            </a:r>
            <a:r>
              <a:rPr lang="zh-CN" altLang="en-US" sz="3200">
                <a:latin typeface="Times New Roman" pitchFamily="18" charset="0"/>
                <a:ea typeface="隶书" pitchFamily="49" charset="-122"/>
              </a:rPr>
              <a:t>的测定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1.4.4 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磁性参数的测量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zh-CN" sz="3200">
                <a:latin typeface="Times New Roman" pitchFamily="18" charset="0"/>
                <a:ea typeface="隶书" pitchFamily="49" charset="-122"/>
              </a:rPr>
              <a:t>1.4.5 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时域</a:t>
            </a:r>
            <a:r>
              <a:rPr lang="zh-CN" altLang="en-US" sz="3200">
                <a:latin typeface="Times New Roman" pitchFamily="18" charset="0"/>
                <a:ea typeface="隶书" pitchFamily="49" charset="-122"/>
              </a:rPr>
              <a:t>和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频域特性</a:t>
            </a:r>
            <a:r>
              <a:rPr lang="zh-CN" altLang="en-US" sz="3200">
                <a:latin typeface="Times New Roman" pitchFamily="18" charset="0"/>
                <a:ea typeface="隶书" pitchFamily="49" charset="-122"/>
              </a:rPr>
              <a:t>的测试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1.4.6 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磁相关的成像</a:t>
            </a:r>
          </a:p>
        </p:txBody>
      </p:sp>
      <p:sp>
        <p:nvSpPr>
          <p:cNvPr id="358424" name="Text Box 24"/>
          <p:cNvSpPr txBox="1">
            <a:spLocks noChangeArrowheads="1"/>
          </p:cNvSpPr>
          <p:nvPr/>
        </p:nvSpPr>
        <p:spPr bwMode="auto">
          <a:xfrm>
            <a:off x="7359650" y="5954713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仅有标题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25" y="465138"/>
            <a:ext cx="68897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latin typeface="黑体" pitchFamily="49" charset="-122"/>
                <a:ea typeface="黑体" pitchFamily="49" charset="-122"/>
              </a:rPr>
              <a:t>2.1.4 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应用相关的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磁学性质</a:t>
            </a: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  <p:sp>
        <p:nvSpPr>
          <p:cNvPr id="359429" name="Text Box 5"/>
          <p:cNvSpPr txBox="1">
            <a:spLocks noChangeArrowheads="1"/>
          </p:cNvSpPr>
          <p:nvPr/>
        </p:nvSpPr>
        <p:spPr bwMode="auto">
          <a:xfrm>
            <a:off x="7380288" y="6092825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仅有标题</a:t>
            </a:r>
          </a:p>
        </p:txBody>
      </p:sp>
      <p:sp>
        <p:nvSpPr>
          <p:cNvPr id="359430" name="Text Box 6"/>
          <p:cNvSpPr txBox="1">
            <a:spLocks noChangeArrowheads="1"/>
          </p:cNvSpPr>
          <p:nvPr/>
        </p:nvSpPr>
        <p:spPr bwMode="auto">
          <a:xfrm>
            <a:off x="747713" y="1671638"/>
            <a:ext cx="6816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zh-CN" altLang="en-US" sz="3600" dirty="0">
                <a:solidFill>
                  <a:srgbClr val="FF0000"/>
                </a:solidFill>
              </a:rPr>
              <a:t>以应用为主要目的：</a:t>
            </a:r>
            <a:r>
              <a:rPr lang="zh-CN" altLang="en-US" sz="3200" dirty="0">
                <a:solidFill>
                  <a:srgbClr val="FF0000"/>
                </a:solidFill>
                <a:ea typeface="隶书" pitchFamily="49" charset="-122"/>
              </a:rPr>
              <a:t>磁场类装置</a:t>
            </a:r>
          </a:p>
        </p:txBody>
      </p:sp>
      <p:sp>
        <p:nvSpPr>
          <p:cNvPr id="359431" name="Text Box 7"/>
          <p:cNvSpPr txBox="1">
            <a:spLocks noChangeArrowheads="1"/>
          </p:cNvSpPr>
          <p:nvPr/>
        </p:nvSpPr>
        <p:spPr bwMode="auto">
          <a:xfrm>
            <a:off x="2195513" y="3429000"/>
            <a:ext cx="5162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磁化方法以及磁化状态的稳定性</a:t>
            </a:r>
            <a:endParaRPr lang="zh-CN" altLang="en-US" sz="2400"/>
          </a:p>
        </p:txBody>
      </p:sp>
      <p:sp>
        <p:nvSpPr>
          <p:cNvPr id="359432" name="Text Box 8"/>
          <p:cNvSpPr txBox="1">
            <a:spLocks noChangeArrowheads="1"/>
          </p:cNvSpPr>
          <p:nvPr/>
        </p:nvSpPr>
        <p:spPr bwMode="auto">
          <a:xfrm>
            <a:off x="1547813" y="2636838"/>
            <a:ext cx="5162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主要以磁通或者磁场的形式使用</a:t>
            </a:r>
          </a:p>
        </p:txBody>
      </p:sp>
      <p:sp>
        <p:nvSpPr>
          <p:cNvPr id="359433" name="Text Box 9"/>
          <p:cNvSpPr txBox="1">
            <a:spLocks noChangeArrowheads="1"/>
          </p:cNvSpPr>
          <p:nvPr/>
        </p:nvSpPr>
        <p:spPr bwMode="auto">
          <a:xfrm>
            <a:off x="3271838" y="4198938"/>
            <a:ext cx="3028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化学成份的稳定性</a:t>
            </a:r>
            <a:endParaRPr lang="zh-CN" altLang="en-US" sz="2400"/>
          </a:p>
        </p:txBody>
      </p:sp>
      <p:sp>
        <p:nvSpPr>
          <p:cNvPr id="359434" name="Text Box 10"/>
          <p:cNvSpPr txBox="1">
            <a:spLocks noChangeArrowheads="1"/>
          </p:cNvSpPr>
          <p:nvPr/>
        </p:nvSpPr>
        <p:spPr bwMode="auto">
          <a:xfrm>
            <a:off x="3262313" y="4960938"/>
            <a:ext cx="4095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抗干扰的能力：如，辐射</a:t>
            </a:r>
            <a:endParaRPr lang="zh-CN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465138"/>
            <a:ext cx="63309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latin typeface="黑体" pitchFamily="49" charset="-122"/>
                <a:ea typeface="黑体" pitchFamily="49" charset="-122"/>
              </a:rPr>
              <a:t>2.1.5 </a:t>
            </a: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与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安全</a:t>
            </a: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相关的问题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7380288" y="6092825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仅有标题</a:t>
            </a:r>
          </a:p>
        </p:txBody>
      </p:sp>
      <p:sp>
        <p:nvSpPr>
          <p:cNvPr id="360458" name="Text Box 10"/>
          <p:cNvSpPr txBox="1">
            <a:spLocks noChangeArrowheads="1"/>
          </p:cNvSpPr>
          <p:nvPr/>
        </p:nvSpPr>
        <p:spPr bwMode="auto">
          <a:xfrm>
            <a:off x="539750" y="1700213"/>
            <a:ext cx="2955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zh-CN" altLang="en-US" sz="3600" dirty="0">
                <a:solidFill>
                  <a:srgbClr val="FF0000"/>
                </a:solidFill>
              </a:rPr>
              <a:t>人身安全：</a:t>
            </a:r>
            <a:endParaRPr lang="zh-CN" altLang="en-US" sz="3200" dirty="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60459" name="Text Box 11"/>
          <p:cNvSpPr txBox="1">
            <a:spLocks noChangeArrowheads="1"/>
          </p:cNvSpPr>
          <p:nvPr/>
        </p:nvSpPr>
        <p:spPr bwMode="auto">
          <a:xfrm>
            <a:off x="3768725" y="2778125"/>
            <a:ext cx="1606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交变磁场</a:t>
            </a:r>
            <a:endParaRPr lang="zh-CN" altLang="en-US" sz="2400"/>
          </a:p>
        </p:txBody>
      </p:sp>
      <p:sp>
        <p:nvSpPr>
          <p:cNvPr id="360460" name="Text Box 12"/>
          <p:cNvSpPr txBox="1">
            <a:spLocks noChangeArrowheads="1"/>
          </p:cNvSpPr>
          <p:nvPr/>
        </p:nvSpPr>
        <p:spPr bwMode="auto">
          <a:xfrm>
            <a:off x="3768725" y="2201863"/>
            <a:ext cx="1606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静态磁场</a:t>
            </a:r>
          </a:p>
        </p:txBody>
      </p:sp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3768725" y="3355975"/>
            <a:ext cx="1606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射频磁场</a:t>
            </a:r>
            <a:endParaRPr lang="zh-CN" altLang="en-US" sz="2400"/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3768725" y="3933825"/>
            <a:ext cx="1606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微波磁场</a:t>
            </a:r>
            <a:endParaRPr lang="zh-CN" altLang="en-US" sz="2400"/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539750" y="4221163"/>
            <a:ext cx="2955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600">
                <a:solidFill>
                  <a:srgbClr val="FF0000"/>
                </a:solidFill>
              </a:rPr>
              <a:t> </a:t>
            </a:r>
            <a:r>
              <a:rPr lang="zh-CN" altLang="en-US" sz="3600">
                <a:solidFill>
                  <a:srgbClr val="FF0000"/>
                </a:solidFill>
              </a:rPr>
              <a:t>电磁兼容：</a:t>
            </a:r>
            <a:endParaRPr lang="zh-CN" altLang="en-US" sz="32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5943600" y="174466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频率</a:t>
            </a:r>
          </a:p>
        </p:txBody>
      </p:sp>
      <p:sp>
        <p:nvSpPr>
          <p:cNvPr id="360465" name="Text Box 17"/>
          <p:cNvSpPr txBox="1">
            <a:spLocks noChangeArrowheads="1"/>
          </p:cNvSpPr>
          <p:nvPr/>
        </p:nvSpPr>
        <p:spPr bwMode="auto">
          <a:xfrm>
            <a:off x="6980238" y="174466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幅值</a:t>
            </a:r>
          </a:p>
        </p:txBody>
      </p:sp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8016875" y="174466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时间</a:t>
            </a:r>
          </a:p>
        </p:txBody>
      </p:sp>
      <p:sp>
        <p:nvSpPr>
          <p:cNvPr id="360467" name="Line 19"/>
          <p:cNvSpPr>
            <a:spLocks noChangeShapeType="1"/>
          </p:cNvSpPr>
          <p:nvPr/>
        </p:nvSpPr>
        <p:spPr bwMode="auto">
          <a:xfrm>
            <a:off x="6264275" y="2316163"/>
            <a:ext cx="0" cy="28956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 type="stealth" w="med" len="lg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0468" name="Line 20"/>
          <p:cNvSpPr>
            <a:spLocks noChangeShapeType="1"/>
          </p:cNvSpPr>
          <p:nvPr/>
        </p:nvSpPr>
        <p:spPr bwMode="auto">
          <a:xfrm>
            <a:off x="7300913" y="2316163"/>
            <a:ext cx="0" cy="28956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 type="stealth" w="med" len="lg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0469" name="Line 21"/>
          <p:cNvSpPr>
            <a:spLocks noChangeShapeType="1"/>
          </p:cNvSpPr>
          <p:nvPr/>
        </p:nvSpPr>
        <p:spPr bwMode="auto">
          <a:xfrm>
            <a:off x="8337550" y="2316163"/>
            <a:ext cx="0" cy="28956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stealth" w="med" len="lg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0470" name="Text Box 22"/>
          <p:cNvSpPr txBox="1">
            <a:spLocks noChangeArrowheads="1"/>
          </p:cNvSpPr>
          <p:nvPr/>
        </p:nvSpPr>
        <p:spPr bwMode="auto">
          <a:xfrm>
            <a:off x="533400" y="3074988"/>
            <a:ext cx="2955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600">
                <a:solidFill>
                  <a:srgbClr val="FF0000"/>
                </a:solidFill>
              </a:rPr>
              <a:t> </a:t>
            </a:r>
            <a:r>
              <a:rPr lang="zh-CN" altLang="en-US" sz="3600">
                <a:solidFill>
                  <a:srgbClr val="FF0000"/>
                </a:solidFill>
              </a:rPr>
              <a:t>设备安全：</a:t>
            </a:r>
            <a:endParaRPr lang="zh-CN" altLang="en-US" sz="3200">
              <a:solidFill>
                <a:srgbClr val="FF0000"/>
              </a:solidFill>
              <a:ea typeface="隶书" pitchFamily="49" charset="-122"/>
            </a:endParaRPr>
          </a:p>
        </p:txBody>
      </p:sp>
      <p:pic>
        <p:nvPicPr>
          <p:cNvPr id="360471" name="Picture 23" descr="当心低温－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373688"/>
            <a:ext cx="877887" cy="1223962"/>
          </a:xfrm>
          <a:prstGeom prst="rect">
            <a:avLst/>
          </a:prstGeom>
          <a:noFill/>
        </p:spPr>
      </p:pic>
      <p:pic>
        <p:nvPicPr>
          <p:cNvPr id="360472" name="Picture 24" descr="当心磁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1413" y="4437063"/>
            <a:ext cx="1682750" cy="23495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52775" y="190500"/>
            <a:ext cx="28384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熙 熙 攘 攘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3402" y="1268413"/>
            <a:ext cx="4737195" cy="2948499"/>
          </a:xfrm>
          <a:solidFill>
            <a:srgbClr val="FFFFFF"/>
          </a:solidFill>
          <a:ln w="57150" cmpd="thickThin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学分选修：</a:t>
            </a:r>
            <a:r>
              <a:rPr lang="zh-CN" altLang="en-US" dirty="0">
                <a:ea typeface="华文行楷" pitchFamily="2" charset="-122"/>
              </a:rPr>
              <a:t>有教无类</a:t>
            </a:r>
          </a:p>
          <a:p>
            <a:pPr algn="ctr"/>
            <a:r>
              <a:rPr lang="zh-CN" altLang="en-US" dirty="0"/>
              <a:t>浪费时间</a:t>
            </a:r>
          </a:p>
          <a:p>
            <a:pPr algn="ctr"/>
            <a:r>
              <a:rPr lang="zh-CN" altLang="en-US" dirty="0"/>
              <a:t>误人子弟</a:t>
            </a:r>
          </a:p>
          <a:p>
            <a:pPr algn="ctr"/>
            <a:r>
              <a:rPr lang="zh-CN" altLang="en-US" dirty="0"/>
              <a:t>问题（有奖）征集</a:t>
            </a:r>
          </a:p>
          <a:p>
            <a:pPr algn="ctr"/>
            <a:r>
              <a:rPr lang="zh-CN" altLang="en-US" dirty="0" smtClean="0"/>
              <a:t>课后作业、 交</a:t>
            </a:r>
            <a:r>
              <a:rPr lang="en-US" altLang="zh-CN" dirty="0" smtClean="0"/>
              <a:t>10</a:t>
            </a:r>
            <a:r>
              <a:rPr lang="zh-CN" altLang="en-US" dirty="0" smtClean="0"/>
              <a:t>卷</a:t>
            </a:r>
            <a:r>
              <a:rPr lang="zh-CN" altLang="en-US" dirty="0"/>
              <a:t>时间</a:t>
            </a:r>
            <a:endParaRPr lang="zh-CN" altLang="en-US" dirty="0">
              <a:hlinkClick r:id="" action="ppaction://hlinkshowjump?jump=nextslide"/>
            </a:endParaRP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1647385" y="4581128"/>
            <a:ext cx="5849230" cy="171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/>
              <a:t>信息反馈：</a:t>
            </a:r>
          </a:p>
          <a:p>
            <a:pPr>
              <a:lnSpc>
                <a:spcPct val="130000"/>
              </a:lnSpc>
            </a:pPr>
            <a:r>
              <a:rPr lang="zh-CN" altLang="en-US" sz="2800" dirty="0"/>
              <a:t>电话：</a:t>
            </a:r>
            <a:r>
              <a:rPr lang="en-US" altLang="zh-CN" sz="2800" dirty="0">
                <a:solidFill>
                  <a:srgbClr val="FF0000"/>
                </a:solidFill>
              </a:rPr>
              <a:t>8079</a:t>
            </a:r>
            <a:r>
              <a:rPr lang="zh-CN" altLang="en-US" sz="2800" dirty="0"/>
              <a:t>；</a:t>
            </a:r>
            <a:r>
              <a:rPr lang="en-US" altLang="zh-CN" sz="2800" dirty="0">
                <a:solidFill>
                  <a:srgbClr val="0000FF"/>
                </a:solidFill>
              </a:rPr>
              <a:t>9271</a:t>
            </a:r>
            <a:r>
              <a:rPr lang="zh-CN" altLang="en-US" sz="2800" dirty="0"/>
              <a:t>；</a:t>
            </a:r>
            <a:r>
              <a:rPr lang="en-US" altLang="zh-CN" sz="2800" dirty="0">
                <a:solidFill>
                  <a:srgbClr val="CC00FF"/>
                </a:solidFill>
              </a:rPr>
              <a:t>9253</a:t>
            </a:r>
          </a:p>
          <a:p>
            <a:pPr>
              <a:lnSpc>
                <a:spcPct val="130000"/>
              </a:lnSpc>
            </a:pPr>
            <a:r>
              <a:rPr lang="zh-CN" altLang="en-US" sz="2800" dirty="0"/>
              <a:t>电子邮件：</a:t>
            </a:r>
            <a:r>
              <a:rPr lang="en-US" altLang="zh-CN" sz="2800" dirty="0"/>
              <a:t>tyzhao@</a:t>
            </a:r>
            <a:r>
              <a:rPr lang="en-US" altLang="zh-CN" sz="2800" dirty="0">
                <a:solidFill>
                  <a:srgbClr val="FF0000"/>
                </a:solidFill>
              </a:rPr>
              <a:t>aphy</a:t>
            </a:r>
            <a:r>
              <a:rPr lang="en-US" altLang="zh-CN" sz="2800" dirty="0"/>
              <a:t>.iphy.ac.cn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7812360" y="1124744"/>
            <a:ext cx="677108" cy="337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zh-CN" altLang="en-US" sz="3200" dirty="0">
                <a:ea typeface="隶书" pitchFamily="49" charset="-122"/>
              </a:rPr>
              <a:t>天下熙</a:t>
            </a:r>
            <a:r>
              <a:rPr lang="zh-CN" altLang="en-US" sz="3200" dirty="0" smtClean="0">
                <a:ea typeface="隶书" pitchFamily="49" charset="-122"/>
              </a:rPr>
              <a:t>熙皆</a:t>
            </a:r>
            <a:r>
              <a:rPr lang="zh-CN" altLang="en-US" sz="3200" dirty="0">
                <a:ea typeface="隶书" pitchFamily="49" charset="-122"/>
              </a:rPr>
              <a:t>为利</a:t>
            </a:r>
            <a:r>
              <a:rPr lang="zh-CN" altLang="en-US" sz="3200" dirty="0" smtClean="0">
                <a:ea typeface="隶书" pitchFamily="49" charset="-122"/>
              </a:rPr>
              <a:t>来</a:t>
            </a:r>
            <a:endParaRPr lang="zh-CN" altLang="en-US" sz="3200" dirty="0">
              <a:ea typeface="隶书" pitchFamily="49" charset="-122"/>
            </a:endParaRP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611560" y="1124744"/>
            <a:ext cx="677108" cy="337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zh-CN" altLang="en-US" sz="3200" dirty="0">
                <a:ea typeface="隶书" pitchFamily="49" charset="-122"/>
              </a:rPr>
              <a:t>天下</a:t>
            </a:r>
            <a:r>
              <a:rPr lang="zh-CN" altLang="en-US" sz="3200" dirty="0" smtClean="0">
                <a:ea typeface="隶书" pitchFamily="49" charset="-122"/>
              </a:rPr>
              <a:t>攘攘皆</a:t>
            </a:r>
            <a:r>
              <a:rPr lang="zh-CN" altLang="en-US" sz="3200" dirty="0">
                <a:ea typeface="隶书" pitchFamily="49" charset="-122"/>
              </a:rPr>
              <a:t>为利</a:t>
            </a:r>
            <a:r>
              <a:rPr lang="zh-CN" altLang="en-US" sz="3200" dirty="0" smtClean="0">
                <a:ea typeface="隶书" pitchFamily="49" charset="-122"/>
              </a:rPr>
              <a:t>往</a:t>
            </a:r>
            <a:endParaRPr lang="zh-CN" altLang="en-US" sz="3200" dirty="0">
              <a:ea typeface="隶书" pitchFamily="49" charset="-122"/>
            </a:endParaRPr>
          </a:p>
        </p:txBody>
      </p:sp>
      <p:sp>
        <p:nvSpPr>
          <p:cNvPr id="162823" name="Oval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27988" y="58769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2824" name="Oval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1188" y="5876925"/>
            <a:ext cx="360362" cy="360363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5325" y="465138"/>
            <a:ext cx="52133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 dirty="0">
                <a:latin typeface="黑体" pitchFamily="49" charset="-122"/>
                <a:ea typeface="黑体" pitchFamily="49" charset="-122"/>
              </a:rPr>
              <a:t>2.2 </a:t>
            </a: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磁性测量的</a:t>
            </a:r>
            <a:r>
              <a:rPr lang="zh-CN" altLang="en-US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依据</a:t>
            </a:r>
            <a:endParaRPr lang="zh-CN" altLang="en-US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  <p:pic>
        <p:nvPicPr>
          <p:cNvPr id="36149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1196975"/>
            <a:ext cx="7993063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38200"/>
          </a:xfrm>
          <a:gradFill rotWithShape="0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/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2.2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磁性测量的依据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3300904" cy="646331"/>
          </a:xfr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磁性测量原则</a:t>
            </a:r>
            <a:endParaRPr lang="zh-CN" altLang="en-US" sz="3600" dirty="0">
              <a:solidFill>
                <a:srgbClr val="0000FF"/>
              </a:solidFill>
              <a:ea typeface="华文行楷" pitchFamily="2" charset="-122"/>
            </a:endParaRPr>
          </a:p>
        </p:txBody>
      </p:sp>
      <p:grpSp>
        <p:nvGrpSpPr>
          <p:cNvPr id="272388" name="Group 4"/>
          <p:cNvGrpSpPr>
            <a:grpSpLocks/>
          </p:cNvGrpSpPr>
          <p:nvPr/>
        </p:nvGrpSpPr>
        <p:grpSpPr bwMode="auto">
          <a:xfrm>
            <a:off x="4495800" y="2362200"/>
            <a:ext cx="4038600" cy="3962400"/>
            <a:chOff x="2688" y="1488"/>
            <a:chExt cx="2544" cy="2496"/>
          </a:xfrm>
        </p:grpSpPr>
        <p:sp>
          <p:nvSpPr>
            <p:cNvPr id="272389" name="AutoShape 5"/>
            <p:cNvSpPr>
              <a:spLocks noChangeArrowheads="1"/>
            </p:cNvSpPr>
            <p:nvPr/>
          </p:nvSpPr>
          <p:spPr bwMode="auto">
            <a:xfrm>
              <a:off x="2688" y="2496"/>
              <a:ext cx="1152" cy="624"/>
            </a:xfrm>
            <a:custGeom>
              <a:avLst/>
              <a:gdLst>
                <a:gd name="G0" fmla="+- 13673 0 0"/>
                <a:gd name="G1" fmla="+- 4350 0 0"/>
                <a:gd name="G2" fmla="+- 21600 0 4350"/>
                <a:gd name="G3" fmla="+- 10800 0 4350"/>
                <a:gd name="G4" fmla="+- 21600 0 13673"/>
                <a:gd name="G5" fmla="*/ G4 G3 10800"/>
                <a:gd name="G6" fmla="+- 21600 0 G5"/>
                <a:gd name="T0" fmla="*/ 13673 w 21600"/>
                <a:gd name="T1" fmla="*/ 0 h 21600"/>
                <a:gd name="T2" fmla="*/ 0 w 21600"/>
                <a:gd name="T3" fmla="*/ 10800 h 21600"/>
                <a:gd name="T4" fmla="*/ 13673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673" y="0"/>
                  </a:moveTo>
                  <a:lnTo>
                    <a:pt x="13673" y="4350"/>
                  </a:lnTo>
                  <a:lnTo>
                    <a:pt x="3375" y="4350"/>
                  </a:lnTo>
                  <a:lnTo>
                    <a:pt x="3375" y="17250"/>
                  </a:lnTo>
                  <a:lnTo>
                    <a:pt x="13673" y="17250"/>
                  </a:lnTo>
                  <a:lnTo>
                    <a:pt x="13673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4350"/>
                  </a:moveTo>
                  <a:lnTo>
                    <a:pt x="1350" y="17250"/>
                  </a:lnTo>
                  <a:lnTo>
                    <a:pt x="2700" y="17250"/>
                  </a:lnTo>
                  <a:lnTo>
                    <a:pt x="2700" y="4350"/>
                  </a:lnTo>
                  <a:close/>
                </a:path>
                <a:path w="21600" h="21600">
                  <a:moveTo>
                    <a:pt x="0" y="4350"/>
                  </a:moveTo>
                  <a:lnTo>
                    <a:pt x="0" y="17250"/>
                  </a:lnTo>
                  <a:lnTo>
                    <a:pt x="675" y="17250"/>
                  </a:lnTo>
                  <a:lnTo>
                    <a:pt x="675" y="4350"/>
                  </a:lnTo>
                  <a:close/>
                </a:path>
              </a:pathLst>
            </a:custGeom>
            <a:gradFill rotWithShape="0">
              <a:gsLst>
                <a:gs pos="0">
                  <a:srgbClr val="FEE7F2"/>
                </a:gs>
                <a:gs pos="9000">
                  <a:srgbClr val="FBD49C"/>
                </a:gs>
                <a:gs pos="19500">
                  <a:srgbClr val="FBA97D"/>
                </a:gs>
                <a:gs pos="32000">
                  <a:srgbClr val="FAC77D"/>
                </a:gs>
                <a:gs pos="41001">
                  <a:srgbClr val="FEE7F2"/>
                </a:gs>
                <a:gs pos="50000">
                  <a:srgbClr val="FBEAC7"/>
                </a:gs>
                <a:gs pos="59000">
                  <a:srgbClr val="FEE7F2"/>
                </a:gs>
                <a:gs pos="68000">
                  <a:srgbClr val="FAC77D"/>
                </a:gs>
                <a:gs pos="80500">
                  <a:srgbClr val="FBA97D"/>
                </a:gs>
                <a:gs pos="91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2390" name="AutoShape 6"/>
            <p:cNvSpPr>
              <a:spLocks noChangeArrowheads="1"/>
            </p:cNvSpPr>
            <p:nvPr/>
          </p:nvSpPr>
          <p:spPr bwMode="auto">
            <a:xfrm>
              <a:off x="4368" y="1488"/>
              <a:ext cx="864" cy="2496"/>
            </a:xfrm>
            <a:prstGeom prst="cloudCallout">
              <a:avLst>
                <a:gd name="adj1" fmla="val -90278"/>
                <a:gd name="adj2" fmla="val 3606"/>
              </a:avLst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kumimoji="1" lang="zh-CN" altLang="en-US" sz="3600">
                  <a:solidFill>
                    <a:srgbClr val="FF0000"/>
                  </a:solidFill>
                  <a:latin typeface="Times New Roman" pitchFamily="18" charset="0"/>
                  <a:ea typeface="华文行楷" pitchFamily="2" charset="-122"/>
                </a:rPr>
                <a:t>各</a:t>
              </a:r>
            </a:p>
            <a:p>
              <a:pPr algn="ctr"/>
              <a:endParaRPr kumimoji="1" lang="zh-CN" altLang="en-US" sz="3600">
                <a:solidFill>
                  <a:srgbClr val="FF0000"/>
                </a:solidFill>
                <a:latin typeface="Times New Roman" pitchFamily="18" charset="0"/>
                <a:ea typeface="华文行楷" pitchFamily="2" charset="-122"/>
              </a:endParaRPr>
            </a:p>
            <a:p>
              <a:pPr algn="ctr"/>
              <a:r>
                <a:rPr kumimoji="1" lang="zh-CN" altLang="en-US" sz="3600">
                  <a:solidFill>
                    <a:srgbClr val="FF0000"/>
                  </a:solidFill>
                  <a:latin typeface="Times New Roman" pitchFamily="18" charset="0"/>
                  <a:ea typeface="华文行楷" pitchFamily="2" charset="-122"/>
                </a:rPr>
                <a:t>种</a:t>
              </a:r>
            </a:p>
            <a:p>
              <a:pPr algn="ctr"/>
              <a:endParaRPr kumimoji="1" lang="zh-CN" altLang="en-US" sz="3600">
                <a:solidFill>
                  <a:srgbClr val="FF0000"/>
                </a:solidFill>
                <a:latin typeface="Times New Roman" pitchFamily="18" charset="0"/>
                <a:ea typeface="华文行楷" pitchFamily="2" charset="-122"/>
              </a:endParaRPr>
            </a:p>
            <a:p>
              <a:pPr algn="ctr"/>
              <a:r>
                <a:rPr kumimoji="1" lang="zh-CN" altLang="en-US" sz="3600">
                  <a:solidFill>
                    <a:srgbClr val="FF0000"/>
                  </a:solidFill>
                  <a:latin typeface="Times New Roman" pitchFamily="18" charset="0"/>
                  <a:ea typeface="华文行楷" pitchFamily="2" charset="-122"/>
                </a:rPr>
                <a:t>谱</a:t>
              </a:r>
            </a:p>
          </p:txBody>
        </p:sp>
      </p:grpSp>
      <p:grpSp>
        <p:nvGrpSpPr>
          <p:cNvPr id="272391" name="Group 7"/>
          <p:cNvGrpSpPr>
            <a:grpSpLocks/>
          </p:cNvGrpSpPr>
          <p:nvPr/>
        </p:nvGrpSpPr>
        <p:grpSpPr bwMode="auto">
          <a:xfrm>
            <a:off x="381000" y="1981200"/>
            <a:ext cx="5410200" cy="4724400"/>
            <a:chOff x="240" y="1248"/>
            <a:chExt cx="3408" cy="2976"/>
          </a:xfrm>
        </p:grpSpPr>
        <p:grpSp>
          <p:nvGrpSpPr>
            <p:cNvPr id="272392" name="Group 8"/>
            <p:cNvGrpSpPr>
              <a:grpSpLocks/>
            </p:cNvGrpSpPr>
            <p:nvPr/>
          </p:nvGrpSpPr>
          <p:grpSpPr bwMode="auto">
            <a:xfrm>
              <a:off x="1344" y="2160"/>
              <a:ext cx="1297" cy="1297"/>
              <a:chOff x="1536" y="2112"/>
              <a:chExt cx="1297" cy="1297"/>
            </a:xfrm>
          </p:grpSpPr>
          <p:sp>
            <p:nvSpPr>
              <p:cNvPr id="272393" name="Line 9"/>
              <p:cNvSpPr>
                <a:spLocks noChangeShapeType="1"/>
              </p:cNvSpPr>
              <p:nvPr/>
            </p:nvSpPr>
            <p:spPr bwMode="auto">
              <a:xfrm>
                <a:off x="1536" y="2760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72394" name="Line 10"/>
              <p:cNvSpPr>
                <a:spLocks noChangeShapeType="1"/>
              </p:cNvSpPr>
              <p:nvPr/>
            </p:nvSpPr>
            <p:spPr bwMode="auto">
              <a:xfrm rot="18900000">
                <a:off x="1537" y="2760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72395" name="Line 11"/>
              <p:cNvSpPr>
                <a:spLocks noChangeShapeType="1"/>
              </p:cNvSpPr>
              <p:nvPr/>
            </p:nvSpPr>
            <p:spPr bwMode="auto">
              <a:xfrm rot="2700000">
                <a:off x="1537" y="2761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72396" name="Line 12"/>
              <p:cNvSpPr>
                <a:spLocks noChangeShapeType="1"/>
              </p:cNvSpPr>
              <p:nvPr/>
            </p:nvSpPr>
            <p:spPr bwMode="auto">
              <a:xfrm rot="-5400000">
                <a:off x="1536" y="2760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272397" name="Group 13"/>
              <p:cNvGrpSpPr>
                <a:grpSpLocks/>
              </p:cNvGrpSpPr>
              <p:nvPr/>
            </p:nvGrpSpPr>
            <p:grpSpPr bwMode="auto">
              <a:xfrm>
                <a:off x="1617" y="2193"/>
                <a:ext cx="1134" cy="1134"/>
                <a:chOff x="2426" y="2160"/>
                <a:chExt cx="1134" cy="1134"/>
              </a:xfrm>
            </p:grpSpPr>
            <p:sp>
              <p:nvSpPr>
                <p:cNvPr id="272398" name="AutoShape 14" descr="蓝色砂纸"/>
                <p:cNvSpPr>
                  <a:spLocks noChangeAspect="1" noChangeArrowheads="1"/>
                </p:cNvSpPr>
                <p:nvPr/>
              </p:nvSpPr>
              <p:spPr bwMode="auto">
                <a:xfrm>
                  <a:off x="2426" y="2160"/>
                  <a:ext cx="1134" cy="1134"/>
                </a:xfrm>
                <a:prstGeom prst="octagon">
                  <a:avLst>
                    <a:gd name="adj" fmla="val 29287"/>
                  </a:avLst>
                </a:pr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2399" name="Text Box 1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63" y="2583"/>
                  <a:ext cx="66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zh-CN" altLang="en-US" sz="2400">
                      <a:latin typeface="Times New Roman" pitchFamily="18" charset="0"/>
                    </a:rPr>
                    <a:t>物质</a:t>
                  </a:r>
                </a:p>
              </p:txBody>
            </p:sp>
          </p:grpSp>
        </p:grpSp>
        <p:grpSp>
          <p:nvGrpSpPr>
            <p:cNvPr id="272400" name="Group 16"/>
            <p:cNvGrpSpPr>
              <a:grpSpLocks/>
            </p:cNvGrpSpPr>
            <p:nvPr/>
          </p:nvGrpSpPr>
          <p:grpSpPr bwMode="auto">
            <a:xfrm>
              <a:off x="240" y="1248"/>
              <a:ext cx="3408" cy="2976"/>
              <a:chOff x="96" y="1248"/>
              <a:chExt cx="3408" cy="2976"/>
            </a:xfrm>
          </p:grpSpPr>
          <p:grpSp>
            <p:nvGrpSpPr>
              <p:cNvPr id="272401" name="Group 17"/>
              <p:cNvGrpSpPr>
                <a:grpSpLocks/>
              </p:cNvGrpSpPr>
              <p:nvPr/>
            </p:nvGrpSpPr>
            <p:grpSpPr bwMode="auto">
              <a:xfrm>
                <a:off x="2351" y="3312"/>
                <a:ext cx="1153" cy="720"/>
                <a:chOff x="2351" y="3312"/>
                <a:chExt cx="1153" cy="720"/>
              </a:xfrm>
            </p:grpSpPr>
            <p:sp>
              <p:nvSpPr>
                <p:cNvPr id="272402" name="Freeform 18"/>
                <p:cNvSpPr>
                  <a:spLocks/>
                </p:cNvSpPr>
                <p:nvPr/>
              </p:nvSpPr>
              <p:spPr bwMode="auto">
                <a:xfrm>
                  <a:off x="2351" y="3312"/>
                  <a:ext cx="493" cy="558"/>
                </a:xfrm>
                <a:custGeom>
                  <a:avLst/>
                  <a:gdLst/>
                  <a:ahLst/>
                  <a:cxnLst>
                    <a:cxn ang="0">
                      <a:pos x="469" y="435"/>
                    </a:cxn>
                    <a:cxn ang="0">
                      <a:pos x="451" y="447"/>
                    </a:cxn>
                    <a:cxn ang="0">
                      <a:pos x="454" y="450"/>
                    </a:cxn>
                    <a:cxn ang="0">
                      <a:pos x="451" y="447"/>
                    </a:cxn>
                    <a:cxn ang="0">
                      <a:pos x="303" y="518"/>
                    </a:cxn>
                    <a:cxn ang="0">
                      <a:pos x="470" y="210"/>
                    </a:cxn>
                    <a:cxn ang="0">
                      <a:pos x="162" y="377"/>
                    </a:cxn>
                    <a:cxn ang="0">
                      <a:pos x="329" y="68"/>
                    </a:cxn>
                    <a:cxn ang="0">
                      <a:pos x="166" y="148"/>
                    </a:cxn>
                    <a:cxn ang="0">
                      <a:pos x="108" y="114"/>
                    </a:cxn>
                    <a:cxn ang="0">
                      <a:pos x="63" y="6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93" h="558">
                      <a:moveTo>
                        <a:pt x="469" y="435"/>
                      </a:moveTo>
                      <a:cubicBezTo>
                        <a:pt x="466" y="437"/>
                        <a:pt x="453" y="445"/>
                        <a:pt x="451" y="447"/>
                      </a:cubicBezTo>
                      <a:cubicBezTo>
                        <a:pt x="449" y="449"/>
                        <a:pt x="454" y="450"/>
                        <a:pt x="454" y="450"/>
                      </a:cubicBezTo>
                      <a:cubicBezTo>
                        <a:pt x="454" y="450"/>
                        <a:pt x="476" y="436"/>
                        <a:pt x="451" y="447"/>
                      </a:cubicBezTo>
                      <a:cubicBezTo>
                        <a:pt x="426" y="458"/>
                        <a:pt x="300" y="558"/>
                        <a:pt x="303" y="518"/>
                      </a:cubicBezTo>
                      <a:cubicBezTo>
                        <a:pt x="306" y="478"/>
                        <a:pt x="493" y="233"/>
                        <a:pt x="470" y="210"/>
                      </a:cubicBezTo>
                      <a:cubicBezTo>
                        <a:pt x="446" y="186"/>
                        <a:pt x="185" y="400"/>
                        <a:pt x="162" y="377"/>
                      </a:cubicBezTo>
                      <a:cubicBezTo>
                        <a:pt x="138" y="353"/>
                        <a:pt x="328" y="107"/>
                        <a:pt x="329" y="68"/>
                      </a:cubicBezTo>
                      <a:cubicBezTo>
                        <a:pt x="329" y="29"/>
                        <a:pt x="203" y="140"/>
                        <a:pt x="166" y="148"/>
                      </a:cubicBezTo>
                      <a:cubicBezTo>
                        <a:pt x="129" y="156"/>
                        <a:pt x="125" y="128"/>
                        <a:pt x="108" y="114"/>
                      </a:cubicBezTo>
                      <a:cubicBezTo>
                        <a:pt x="91" y="100"/>
                        <a:pt x="81" y="85"/>
                        <a:pt x="63" y="66"/>
                      </a:cubicBezTo>
                      <a:cubicBezTo>
                        <a:pt x="45" y="47"/>
                        <a:pt x="13" y="1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7240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812" y="3744"/>
                  <a:ext cx="69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kumimoji="1" lang="zh-CN" altLang="en-US" sz="2400">
                      <a:latin typeface="Times New Roman" pitchFamily="18" charset="0"/>
                    </a:rPr>
                    <a:t>力、声</a:t>
                  </a:r>
                </a:p>
              </p:txBody>
            </p:sp>
          </p:grpSp>
          <p:grpSp>
            <p:nvGrpSpPr>
              <p:cNvPr id="272404" name="Group 20"/>
              <p:cNvGrpSpPr>
                <a:grpSpLocks/>
              </p:cNvGrpSpPr>
              <p:nvPr/>
            </p:nvGrpSpPr>
            <p:grpSpPr bwMode="auto">
              <a:xfrm>
                <a:off x="1632" y="3504"/>
                <a:ext cx="480" cy="720"/>
                <a:chOff x="1632" y="3504"/>
                <a:chExt cx="480" cy="720"/>
              </a:xfrm>
            </p:grpSpPr>
            <p:sp>
              <p:nvSpPr>
                <p:cNvPr id="272405" name="Freeform 21"/>
                <p:cNvSpPr>
                  <a:spLocks/>
                </p:cNvSpPr>
                <p:nvPr/>
              </p:nvSpPr>
              <p:spPr bwMode="auto">
                <a:xfrm>
                  <a:off x="1632" y="3504"/>
                  <a:ext cx="480" cy="432"/>
                </a:xfrm>
                <a:custGeom>
                  <a:avLst/>
                  <a:gdLst/>
                  <a:ahLst/>
                  <a:cxnLst>
                    <a:cxn ang="0">
                      <a:pos x="192" y="1721"/>
                    </a:cxn>
                    <a:cxn ang="0">
                      <a:pos x="211" y="1529"/>
                    </a:cxn>
                    <a:cxn ang="0">
                      <a:pos x="137" y="1173"/>
                    </a:cxn>
                    <a:cxn ang="0">
                      <a:pos x="254" y="1262"/>
                    </a:cxn>
                    <a:cxn ang="0">
                      <a:pos x="348" y="1173"/>
                    </a:cxn>
                    <a:cxn ang="0">
                      <a:pos x="595" y="1519"/>
                    </a:cxn>
                    <a:cxn ang="0">
                      <a:pos x="498" y="956"/>
                    </a:cxn>
                    <a:cxn ang="0">
                      <a:pos x="498" y="407"/>
                    </a:cxn>
                    <a:cxn ang="0">
                      <a:pos x="731" y="1013"/>
                    </a:cxn>
                    <a:cxn ang="0">
                      <a:pos x="782" y="927"/>
                    </a:cxn>
                    <a:cxn ang="0">
                      <a:pos x="886" y="168"/>
                    </a:cxn>
                    <a:cxn ang="0">
                      <a:pos x="1075" y="707"/>
                    </a:cxn>
                    <a:cxn ang="0">
                      <a:pos x="1176" y="1122"/>
                    </a:cxn>
                    <a:cxn ang="0">
                      <a:pos x="1203" y="660"/>
                    </a:cxn>
                    <a:cxn ang="0">
                      <a:pos x="1295" y="286"/>
                    </a:cxn>
                    <a:cxn ang="0">
                      <a:pos x="1508" y="249"/>
                    </a:cxn>
                    <a:cxn ang="0">
                      <a:pos x="1660" y="883"/>
                    </a:cxn>
                    <a:cxn ang="0">
                      <a:pos x="1774" y="430"/>
                    </a:cxn>
                    <a:cxn ang="0">
                      <a:pos x="1916" y="430"/>
                    </a:cxn>
                    <a:cxn ang="0">
                      <a:pos x="1956" y="803"/>
                    </a:cxn>
                    <a:cxn ang="0">
                      <a:pos x="2057" y="794"/>
                    </a:cxn>
                    <a:cxn ang="0">
                      <a:pos x="2241" y="566"/>
                    </a:cxn>
                    <a:cxn ang="0">
                      <a:pos x="2257" y="965"/>
                    </a:cxn>
                    <a:cxn ang="0">
                      <a:pos x="2359" y="1045"/>
                    </a:cxn>
                    <a:cxn ang="0">
                      <a:pos x="2387" y="1246"/>
                    </a:cxn>
                    <a:cxn ang="0">
                      <a:pos x="2551" y="1264"/>
                    </a:cxn>
                    <a:cxn ang="0">
                      <a:pos x="2435" y="1599"/>
                    </a:cxn>
                    <a:cxn ang="0">
                      <a:pos x="2642" y="1415"/>
                    </a:cxn>
                    <a:cxn ang="0">
                      <a:pos x="2702" y="1491"/>
                    </a:cxn>
                    <a:cxn ang="0">
                      <a:pos x="2624" y="1678"/>
                    </a:cxn>
                    <a:cxn ang="0">
                      <a:pos x="2199" y="1911"/>
                    </a:cxn>
                    <a:cxn ang="0">
                      <a:pos x="1774" y="1922"/>
                    </a:cxn>
                    <a:cxn ang="0">
                      <a:pos x="1500" y="1959"/>
                    </a:cxn>
                    <a:cxn ang="0">
                      <a:pos x="1146" y="1998"/>
                    </a:cxn>
                    <a:cxn ang="0">
                      <a:pos x="782" y="1969"/>
                    </a:cxn>
                    <a:cxn ang="0">
                      <a:pos x="357" y="1849"/>
                    </a:cxn>
                  </a:cxnLst>
                  <a:rect l="0" t="0" r="r" b="b"/>
                  <a:pathLst>
                    <a:path w="2702" h="1998">
                      <a:moveTo>
                        <a:pt x="357" y="1849"/>
                      </a:moveTo>
                      <a:lnTo>
                        <a:pt x="192" y="1721"/>
                      </a:lnTo>
                      <a:lnTo>
                        <a:pt x="0" y="1447"/>
                      </a:lnTo>
                      <a:lnTo>
                        <a:pt x="211" y="1529"/>
                      </a:lnTo>
                      <a:lnTo>
                        <a:pt x="101" y="1337"/>
                      </a:lnTo>
                      <a:lnTo>
                        <a:pt x="137" y="1173"/>
                      </a:lnTo>
                      <a:lnTo>
                        <a:pt x="295" y="1482"/>
                      </a:lnTo>
                      <a:lnTo>
                        <a:pt x="254" y="1262"/>
                      </a:lnTo>
                      <a:lnTo>
                        <a:pt x="208" y="963"/>
                      </a:lnTo>
                      <a:lnTo>
                        <a:pt x="348" y="1173"/>
                      </a:lnTo>
                      <a:lnTo>
                        <a:pt x="439" y="1264"/>
                      </a:lnTo>
                      <a:lnTo>
                        <a:pt x="595" y="1519"/>
                      </a:lnTo>
                      <a:lnTo>
                        <a:pt x="518" y="1242"/>
                      </a:lnTo>
                      <a:lnTo>
                        <a:pt x="498" y="956"/>
                      </a:lnTo>
                      <a:lnTo>
                        <a:pt x="467" y="715"/>
                      </a:lnTo>
                      <a:lnTo>
                        <a:pt x="498" y="407"/>
                      </a:lnTo>
                      <a:lnTo>
                        <a:pt x="629" y="727"/>
                      </a:lnTo>
                      <a:lnTo>
                        <a:pt x="731" y="1013"/>
                      </a:lnTo>
                      <a:lnTo>
                        <a:pt x="788" y="1281"/>
                      </a:lnTo>
                      <a:lnTo>
                        <a:pt x="782" y="927"/>
                      </a:lnTo>
                      <a:lnTo>
                        <a:pt x="791" y="707"/>
                      </a:lnTo>
                      <a:lnTo>
                        <a:pt x="886" y="168"/>
                      </a:lnTo>
                      <a:lnTo>
                        <a:pt x="963" y="392"/>
                      </a:lnTo>
                      <a:lnTo>
                        <a:pt x="1075" y="707"/>
                      </a:lnTo>
                      <a:lnTo>
                        <a:pt x="1156" y="908"/>
                      </a:lnTo>
                      <a:lnTo>
                        <a:pt x="1176" y="1122"/>
                      </a:lnTo>
                      <a:lnTo>
                        <a:pt x="1213" y="879"/>
                      </a:lnTo>
                      <a:lnTo>
                        <a:pt x="1203" y="660"/>
                      </a:lnTo>
                      <a:lnTo>
                        <a:pt x="1225" y="506"/>
                      </a:lnTo>
                      <a:lnTo>
                        <a:pt x="1295" y="286"/>
                      </a:lnTo>
                      <a:lnTo>
                        <a:pt x="1416" y="0"/>
                      </a:lnTo>
                      <a:lnTo>
                        <a:pt x="1508" y="249"/>
                      </a:lnTo>
                      <a:lnTo>
                        <a:pt x="1579" y="487"/>
                      </a:lnTo>
                      <a:lnTo>
                        <a:pt x="1660" y="883"/>
                      </a:lnTo>
                      <a:lnTo>
                        <a:pt x="1692" y="593"/>
                      </a:lnTo>
                      <a:lnTo>
                        <a:pt x="1774" y="430"/>
                      </a:lnTo>
                      <a:lnTo>
                        <a:pt x="1854" y="248"/>
                      </a:lnTo>
                      <a:lnTo>
                        <a:pt x="1916" y="430"/>
                      </a:lnTo>
                      <a:lnTo>
                        <a:pt x="1956" y="630"/>
                      </a:lnTo>
                      <a:lnTo>
                        <a:pt x="1956" y="803"/>
                      </a:lnTo>
                      <a:lnTo>
                        <a:pt x="1951" y="1042"/>
                      </a:lnTo>
                      <a:lnTo>
                        <a:pt x="2057" y="794"/>
                      </a:lnTo>
                      <a:lnTo>
                        <a:pt x="2138" y="688"/>
                      </a:lnTo>
                      <a:lnTo>
                        <a:pt x="2241" y="566"/>
                      </a:lnTo>
                      <a:lnTo>
                        <a:pt x="2247" y="774"/>
                      </a:lnTo>
                      <a:lnTo>
                        <a:pt x="2257" y="965"/>
                      </a:lnTo>
                      <a:lnTo>
                        <a:pt x="2241" y="1201"/>
                      </a:lnTo>
                      <a:lnTo>
                        <a:pt x="2359" y="1045"/>
                      </a:lnTo>
                      <a:lnTo>
                        <a:pt x="2500" y="831"/>
                      </a:lnTo>
                      <a:lnTo>
                        <a:pt x="2387" y="1246"/>
                      </a:lnTo>
                      <a:lnTo>
                        <a:pt x="2615" y="990"/>
                      </a:lnTo>
                      <a:lnTo>
                        <a:pt x="2551" y="1264"/>
                      </a:lnTo>
                      <a:lnTo>
                        <a:pt x="2432" y="1438"/>
                      </a:lnTo>
                      <a:lnTo>
                        <a:pt x="2435" y="1599"/>
                      </a:lnTo>
                      <a:lnTo>
                        <a:pt x="2496" y="1550"/>
                      </a:lnTo>
                      <a:lnTo>
                        <a:pt x="2642" y="1415"/>
                      </a:lnTo>
                      <a:lnTo>
                        <a:pt x="2702" y="1309"/>
                      </a:lnTo>
                      <a:lnTo>
                        <a:pt x="2702" y="1491"/>
                      </a:lnTo>
                      <a:lnTo>
                        <a:pt x="2672" y="1615"/>
                      </a:lnTo>
                      <a:lnTo>
                        <a:pt x="2624" y="1678"/>
                      </a:lnTo>
                      <a:lnTo>
                        <a:pt x="2460" y="1849"/>
                      </a:lnTo>
                      <a:lnTo>
                        <a:pt x="2199" y="1911"/>
                      </a:lnTo>
                      <a:lnTo>
                        <a:pt x="1926" y="1825"/>
                      </a:lnTo>
                      <a:lnTo>
                        <a:pt x="1774" y="1922"/>
                      </a:lnTo>
                      <a:lnTo>
                        <a:pt x="1652" y="1874"/>
                      </a:lnTo>
                      <a:lnTo>
                        <a:pt x="1500" y="1959"/>
                      </a:lnTo>
                      <a:lnTo>
                        <a:pt x="1318" y="1940"/>
                      </a:lnTo>
                      <a:lnTo>
                        <a:pt x="1146" y="1998"/>
                      </a:lnTo>
                      <a:lnTo>
                        <a:pt x="963" y="1931"/>
                      </a:lnTo>
                      <a:lnTo>
                        <a:pt x="782" y="1969"/>
                      </a:lnTo>
                      <a:lnTo>
                        <a:pt x="619" y="1892"/>
                      </a:lnTo>
                      <a:lnTo>
                        <a:pt x="357" y="184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7240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728" y="3936"/>
                  <a:ext cx="3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kumimoji="1" lang="zh-CN" altLang="en-US" sz="2400">
                      <a:latin typeface="Times New Roman" pitchFamily="18" charset="0"/>
                    </a:rPr>
                    <a:t>热</a:t>
                  </a:r>
                </a:p>
              </p:txBody>
            </p:sp>
          </p:grpSp>
          <p:grpSp>
            <p:nvGrpSpPr>
              <p:cNvPr id="272407" name="Group 23"/>
              <p:cNvGrpSpPr>
                <a:grpSpLocks/>
              </p:cNvGrpSpPr>
              <p:nvPr/>
            </p:nvGrpSpPr>
            <p:grpSpPr bwMode="auto">
              <a:xfrm>
                <a:off x="480" y="3360"/>
                <a:ext cx="816" cy="672"/>
                <a:chOff x="480" y="3360"/>
                <a:chExt cx="816" cy="672"/>
              </a:xfrm>
            </p:grpSpPr>
            <p:sp>
              <p:nvSpPr>
                <p:cNvPr id="272408" name="AutoShape 24"/>
                <p:cNvSpPr>
                  <a:spLocks noChangeArrowheads="1"/>
                </p:cNvSpPr>
                <p:nvPr/>
              </p:nvSpPr>
              <p:spPr bwMode="auto">
                <a:xfrm rot="-5400000">
                  <a:off x="792" y="3384"/>
                  <a:ext cx="528" cy="480"/>
                </a:xfrm>
                <a:prstGeom prst="lightningBol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240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80" y="3744"/>
                  <a:ext cx="3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zh-CN" altLang="en-US" sz="2400">
                      <a:latin typeface="Times New Roman" pitchFamily="18" charset="0"/>
                    </a:rPr>
                    <a:t>电</a:t>
                  </a:r>
                </a:p>
              </p:txBody>
            </p:sp>
          </p:grpSp>
          <p:grpSp>
            <p:nvGrpSpPr>
              <p:cNvPr id="272410" name="Group 26"/>
              <p:cNvGrpSpPr>
                <a:grpSpLocks/>
              </p:cNvGrpSpPr>
              <p:nvPr/>
            </p:nvGrpSpPr>
            <p:grpSpPr bwMode="auto">
              <a:xfrm>
                <a:off x="96" y="2640"/>
                <a:ext cx="960" cy="384"/>
                <a:chOff x="96" y="2640"/>
                <a:chExt cx="960" cy="384"/>
              </a:xfrm>
            </p:grpSpPr>
            <p:grpSp>
              <p:nvGrpSpPr>
                <p:cNvPr id="272411" name="Group 27"/>
                <p:cNvGrpSpPr>
                  <a:grpSpLocks/>
                </p:cNvGrpSpPr>
                <p:nvPr/>
              </p:nvGrpSpPr>
              <p:grpSpPr bwMode="auto">
                <a:xfrm>
                  <a:off x="447" y="2640"/>
                  <a:ext cx="609" cy="384"/>
                  <a:chOff x="1583" y="2543"/>
                  <a:chExt cx="609" cy="384"/>
                </a:xfrm>
              </p:grpSpPr>
              <p:grpSp>
                <p:nvGrpSpPr>
                  <p:cNvPr id="272412" name="Group 28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792" y="2527"/>
                    <a:ext cx="384" cy="416"/>
                    <a:chOff x="480" y="3216"/>
                    <a:chExt cx="384" cy="416"/>
                  </a:xfrm>
                </p:grpSpPr>
                <p:grpSp>
                  <p:nvGrpSpPr>
                    <p:cNvPr id="272413" name="Group 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90" y="3269"/>
                      <a:ext cx="363" cy="363"/>
                      <a:chOff x="485" y="3269"/>
                      <a:chExt cx="567" cy="567"/>
                    </a:xfrm>
                  </p:grpSpPr>
                  <p:sp>
                    <p:nvSpPr>
                      <p:cNvPr id="272414" name="Oval 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76" y="3360"/>
                        <a:ext cx="384" cy="384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2415" name="Oval 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42" y="3326"/>
                        <a:ext cx="453" cy="453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2416" name="Oval 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85" y="3269"/>
                        <a:ext cx="567" cy="567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272417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" y="3216"/>
                      <a:ext cx="384" cy="336"/>
                    </a:xfrm>
                    <a:prstGeom prst="rect">
                      <a:avLst/>
                    </a:prstGeom>
                    <a:solidFill>
                      <a:srgbClr val="FBFCEE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72418" name="Group 34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31" y="2495"/>
                    <a:ext cx="384" cy="480"/>
                    <a:chOff x="528" y="2640"/>
                    <a:chExt cx="384" cy="480"/>
                  </a:xfrm>
                </p:grpSpPr>
                <p:sp>
                  <p:nvSpPr>
                    <p:cNvPr id="272419" name="AutoShap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384" cy="288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399"/>
                            <a:pt x="16199" y="7817"/>
                            <a:pt x="16200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2420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784"/>
                      <a:ext cx="96" cy="336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2421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2784"/>
                      <a:ext cx="96" cy="336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27242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96" y="2688"/>
                  <a:ext cx="3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kumimoji="1" lang="zh-CN" altLang="en-US" sz="2400">
                      <a:latin typeface="Times New Roman" pitchFamily="18" charset="0"/>
                    </a:rPr>
                    <a:t>磁</a:t>
                  </a:r>
                </a:p>
              </p:txBody>
            </p:sp>
          </p:grpSp>
          <p:grpSp>
            <p:nvGrpSpPr>
              <p:cNvPr id="272423" name="Group 39"/>
              <p:cNvGrpSpPr>
                <a:grpSpLocks/>
              </p:cNvGrpSpPr>
              <p:nvPr/>
            </p:nvGrpSpPr>
            <p:grpSpPr bwMode="auto">
              <a:xfrm>
                <a:off x="672" y="1536"/>
                <a:ext cx="624" cy="672"/>
                <a:chOff x="672" y="1536"/>
                <a:chExt cx="624" cy="672"/>
              </a:xfrm>
            </p:grpSpPr>
            <p:sp>
              <p:nvSpPr>
                <p:cNvPr id="272424" name="Litebulb"/>
                <p:cNvSpPr>
                  <a:spLocks noEditPoints="1" noChangeArrowheads="1"/>
                </p:cNvSpPr>
                <p:nvPr/>
              </p:nvSpPr>
              <p:spPr bwMode="auto">
                <a:xfrm>
                  <a:off x="960" y="1809"/>
                  <a:ext cx="336" cy="399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1600 w 21600"/>
                    <a:gd name="T3" fmla="*/ 7782 h 21600"/>
                    <a:gd name="T4" fmla="*/ 0 w 21600"/>
                    <a:gd name="T5" fmla="*/ 7782 h 21600"/>
                    <a:gd name="T6" fmla="*/ 10800 w 21600"/>
                    <a:gd name="T7" fmla="*/ 21600 h 21600"/>
                    <a:gd name="T8" fmla="*/ 3556 w 21600"/>
                    <a:gd name="T9" fmla="*/ 2188 h 21600"/>
                    <a:gd name="T10" fmla="*/ 18277 w 21600"/>
                    <a:gd name="T11" fmla="*/ 9282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0825" y="21723"/>
                      </a:moveTo>
                      <a:lnTo>
                        <a:pt x="11215" y="21723"/>
                      </a:lnTo>
                      <a:lnTo>
                        <a:pt x="11552" y="21688"/>
                      </a:lnTo>
                      <a:lnTo>
                        <a:pt x="11916" y="21617"/>
                      </a:lnTo>
                      <a:lnTo>
                        <a:pt x="12253" y="21547"/>
                      </a:lnTo>
                      <a:lnTo>
                        <a:pt x="12617" y="21441"/>
                      </a:lnTo>
                      <a:lnTo>
                        <a:pt x="12902" y="21317"/>
                      </a:lnTo>
                      <a:lnTo>
                        <a:pt x="13162" y="21176"/>
                      </a:lnTo>
                      <a:lnTo>
                        <a:pt x="13396" y="21000"/>
                      </a:lnTo>
                      <a:lnTo>
                        <a:pt x="13655" y="20841"/>
                      </a:lnTo>
                      <a:lnTo>
                        <a:pt x="13863" y="20629"/>
                      </a:lnTo>
                      <a:lnTo>
                        <a:pt x="14045" y="20435"/>
                      </a:lnTo>
                      <a:lnTo>
                        <a:pt x="14200" y="20223"/>
                      </a:lnTo>
                      <a:lnTo>
                        <a:pt x="14356" y="19994"/>
                      </a:lnTo>
                      <a:lnTo>
                        <a:pt x="14460" y="19747"/>
                      </a:lnTo>
                      <a:lnTo>
                        <a:pt x="14512" y="19482"/>
                      </a:lnTo>
                      <a:lnTo>
                        <a:pt x="14512" y="19235"/>
                      </a:lnTo>
                      <a:lnTo>
                        <a:pt x="14512" y="19147"/>
                      </a:lnTo>
                      <a:lnTo>
                        <a:pt x="14512" y="18900"/>
                      </a:lnTo>
                      <a:lnTo>
                        <a:pt x="14512" y="18529"/>
                      </a:lnTo>
                      <a:lnTo>
                        <a:pt x="14512" y="18052"/>
                      </a:lnTo>
                      <a:lnTo>
                        <a:pt x="14512" y="17505"/>
                      </a:lnTo>
                      <a:lnTo>
                        <a:pt x="14512" y="16976"/>
                      </a:lnTo>
                      <a:lnTo>
                        <a:pt x="14512" y="16464"/>
                      </a:lnTo>
                      <a:lnTo>
                        <a:pt x="14512" y="15952"/>
                      </a:lnTo>
                      <a:lnTo>
                        <a:pt x="14512" y="15758"/>
                      </a:lnTo>
                      <a:lnTo>
                        <a:pt x="14616" y="15547"/>
                      </a:lnTo>
                      <a:lnTo>
                        <a:pt x="14694" y="15352"/>
                      </a:lnTo>
                      <a:lnTo>
                        <a:pt x="14798" y="15141"/>
                      </a:lnTo>
                      <a:lnTo>
                        <a:pt x="15161" y="14735"/>
                      </a:lnTo>
                      <a:lnTo>
                        <a:pt x="15602" y="14329"/>
                      </a:lnTo>
                      <a:lnTo>
                        <a:pt x="16745" y="13552"/>
                      </a:lnTo>
                      <a:lnTo>
                        <a:pt x="18043" y="12670"/>
                      </a:lnTo>
                      <a:lnTo>
                        <a:pt x="18744" y="12194"/>
                      </a:lnTo>
                      <a:lnTo>
                        <a:pt x="19341" y="11647"/>
                      </a:lnTo>
                      <a:lnTo>
                        <a:pt x="19938" y="11099"/>
                      </a:lnTo>
                      <a:lnTo>
                        <a:pt x="20483" y="10464"/>
                      </a:lnTo>
                      <a:lnTo>
                        <a:pt x="20743" y="10164"/>
                      </a:lnTo>
                      <a:lnTo>
                        <a:pt x="20950" y="9794"/>
                      </a:lnTo>
                      <a:lnTo>
                        <a:pt x="21132" y="9441"/>
                      </a:lnTo>
                      <a:lnTo>
                        <a:pt x="21288" y="9035"/>
                      </a:lnTo>
                      <a:lnTo>
                        <a:pt x="21444" y="8664"/>
                      </a:lnTo>
                      <a:lnTo>
                        <a:pt x="21548" y="8223"/>
                      </a:lnTo>
                      <a:lnTo>
                        <a:pt x="21600" y="7782"/>
                      </a:lnTo>
                      <a:lnTo>
                        <a:pt x="21600" y="7341"/>
                      </a:lnTo>
                      <a:lnTo>
                        <a:pt x="21600" y="6935"/>
                      </a:lnTo>
                      <a:lnTo>
                        <a:pt x="21548" y="6564"/>
                      </a:lnTo>
                      <a:lnTo>
                        <a:pt x="21496" y="6229"/>
                      </a:lnTo>
                      <a:lnTo>
                        <a:pt x="21392" y="5858"/>
                      </a:lnTo>
                      <a:lnTo>
                        <a:pt x="21288" y="5523"/>
                      </a:lnTo>
                      <a:lnTo>
                        <a:pt x="21132" y="5135"/>
                      </a:lnTo>
                      <a:lnTo>
                        <a:pt x="20950" y="4800"/>
                      </a:lnTo>
                      <a:lnTo>
                        <a:pt x="20743" y="4464"/>
                      </a:lnTo>
                      <a:lnTo>
                        <a:pt x="20535" y="4164"/>
                      </a:lnTo>
                      <a:lnTo>
                        <a:pt x="20301" y="3847"/>
                      </a:lnTo>
                      <a:lnTo>
                        <a:pt x="20042" y="3547"/>
                      </a:lnTo>
                      <a:lnTo>
                        <a:pt x="19782" y="3247"/>
                      </a:lnTo>
                      <a:lnTo>
                        <a:pt x="19133" y="2664"/>
                      </a:lnTo>
                      <a:lnTo>
                        <a:pt x="18458" y="2152"/>
                      </a:lnTo>
                      <a:lnTo>
                        <a:pt x="17705" y="1694"/>
                      </a:lnTo>
                      <a:lnTo>
                        <a:pt x="16849" y="1252"/>
                      </a:lnTo>
                      <a:lnTo>
                        <a:pt x="16407" y="1076"/>
                      </a:lnTo>
                      <a:lnTo>
                        <a:pt x="15940" y="900"/>
                      </a:lnTo>
                      <a:lnTo>
                        <a:pt x="15499" y="741"/>
                      </a:lnTo>
                      <a:lnTo>
                        <a:pt x="15057" y="600"/>
                      </a:lnTo>
                      <a:lnTo>
                        <a:pt x="14564" y="458"/>
                      </a:lnTo>
                      <a:lnTo>
                        <a:pt x="14045" y="335"/>
                      </a:lnTo>
                      <a:lnTo>
                        <a:pt x="13500" y="229"/>
                      </a:lnTo>
                      <a:lnTo>
                        <a:pt x="13006" y="158"/>
                      </a:lnTo>
                      <a:lnTo>
                        <a:pt x="12461" y="88"/>
                      </a:lnTo>
                      <a:lnTo>
                        <a:pt x="11968" y="52"/>
                      </a:lnTo>
                      <a:lnTo>
                        <a:pt x="11423" y="17"/>
                      </a:lnTo>
                      <a:lnTo>
                        <a:pt x="10825" y="17"/>
                      </a:lnTo>
                      <a:lnTo>
                        <a:pt x="10254" y="17"/>
                      </a:lnTo>
                      <a:lnTo>
                        <a:pt x="9709" y="52"/>
                      </a:lnTo>
                      <a:lnTo>
                        <a:pt x="9216" y="88"/>
                      </a:lnTo>
                      <a:lnTo>
                        <a:pt x="8671" y="158"/>
                      </a:lnTo>
                      <a:lnTo>
                        <a:pt x="8177" y="229"/>
                      </a:lnTo>
                      <a:lnTo>
                        <a:pt x="7632" y="335"/>
                      </a:lnTo>
                      <a:lnTo>
                        <a:pt x="7113" y="458"/>
                      </a:lnTo>
                      <a:lnTo>
                        <a:pt x="6620" y="600"/>
                      </a:lnTo>
                      <a:lnTo>
                        <a:pt x="6178" y="741"/>
                      </a:lnTo>
                      <a:lnTo>
                        <a:pt x="5737" y="900"/>
                      </a:lnTo>
                      <a:lnTo>
                        <a:pt x="5270" y="1076"/>
                      </a:lnTo>
                      <a:lnTo>
                        <a:pt x="4828" y="1252"/>
                      </a:lnTo>
                      <a:lnTo>
                        <a:pt x="3972" y="1694"/>
                      </a:lnTo>
                      <a:lnTo>
                        <a:pt x="3219" y="2152"/>
                      </a:lnTo>
                      <a:lnTo>
                        <a:pt x="2544" y="2664"/>
                      </a:lnTo>
                      <a:lnTo>
                        <a:pt x="1895" y="3247"/>
                      </a:lnTo>
                      <a:lnTo>
                        <a:pt x="1635" y="3547"/>
                      </a:lnTo>
                      <a:lnTo>
                        <a:pt x="1375" y="3847"/>
                      </a:lnTo>
                      <a:lnTo>
                        <a:pt x="1142" y="4164"/>
                      </a:lnTo>
                      <a:lnTo>
                        <a:pt x="934" y="4464"/>
                      </a:lnTo>
                      <a:lnTo>
                        <a:pt x="726" y="4800"/>
                      </a:lnTo>
                      <a:lnTo>
                        <a:pt x="545" y="5135"/>
                      </a:lnTo>
                      <a:lnTo>
                        <a:pt x="389" y="5523"/>
                      </a:lnTo>
                      <a:lnTo>
                        <a:pt x="285" y="5858"/>
                      </a:lnTo>
                      <a:lnTo>
                        <a:pt x="181" y="6229"/>
                      </a:lnTo>
                      <a:lnTo>
                        <a:pt x="129" y="6564"/>
                      </a:lnTo>
                      <a:lnTo>
                        <a:pt x="77" y="6935"/>
                      </a:lnTo>
                      <a:lnTo>
                        <a:pt x="77" y="7341"/>
                      </a:lnTo>
                      <a:lnTo>
                        <a:pt x="77" y="7782"/>
                      </a:lnTo>
                      <a:lnTo>
                        <a:pt x="129" y="8223"/>
                      </a:lnTo>
                      <a:lnTo>
                        <a:pt x="233" y="8664"/>
                      </a:lnTo>
                      <a:lnTo>
                        <a:pt x="389" y="9035"/>
                      </a:lnTo>
                      <a:lnTo>
                        <a:pt x="545" y="9441"/>
                      </a:lnTo>
                      <a:lnTo>
                        <a:pt x="726" y="9794"/>
                      </a:lnTo>
                      <a:lnTo>
                        <a:pt x="934" y="10164"/>
                      </a:lnTo>
                      <a:lnTo>
                        <a:pt x="1194" y="10464"/>
                      </a:lnTo>
                      <a:lnTo>
                        <a:pt x="1739" y="11099"/>
                      </a:lnTo>
                      <a:lnTo>
                        <a:pt x="2336" y="11647"/>
                      </a:lnTo>
                      <a:lnTo>
                        <a:pt x="2933" y="12194"/>
                      </a:lnTo>
                      <a:lnTo>
                        <a:pt x="3634" y="12670"/>
                      </a:lnTo>
                      <a:lnTo>
                        <a:pt x="4932" y="13552"/>
                      </a:lnTo>
                      <a:lnTo>
                        <a:pt x="6075" y="14329"/>
                      </a:lnTo>
                      <a:lnTo>
                        <a:pt x="6516" y="14735"/>
                      </a:lnTo>
                      <a:lnTo>
                        <a:pt x="6879" y="15141"/>
                      </a:lnTo>
                      <a:lnTo>
                        <a:pt x="6983" y="15352"/>
                      </a:lnTo>
                      <a:lnTo>
                        <a:pt x="7061" y="15547"/>
                      </a:lnTo>
                      <a:lnTo>
                        <a:pt x="7165" y="15758"/>
                      </a:lnTo>
                      <a:lnTo>
                        <a:pt x="7165" y="15952"/>
                      </a:lnTo>
                      <a:lnTo>
                        <a:pt x="7165" y="16464"/>
                      </a:lnTo>
                      <a:lnTo>
                        <a:pt x="7165" y="16976"/>
                      </a:lnTo>
                      <a:lnTo>
                        <a:pt x="7165" y="17505"/>
                      </a:lnTo>
                      <a:lnTo>
                        <a:pt x="7165" y="18052"/>
                      </a:lnTo>
                      <a:lnTo>
                        <a:pt x="7165" y="18529"/>
                      </a:lnTo>
                      <a:lnTo>
                        <a:pt x="7165" y="18900"/>
                      </a:lnTo>
                      <a:lnTo>
                        <a:pt x="7165" y="19147"/>
                      </a:lnTo>
                      <a:lnTo>
                        <a:pt x="7165" y="19235"/>
                      </a:lnTo>
                      <a:lnTo>
                        <a:pt x="7165" y="19482"/>
                      </a:lnTo>
                      <a:lnTo>
                        <a:pt x="7217" y="19747"/>
                      </a:lnTo>
                      <a:lnTo>
                        <a:pt x="7321" y="19994"/>
                      </a:lnTo>
                      <a:lnTo>
                        <a:pt x="7476" y="20223"/>
                      </a:lnTo>
                      <a:lnTo>
                        <a:pt x="7632" y="20435"/>
                      </a:lnTo>
                      <a:lnTo>
                        <a:pt x="7814" y="20629"/>
                      </a:lnTo>
                      <a:lnTo>
                        <a:pt x="8022" y="20841"/>
                      </a:lnTo>
                      <a:lnTo>
                        <a:pt x="8281" y="21000"/>
                      </a:lnTo>
                      <a:lnTo>
                        <a:pt x="8515" y="21176"/>
                      </a:lnTo>
                      <a:lnTo>
                        <a:pt x="8775" y="21317"/>
                      </a:lnTo>
                      <a:lnTo>
                        <a:pt x="9060" y="21441"/>
                      </a:lnTo>
                      <a:lnTo>
                        <a:pt x="9424" y="21547"/>
                      </a:lnTo>
                      <a:lnTo>
                        <a:pt x="9761" y="21617"/>
                      </a:lnTo>
                      <a:lnTo>
                        <a:pt x="10125" y="21688"/>
                      </a:lnTo>
                      <a:lnTo>
                        <a:pt x="10462" y="21723"/>
                      </a:lnTo>
                      <a:lnTo>
                        <a:pt x="10825" y="21723"/>
                      </a:lnTo>
                      <a:close/>
                    </a:path>
                    <a:path w="21600" h="21600" extrusionOk="0">
                      <a:moveTo>
                        <a:pt x="9242" y="14417"/>
                      </a:moveTo>
                      <a:lnTo>
                        <a:pt x="8541" y="12035"/>
                      </a:lnTo>
                      <a:lnTo>
                        <a:pt x="7295" y="10129"/>
                      </a:lnTo>
                      <a:lnTo>
                        <a:pt x="6905" y="9652"/>
                      </a:lnTo>
                      <a:lnTo>
                        <a:pt x="8541" y="10182"/>
                      </a:lnTo>
                      <a:lnTo>
                        <a:pt x="9787" y="9547"/>
                      </a:lnTo>
                      <a:lnTo>
                        <a:pt x="11189" y="10129"/>
                      </a:lnTo>
                      <a:lnTo>
                        <a:pt x="12279" y="9547"/>
                      </a:lnTo>
                      <a:lnTo>
                        <a:pt x="13370" y="10076"/>
                      </a:lnTo>
                      <a:lnTo>
                        <a:pt x="14850" y="9652"/>
                      </a:lnTo>
                      <a:lnTo>
                        <a:pt x="12902" y="12247"/>
                      </a:lnTo>
                      <a:lnTo>
                        <a:pt x="12357" y="14417"/>
                      </a:lnTo>
                      <a:moveTo>
                        <a:pt x="7191" y="15952"/>
                      </a:moveTo>
                      <a:lnTo>
                        <a:pt x="14512" y="15952"/>
                      </a:lnTo>
                      <a:lnTo>
                        <a:pt x="14512" y="17064"/>
                      </a:lnTo>
                      <a:lnTo>
                        <a:pt x="7191" y="17047"/>
                      </a:lnTo>
                      <a:lnTo>
                        <a:pt x="7191" y="18123"/>
                      </a:lnTo>
                      <a:lnTo>
                        <a:pt x="14512" y="18158"/>
                      </a:lnTo>
                      <a:lnTo>
                        <a:pt x="14538" y="19182"/>
                      </a:lnTo>
                      <a:lnTo>
                        <a:pt x="7217" y="19182"/>
                      </a:lnTo>
                    </a:path>
                  </a:pathLst>
                </a:custGeom>
                <a:solidFill>
                  <a:srgbClr val="FFFFCC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242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672" y="1536"/>
                  <a:ext cx="3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kumimoji="1" lang="zh-CN" altLang="en-US" sz="2400">
                      <a:latin typeface="Times New Roman" pitchFamily="18" charset="0"/>
                    </a:rPr>
                    <a:t>光</a:t>
                  </a:r>
                </a:p>
              </p:txBody>
            </p:sp>
          </p:grpSp>
          <p:grpSp>
            <p:nvGrpSpPr>
              <p:cNvPr id="272426" name="Group 42"/>
              <p:cNvGrpSpPr>
                <a:grpSpLocks/>
              </p:cNvGrpSpPr>
              <p:nvPr/>
            </p:nvGrpSpPr>
            <p:grpSpPr bwMode="auto">
              <a:xfrm>
                <a:off x="1632" y="1248"/>
                <a:ext cx="500" cy="853"/>
                <a:chOff x="1632" y="1248"/>
                <a:chExt cx="500" cy="853"/>
              </a:xfrm>
            </p:grpSpPr>
            <p:grpSp>
              <p:nvGrpSpPr>
                <p:cNvPr id="272427" name="Group 43"/>
                <p:cNvGrpSpPr>
                  <a:grpSpLocks/>
                </p:cNvGrpSpPr>
                <p:nvPr/>
              </p:nvGrpSpPr>
              <p:grpSpPr bwMode="auto">
                <a:xfrm>
                  <a:off x="1680" y="1632"/>
                  <a:ext cx="416" cy="469"/>
                  <a:chOff x="2208" y="1595"/>
                  <a:chExt cx="416" cy="469"/>
                </a:xfrm>
              </p:grpSpPr>
              <p:sp>
                <p:nvSpPr>
                  <p:cNvPr id="272428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43" y="1595"/>
                    <a:ext cx="181" cy="18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27242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2209" y="1883"/>
                    <a:ext cx="181" cy="181"/>
                    <a:chOff x="4523" y="1739"/>
                    <a:chExt cx="181" cy="181"/>
                  </a:xfrm>
                </p:grpSpPr>
                <p:sp>
                  <p:nvSpPr>
                    <p:cNvPr id="272430" name="Oval 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23" y="1739"/>
                      <a:ext cx="181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2431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57" y="1830"/>
                      <a:ext cx="113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72432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208" y="1595"/>
                    <a:ext cx="181" cy="181"/>
                    <a:chOff x="4262" y="2146"/>
                    <a:chExt cx="181" cy="181"/>
                  </a:xfrm>
                </p:grpSpPr>
                <p:sp>
                  <p:nvSpPr>
                    <p:cNvPr id="272433" name="Oval 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62" y="2146"/>
                      <a:ext cx="181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2434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6" y="2236"/>
                      <a:ext cx="113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2435" name="Line 51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4296" y="2237"/>
                      <a:ext cx="113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72436" name="Group 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77" y="1917"/>
                    <a:ext cx="113" cy="113"/>
                    <a:chOff x="4523" y="1739"/>
                    <a:chExt cx="181" cy="181"/>
                  </a:xfrm>
                </p:grpSpPr>
                <p:sp>
                  <p:nvSpPr>
                    <p:cNvPr id="272437" name="Oval 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23" y="1739"/>
                      <a:ext cx="181" cy="18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2438" name="Line 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557" y="1830"/>
                      <a:ext cx="113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272439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632" y="1248"/>
                  <a:ext cx="50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kumimoji="1" lang="zh-CN" altLang="en-US" sz="2400">
                      <a:latin typeface="Times New Roman" pitchFamily="18" charset="0"/>
                    </a:rPr>
                    <a:t>粒子</a:t>
                  </a:r>
                </a:p>
              </p:txBody>
            </p:sp>
          </p:grpSp>
          <p:grpSp>
            <p:nvGrpSpPr>
              <p:cNvPr id="272440" name="Group 56"/>
              <p:cNvGrpSpPr>
                <a:grpSpLocks/>
              </p:cNvGrpSpPr>
              <p:nvPr/>
            </p:nvGrpSpPr>
            <p:grpSpPr bwMode="auto">
              <a:xfrm>
                <a:off x="2298" y="1344"/>
                <a:ext cx="1206" cy="799"/>
                <a:chOff x="2298" y="1344"/>
                <a:chExt cx="1206" cy="799"/>
              </a:xfrm>
            </p:grpSpPr>
            <p:sp>
              <p:nvSpPr>
                <p:cNvPr id="272441" name="Text Box 57"/>
                <p:cNvSpPr txBox="1">
                  <a:spLocks noChangeArrowheads="1"/>
                </p:cNvSpPr>
                <p:nvPr/>
              </p:nvSpPr>
              <p:spPr bwMode="auto">
                <a:xfrm rot="18900000">
                  <a:off x="2298" y="1733"/>
                  <a:ext cx="960" cy="41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CCCCFF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kumimoji="1" lang="en-US" altLang="zh-CN" sz="3600">
                      <a:solidFill>
                        <a:srgbClr val="0000FF"/>
                      </a:solidFill>
                      <a:latin typeface="Times New Roman" pitchFamily="18" charset="0"/>
                      <a:sym typeface="Webdings" pitchFamily="18" charset="2"/>
                    </a:rPr>
                    <a:t></a:t>
                  </a:r>
                  <a:r>
                    <a:rPr kumimoji="1" lang="en-US" altLang="zh-CN" sz="3600">
                      <a:solidFill>
                        <a:srgbClr val="0000FF"/>
                      </a:solidFill>
                      <a:latin typeface="Times New Roman" pitchFamily="18" charset="0"/>
                      <a:sym typeface="Wingdings 2" pitchFamily="18" charset="2"/>
                    </a:rPr>
                    <a:t></a:t>
                  </a:r>
                  <a:endParaRPr kumimoji="1" lang="en-US" altLang="zh-CN" sz="360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7244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3196" y="1344"/>
                  <a:ext cx="3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kumimoji="1" lang="zh-CN" altLang="en-US" sz="2400">
                      <a:latin typeface="Times New Roman" pitchFamily="18" charset="0"/>
                    </a:rPr>
                    <a:t>人</a:t>
                  </a:r>
                </a:p>
              </p:txBody>
            </p:sp>
          </p:grpSp>
        </p:grpSp>
      </p:grpSp>
      <p:sp>
        <p:nvSpPr>
          <p:cNvPr id="272443" name="Text Box 59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03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72444" name="AutoShape 60"/>
          <p:cNvSpPr>
            <a:spLocks noChangeArrowheads="1"/>
          </p:cNvSpPr>
          <p:nvPr/>
        </p:nvSpPr>
        <p:spPr bwMode="auto">
          <a:xfrm>
            <a:off x="4572000" y="1219200"/>
            <a:ext cx="2895600" cy="609600"/>
          </a:xfrm>
          <a:prstGeom prst="wedgeRectCallout">
            <a:avLst>
              <a:gd name="adj1" fmla="val -73245"/>
              <a:gd name="adj2" fmla="val -1354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 sz="2400">
                <a:latin typeface="Times New Roman" pitchFamily="18" charset="0"/>
                <a:ea typeface="华文行楷" pitchFamily="2" charset="-122"/>
              </a:rPr>
              <a:t>盘点我们的本事</a:t>
            </a:r>
          </a:p>
        </p:txBody>
      </p:sp>
      <p:sp>
        <p:nvSpPr>
          <p:cNvPr id="272445" name="Text Box 61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38200"/>
          </a:xfrm>
          <a:gradFill rotWithShape="0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/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2.2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磁性测量的依据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3300904" cy="646331"/>
          </a:xfr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磁性测量原理</a:t>
            </a:r>
          </a:p>
        </p:txBody>
      </p:sp>
      <p:grpSp>
        <p:nvGrpSpPr>
          <p:cNvPr id="273412" name="Group 4"/>
          <p:cNvGrpSpPr>
            <a:grpSpLocks/>
          </p:cNvGrpSpPr>
          <p:nvPr/>
        </p:nvGrpSpPr>
        <p:grpSpPr bwMode="auto">
          <a:xfrm>
            <a:off x="1219200" y="3213100"/>
            <a:ext cx="6629400" cy="3119438"/>
            <a:chOff x="768" y="2024"/>
            <a:chExt cx="4176" cy="1965"/>
          </a:xfrm>
        </p:grpSpPr>
        <p:grpSp>
          <p:nvGrpSpPr>
            <p:cNvPr id="273413" name="Group 5"/>
            <p:cNvGrpSpPr>
              <a:grpSpLocks/>
            </p:cNvGrpSpPr>
            <p:nvPr/>
          </p:nvGrpSpPr>
          <p:grpSpPr bwMode="auto">
            <a:xfrm>
              <a:off x="768" y="2024"/>
              <a:ext cx="1728" cy="1965"/>
              <a:chOff x="768" y="2024"/>
              <a:chExt cx="1728" cy="1965"/>
            </a:xfrm>
          </p:grpSpPr>
          <p:sp>
            <p:nvSpPr>
              <p:cNvPr id="273414" name="Text Box 6"/>
              <p:cNvSpPr txBox="1">
                <a:spLocks noChangeArrowheads="1"/>
              </p:cNvSpPr>
              <p:nvPr/>
            </p:nvSpPr>
            <p:spPr bwMode="auto">
              <a:xfrm>
                <a:off x="768" y="2552"/>
                <a:ext cx="1728" cy="381"/>
              </a:xfrm>
              <a:prstGeom prst="rect">
                <a:avLst/>
              </a:prstGeom>
              <a:solidFill>
                <a:srgbClr val="CCCC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zh-CN" altLang="en-US" sz="3200">
                    <a:solidFill>
                      <a:srgbClr val="0000FF"/>
                    </a:solidFill>
                    <a:latin typeface="Times New Roman" pitchFamily="18" charset="0"/>
                    <a:ea typeface="华文新魏" pitchFamily="2" charset="-122"/>
                  </a:rPr>
                  <a:t>宏观物理效应</a:t>
                </a:r>
              </a:p>
            </p:txBody>
          </p:sp>
          <p:sp>
            <p:nvSpPr>
              <p:cNvPr id="273415" name="Text Box 7"/>
              <p:cNvSpPr txBox="1">
                <a:spLocks noChangeArrowheads="1"/>
              </p:cNvSpPr>
              <p:nvPr/>
            </p:nvSpPr>
            <p:spPr bwMode="auto">
              <a:xfrm>
                <a:off x="768" y="3080"/>
                <a:ext cx="1728" cy="381"/>
              </a:xfrm>
              <a:prstGeom prst="rect">
                <a:avLst/>
              </a:prstGeom>
              <a:solidFill>
                <a:srgbClr val="CCCC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zh-CN" altLang="en-US" sz="3200">
                    <a:solidFill>
                      <a:srgbClr val="0000FF"/>
                    </a:solidFill>
                    <a:latin typeface="Times New Roman" pitchFamily="18" charset="0"/>
                    <a:ea typeface="华文新魏" pitchFamily="2" charset="-122"/>
                  </a:rPr>
                  <a:t>微观物理效应</a:t>
                </a:r>
              </a:p>
            </p:txBody>
          </p:sp>
          <p:sp>
            <p:nvSpPr>
              <p:cNvPr id="273416" name="Text Box 8"/>
              <p:cNvSpPr txBox="1">
                <a:spLocks noChangeArrowheads="1"/>
              </p:cNvSpPr>
              <p:nvPr/>
            </p:nvSpPr>
            <p:spPr bwMode="auto">
              <a:xfrm>
                <a:off x="768" y="3608"/>
                <a:ext cx="1728" cy="381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zh-CN" altLang="en-US" sz="3200">
                    <a:solidFill>
                      <a:srgbClr val="0000FF"/>
                    </a:solidFill>
                    <a:latin typeface="Times New Roman" pitchFamily="18" charset="0"/>
                    <a:ea typeface="华文新魏" pitchFamily="2" charset="-122"/>
                  </a:rPr>
                  <a:t>磁 共 振 效 应</a:t>
                </a:r>
              </a:p>
            </p:txBody>
          </p:sp>
          <p:sp>
            <p:nvSpPr>
              <p:cNvPr id="273417" name="Text Box 9"/>
              <p:cNvSpPr txBox="1">
                <a:spLocks noChangeArrowheads="1"/>
              </p:cNvSpPr>
              <p:nvPr/>
            </p:nvSpPr>
            <p:spPr bwMode="auto">
              <a:xfrm>
                <a:off x="768" y="2024"/>
                <a:ext cx="1728" cy="381"/>
              </a:xfrm>
              <a:prstGeom prst="rect">
                <a:avLst/>
              </a:prstGeom>
              <a:solidFill>
                <a:srgbClr val="99FF99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zh-CN" altLang="en-US" sz="3200">
                    <a:solidFill>
                      <a:srgbClr val="0000FF"/>
                    </a:solidFill>
                    <a:latin typeface="Times New Roman" pitchFamily="18" charset="0"/>
                    <a:ea typeface="华文新魏" pitchFamily="2" charset="-122"/>
                  </a:rPr>
                  <a:t>电磁感应原理</a:t>
                </a:r>
              </a:p>
            </p:txBody>
          </p:sp>
        </p:grpSp>
        <p:grpSp>
          <p:nvGrpSpPr>
            <p:cNvPr id="273418" name="Group 10"/>
            <p:cNvGrpSpPr>
              <a:grpSpLocks/>
            </p:cNvGrpSpPr>
            <p:nvPr/>
          </p:nvGrpSpPr>
          <p:grpSpPr bwMode="auto">
            <a:xfrm>
              <a:off x="3788" y="2264"/>
              <a:ext cx="1156" cy="1437"/>
              <a:chOff x="3788" y="2264"/>
              <a:chExt cx="1156" cy="1437"/>
            </a:xfrm>
          </p:grpSpPr>
          <p:sp>
            <p:nvSpPr>
              <p:cNvPr id="273419" name="Text Box 11"/>
              <p:cNvSpPr txBox="1">
                <a:spLocks noChangeArrowheads="1"/>
              </p:cNvSpPr>
              <p:nvPr/>
            </p:nvSpPr>
            <p:spPr bwMode="auto">
              <a:xfrm>
                <a:off x="3788" y="2792"/>
                <a:ext cx="1156" cy="381"/>
              </a:xfrm>
              <a:prstGeom prst="rect">
                <a:avLst/>
              </a:prstGeom>
              <a:solidFill>
                <a:srgbClr val="A6E9A1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zh-CN" altLang="en-US" sz="3200">
                    <a:solidFill>
                      <a:srgbClr val="FF00FF"/>
                    </a:solidFill>
                    <a:latin typeface="Times New Roman" pitchFamily="18" charset="0"/>
                    <a:ea typeface="华文新魏" pitchFamily="2" charset="-122"/>
                  </a:rPr>
                  <a:t>磁矩测量</a:t>
                </a:r>
              </a:p>
            </p:txBody>
          </p:sp>
          <p:sp>
            <p:nvSpPr>
              <p:cNvPr id="273420" name="Text Box 12"/>
              <p:cNvSpPr txBox="1">
                <a:spLocks noChangeArrowheads="1"/>
              </p:cNvSpPr>
              <p:nvPr/>
            </p:nvSpPr>
            <p:spPr bwMode="auto">
              <a:xfrm>
                <a:off x="3788" y="3320"/>
                <a:ext cx="1156" cy="381"/>
              </a:xfrm>
              <a:prstGeom prst="rect">
                <a:avLst/>
              </a:prstGeom>
              <a:solidFill>
                <a:srgbClr val="A6E9A1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zh-CN" altLang="en-US" sz="3200">
                    <a:solidFill>
                      <a:srgbClr val="FF00FF"/>
                    </a:solidFill>
                    <a:latin typeface="Times New Roman" pitchFamily="18" charset="0"/>
                    <a:ea typeface="华文新魏" pitchFamily="2" charset="-122"/>
                  </a:rPr>
                  <a:t>磁场测量</a:t>
                </a:r>
              </a:p>
            </p:txBody>
          </p:sp>
          <p:sp>
            <p:nvSpPr>
              <p:cNvPr id="273421" name="Text Box 13"/>
              <p:cNvSpPr txBox="1">
                <a:spLocks noChangeArrowheads="1"/>
              </p:cNvSpPr>
              <p:nvPr/>
            </p:nvSpPr>
            <p:spPr bwMode="auto">
              <a:xfrm>
                <a:off x="3788" y="2264"/>
                <a:ext cx="1156" cy="381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zh-CN" altLang="en-US" sz="3200">
                    <a:solidFill>
                      <a:srgbClr val="FF00FF"/>
                    </a:solidFill>
                    <a:latin typeface="Times New Roman" pitchFamily="18" charset="0"/>
                    <a:ea typeface="华文新魏" pitchFamily="2" charset="-122"/>
                  </a:rPr>
                  <a:t>磁通测量</a:t>
                </a:r>
              </a:p>
            </p:txBody>
          </p:sp>
        </p:grpSp>
      </p:grpSp>
      <p:grpSp>
        <p:nvGrpSpPr>
          <p:cNvPr id="273422" name="Group 14"/>
          <p:cNvGrpSpPr>
            <a:grpSpLocks/>
          </p:cNvGrpSpPr>
          <p:nvPr/>
        </p:nvGrpSpPr>
        <p:grpSpPr bwMode="auto">
          <a:xfrm>
            <a:off x="3962400" y="2776538"/>
            <a:ext cx="2057400" cy="3754437"/>
            <a:chOff x="2496" y="1749"/>
            <a:chExt cx="1296" cy="2365"/>
          </a:xfrm>
        </p:grpSpPr>
        <p:grpSp>
          <p:nvGrpSpPr>
            <p:cNvPr id="273423" name="Group 15"/>
            <p:cNvGrpSpPr>
              <a:grpSpLocks/>
            </p:cNvGrpSpPr>
            <p:nvPr/>
          </p:nvGrpSpPr>
          <p:grpSpPr bwMode="auto">
            <a:xfrm>
              <a:off x="2496" y="2216"/>
              <a:ext cx="1296" cy="1571"/>
              <a:chOff x="2496" y="2216"/>
              <a:chExt cx="1296" cy="1571"/>
            </a:xfrm>
          </p:grpSpPr>
          <p:grpSp>
            <p:nvGrpSpPr>
              <p:cNvPr id="273424" name="Group 16"/>
              <p:cNvGrpSpPr>
                <a:grpSpLocks/>
              </p:cNvGrpSpPr>
              <p:nvPr/>
            </p:nvGrpSpPr>
            <p:grpSpPr bwMode="auto">
              <a:xfrm>
                <a:off x="2496" y="2216"/>
                <a:ext cx="672" cy="1571"/>
                <a:chOff x="2496" y="2216"/>
                <a:chExt cx="672" cy="1571"/>
              </a:xfrm>
            </p:grpSpPr>
            <p:sp>
              <p:nvSpPr>
                <p:cNvPr id="273425" name="Line 17"/>
                <p:cNvSpPr>
                  <a:spLocks noChangeShapeType="1"/>
                </p:cNvSpPr>
                <p:nvPr/>
              </p:nvSpPr>
              <p:spPr bwMode="auto">
                <a:xfrm>
                  <a:off x="2496" y="2216"/>
                  <a:ext cx="672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 type="none" w="med" len="lg"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73426" name="Line 18"/>
                <p:cNvSpPr>
                  <a:spLocks noChangeShapeType="1"/>
                </p:cNvSpPr>
                <p:nvPr/>
              </p:nvSpPr>
              <p:spPr bwMode="auto">
                <a:xfrm>
                  <a:off x="2496" y="2744"/>
                  <a:ext cx="672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 type="none" w="med" len="lg"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73427" name="Line 19"/>
                <p:cNvSpPr>
                  <a:spLocks noChangeShapeType="1"/>
                </p:cNvSpPr>
                <p:nvPr/>
              </p:nvSpPr>
              <p:spPr bwMode="auto">
                <a:xfrm>
                  <a:off x="2496" y="3259"/>
                  <a:ext cx="672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 type="none" w="med" len="lg"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73428" name="Line 20"/>
                <p:cNvSpPr>
                  <a:spLocks noChangeShapeType="1"/>
                </p:cNvSpPr>
                <p:nvPr/>
              </p:nvSpPr>
              <p:spPr bwMode="auto">
                <a:xfrm>
                  <a:off x="2496" y="3787"/>
                  <a:ext cx="672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 type="none" w="med" len="lg"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3429" name="Group 21"/>
              <p:cNvGrpSpPr>
                <a:grpSpLocks/>
              </p:cNvGrpSpPr>
              <p:nvPr/>
            </p:nvGrpSpPr>
            <p:grpSpPr bwMode="auto">
              <a:xfrm>
                <a:off x="3168" y="2461"/>
                <a:ext cx="624" cy="1056"/>
                <a:chOff x="3168" y="2461"/>
                <a:chExt cx="624" cy="1056"/>
              </a:xfrm>
            </p:grpSpPr>
            <p:sp>
              <p:nvSpPr>
                <p:cNvPr id="273430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3168" y="2461"/>
                  <a:ext cx="624" cy="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73431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3168" y="2989"/>
                  <a:ext cx="624" cy="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73432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3168" y="3517"/>
                  <a:ext cx="624" cy="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73433" name="Line 25"/>
            <p:cNvSpPr>
              <a:spLocks noChangeShapeType="1"/>
            </p:cNvSpPr>
            <p:nvPr/>
          </p:nvSpPr>
          <p:spPr bwMode="auto">
            <a:xfrm flipH="1">
              <a:off x="3162" y="1749"/>
              <a:ext cx="0" cy="23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73434" name="Text Box 26"/>
          <p:cNvSpPr txBox="1">
            <a:spLocks noChangeArrowheads="1"/>
          </p:cNvSpPr>
          <p:nvPr/>
        </p:nvSpPr>
        <p:spPr bwMode="auto">
          <a:xfrm>
            <a:off x="3124200" y="2155825"/>
            <a:ext cx="3810000" cy="587375"/>
          </a:xfrm>
          <a:prstGeom prst="rect">
            <a:avLst/>
          </a:prstGeom>
          <a:solidFill>
            <a:srgbClr val="C2FBF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zh-CN" altLang="en-US" sz="3000">
                <a:solidFill>
                  <a:srgbClr val="FF0000"/>
                </a:solidFill>
                <a:latin typeface="Times New Roman" pitchFamily="18" charset="0"/>
                <a:ea typeface="华文行楷" pitchFamily="2" charset="-122"/>
              </a:rPr>
              <a:t>间接</a:t>
            </a:r>
            <a:r>
              <a:rPr kumimoji="1" lang="zh-CN" altLang="en-US" sz="3000">
                <a:latin typeface="Times New Roman" pitchFamily="18" charset="0"/>
                <a:ea typeface="华文行楷" pitchFamily="2" charset="-122"/>
              </a:rPr>
              <a:t>测量－</a:t>
            </a:r>
            <a:r>
              <a:rPr kumimoji="1" lang="zh-CN" altLang="en-US" sz="3000">
                <a:solidFill>
                  <a:srgbClr val="0000FF"/>
                </a:solidFill>
                <a:latin typeface="Times New Roman" pitchFamily="18" charset="0"/>
                <a:ea typeface="华文行楷" pitchFamily="2" charset="-122"/>
              </a:rPr>
              <a:t>直接</a:t>
            </a:r>
            <a:r>
              <a:rPr kumimoji="1" lang="zh-CN" altLang="en-US" sz="3000">
                <a:latin typeface="Times New Roman" pitchFamily="18" charset="0"/>
                <a:ea typeface="华文行楷" pitchFamily="2" charset="-122"/>
              </a:rPr>
              <a:t>测量</a:t>
            </a:r>
          </a:p>
        </p:txBody>
      </p:sp>
      <p:sp>
        <p:nvSpPr>
          <p:cNvPr id="273435" name="Text Box 27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04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73436" name="Text Box 28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7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34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38200"/>
          </a:xfrm>
          <a:gradFill rotWithShape="0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/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2.2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磁性测量的依据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3300904" cy="646331"/>
          </a:xfr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电磁感应原理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2476500" y="3562350"/>
            <a:ext cx="685800" cy="860425"/>
          </a:xfrm>
          <a:prstGeom prst="rect">
            <a:avLst/>
          </a:prstGeom>
          <a:gradFill rotWithShape="0">
            <a:gsLst>
              <a:gs pos="0">
                <a:srgbClr val="33CC33"/>
              </a:gs>
              <a:gs pos="100000">
                <a:srgbClr val="33CC33">
                  <a:gamma/>
                  <a:tint val="4000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37" name="Oval 5"/>
          <p:cNvSpPr>
            <a:spLocks noChangeArrowheads="1"/>
          </p:cNvSpPr>
          <p:nvPr/>
        </p:nvSpPr>
        <p:spPr bwMode="auto">
          <a:xfrm>
            <a:off x="1828800" y="3219450"/>
            <a:ext cx="1981200" cy="685800"/>
          </a:xfrm>
          <a:prstGeom prst="ellipse">
            <a:avLst/>
          </a:prstGeom>
          <a:solidFill>
            <a:srgbClr val="DDDDDD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38" name="AutoShape 6"/>
          <p:cNvSpPr>
            <a:spLocks noChangeArrowheads="1"/>
          </p:cNvSpPr>
          <p:nvPr/>
        </p:nvSpPr>
        <p:spPr bwMode="auto">
          <a:xfrm>
            <a:off x="2019300" y="2667000"/>
            <a:ext cx="1600200" cy="895350"/>
          </a:xfrm>
          <a:prstGeom prst="upArrow">
            <a:avLst>
              <a:gd name="adj1" fmla="val 41667"/>
              <a:gd name="adj2" fmla="val 45315"/>
            </a:avLst>
          </a:prstGeom>
          <a:gradFill rotWithShape="0">
            <a:gsLst>
              <a:gs pos="0">
                <a:srgbClr val="33CC33">
                  <a:gamma/>
                  <a:shade val="82745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74439" name="AutoShape 7"/>
          <p:cNvSpPr>
            <a:spLocks noChangeArrowheads="1"/>
          </p:cNvSpPr>
          <p:nvPr/>
        </p:nvSpPr>
        <p:spPr bwMode="auto">
          <a:xfrm>
            <a:off x="533400" y="4038600"/>
            <a:ext cx="1066800" cy="838200"/>
          </a:xfrm>
          <a:prstGeom prst="wedgeRectCallout">
            <a:avLst>
              <a:gd name="adj1" fmla="val 92560"/>
              <a:gd name="adj2" fmla="val -66856"/>
            </a:avLst>
          </a:prstGeom>
          <a:solidFill>
            <a:srgbClr val="DDDDDD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</a:rPr>
              <a:t>面积</a:t>
            </a:r>
          </a:p>
          <a:p>
            <a:pPr algn="ctr"/>
            <a:r>
              <a:rPr kumimoji="1" lang="en-US" altLang="zh-CN" sz="2400" i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74440" name="AutoShape 8"/>
          <p:cNvSpPr>
            <a:spLocks noChangeArrowheads="1"/>
          </p:cNvSpPr>
          <p:nvPr/>
        </p:nvSpPr>
        <p:spPr bwMode="auto">
          <a:xfrm>
            <a:off x="304800" y="2286000"/>
            <a:ext cx="1143000" cy="762000"/>
          </a:xfrm>
          <a:prstGeom prst="wedgeRectCallout">
            <a:avLst>
              <a:gd name="adj1" fmla="val 111250"/>
              <a:gd name="adj2" fmla="val 29792"/>
            </a:avLst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zh-CN" altLang="en-US" sz="2400">
                <a:latin typeface="Times New Roman" pitchFamily="18" charset="0"/>
              </a:rPr>
              <a:t>磁通量</a:t>
            </a:r>
          </a:p>
          <a:p>
            <a:pPr algn="ctr"/>
            <a:r>
              <a:rPr kumimoji="1" lang="zh-CN" altLang="en-US" sz="2400">
                <a:latin typeface="Times New Roman" pitchFamily="18" charset="0"/>
                <a:sym typeface="Symbol" pitchFamily="18" charset="2"/>
              </a:rPr>
              <a:t></a:t>
            </a:r>
            <a:endParaRPr kumimoji="1" lang="zh-CN" altLang="en-US" sz="2400">
              <a:latin typeface="Times New Roman" pitchFamily="18" charset="0"/>
            </a:endParaRPr>
          </a:p>
        </p:txBody>
      </p:sp>
      <p:grpSp>
        <p:nvGrpSpPr>
          <p:cNvPr id="274441" name="Group 9"/>
          <p:cNvGrpSpPr>
            <a:grpSpLocks/>
          </p:cNvGrpSpPr>
          <p:nvPr/>
        </p:nvGrpSpPr>
        <p:grpSpPr bwMode="auto">
          <a:xfrm>
            <a:off x="6234113" y="2209800"/>
            <a:ext cx="2528887" cy="3048000"/>
            <a:chOff x="3831" y="1488"/>
            <a:chExt cx="1593" cy="1920"/>
          </a:xfrm>
        </p:grpSpPr>
        <p:sp>
          <p:nvSpPr>
            <p:cNvPr id="274442" name="Rectangle 10"/>
            <p:cNvSpPr>
              <a:spLocks noChangeArrowheads="1"/>
            </p:cNvSpPr>
            <p:nvPr/>
          </p:nvSpPr>
          <p:spPr bwMode="auto">
            <a:xfrm>
              <a:off x="3831" y="1488"/>
              <a:ext cx="1593" cy="1920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274443" name="Object 11"/>
            <p:cNvGraphicFramePr>
              <a:graphicFrameLocks noChangeAspect="1"/>
            </p:cNvGraphicFramePr>
            <p:nvPr/>
          </p:nvGraphicFramePr>
          <p:xfrm>
            <a:off x="3840" y="1534"/>
            <a:ext cx="1016" cy="386"/>
          </p:xfrm>
          <a:graphic>
            <a:graphicData uri="http://schemas.openxmlformats.org/presentationml/2006/ole">
              <p:oleObj spid="_x0000_s274443" name="Equation" r:id="rId3" imgW="634680" imgH="241200" progId="Equation.3">
                <p:embed/>
              </p:oleObj>
            </a:graphicData>
          </a:graphic>
        </p:graphicFrame>
        <p:graphicFrame>
          <p:nvGraphicFramePr>
            <p:cNvPr id="274444" name="Object 12"/>
            <p:cNvGraphicFramePr>
              <a:graphicFrameLocks noChangeAspect="1"/>
            </p:cNvGraphicFramePr>
            <p:nvPr/>
          </p:nvGraphicFramePr>
          <p:xfrm>
            <a:off x="3840" y="1884"/>
            <a:ext cx="1568" cy="660"/>
          </p:xfrm>
          <a:graphic>
            <a:graphicData uri="http://schemas.openxmlformats.org/presentationml/2006/ole">
              <p:oleObj spid="_x0000_s274444" name="Equation" r:id="rId4" imgW="838080" imgH="419040" progId="Equation.3">
                <p:embed/>
              </p:oleObj>
            </a:graphicData>
          </a:graphic>
        </p:graphicFrame>
        <p:graphicFrame>
          <p:nvGraphicFramePr>
            <p:cNvPr id="274445" name="Object 13"/>
            <p:cNvGraphicFramePr>
              <a:graphicFrameLocks noChangeAspect="1"/>
            </p:cNvGraphicFramePr>
            <p:nvPr/>
          </p:nvGraphicFramePr>
          <p:xfrm>
            <a:off x="3840" y="2523"/>
            <a:ext cx="848" cy="309"/>
          </p:xfrm>
          <a:graphic>
            <a:graphicData uri="http://schemas.openxmlformats.org/presentationml/2006/ole">
              <p:oleObj spid="_x0000_s274445" name="Equation" r:id="rId5" imgW="558720" imgH="203040" progId="Equation.3">
                <p:embed/>
              </p:oleObj>
            </a:graphicData>
          </a:graphic>
        </p:graphicFrame>
        <p:graphicFrame>
          <p:nvGraphicFramePr>
            <p:cNvPr id="274446" name="Object 14"/>
            <p:cNvGraphicFramePr>
              <a:graphicFrameLocks noChangeAspect="1"/>
            </p:cNvGraphicFramePr>
            <p:nvPr/>
          </p:nvGraphicFramePr>
          <p:xfrm>
            <a:off x="3840" y="2801"/>
            <a:ext cx="1472" cy="607"/>
          </p:xfrm>
          <a:graphic>
            <a:graphicData uri="http://schemas.openxmlformats.org/presentationml/2006/ole">
              <p:oleObj spid="_x0000_s274446" name="Equation" r:id="rId6" imgW="1015920" imgH="419040" progId="Equation.3">
                <p:embed/>
              </p:oleObj>
            </a:graphicData>
          </a:graphic>
        </p:graphicFrame>
      </p:grpSp>
      <p:graphicFrame>
        <p:nvGraphicFramePr>
          <p:cNvPr id="274447" name="Object 15"/>
          <p:cNvGraphicFramePr>
            <a:graphicFrameLocks noChangeAspect="1"/>
          </p:cNvGraphicFramePr>
          <p:nvPr/>
        </p:nvGraphicFramePr>
        <p:xfrm>
          <a:off x="228600" y="5486400"/>
          <a:ext cx="6096000" cy="1119188"/>
        </p:xfrm>
        <a:graphic>
          <a:graphicData uri="http://schemas.openxmlformats.org/presentationml/2006/ole">
            <p:oleObj spid="_x0000_s274447" name="Equation" r:id="rId7" imgW="2145960" imgH="393480" progId="Equation.3">
              <p:embed/>
            </p:oleObj>
          </a:graphicData>
        </a:graphic>
      </p:graphicFrame>
      <p:sp>
        <p:nvSpPr>
          <p:cNvPr id="274448" name="AutoShape 16"/>
          <p:cNvSpPr>
            <a:spLocks noChangeArrowheads="1"/>
          </p:cNvSpPr>
          <p:nvPr/>
        </p:nvSpPr>
        <p:spPr bwMode="auto">
          <a:xfrm rot="10800000" flipH="1" flipV="1">
            <a:off x="3810000" y="3276600"/>
            <a:ext cx="304800" cy="762000"/>
          </a:xfrm>
          <a:prstGeom prst="curvedLeftArrow">
            <a:avLst>
              <a:gd name="adj1" fmla="val 45139"/>
              <a:gd name="adj2" fmla="val 102431"/>
              <a:gd name="adj3" fmla="val 55653"/>
            </a:avLst>
          </a:prstGeom>
          <a:solidFill>
            <a:srgbClr val="E1E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49" name="AutoShape 17"/>
          <p:cNvSpPr>
            <a:spLocks noChangeArrowheads="1"/>
          </p:cNvSpPr>
          <p:nvPr/>
        </p:nvSpPr>
        <p:spPr bwMode="auto">
          <a:xfrm flipH="1">
            <a:off x="4419600" y="3124200"/>
            <a:ext cx="1524000" cy="838200"/>
          </a:xfrm>
          <a:custGeom>
            <a:avLst/>
            <a:gdLst>
              <a:gd name="G0" fmla="+- 14760 0 0"/>
              <a:gd name="G1" fmla="+- 5914 0 0"/>
              <a:gd name="G2" fmla="+- 21600 0 5914"/>
              <a:gd name="G3" fmla="+- 10800 0 5914"/>
              <a:gd name="G4" fmla="+- 21600 0 14760"/>
              <a:gd name="G5" fmla="*/ G4 G3 10800"/>
              <a:gd name="G6" fmla="+- 21600 0 G5"/>
              <a:gd name="T0" fmla="*/ 14760 w 21600"/>
              <a:gd name="T1" fmla="*/ 0 h 21600"/>
              <a:gd name="T2" fmla="*/ 0 w 21600"/>
              <a:gd name="T3" fmla="*/ 10800 h 21600"/>
              <a:gd name="T4" fmla="*/ 1476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760" y="0"/>
                </a:moveTo>
                <a:lnTo>
                  <a:pt x="14760" y="5914"/>
                </a:lnTo>
                <a:lnTo>
                  <a:pt x="3375" y="5914"/>
                </a:lnTo>
                <a:lnTo>
                  <a:pt x="3375" y="15686"/>
                </a:lnTo>
                <a:lnTo>
                  <a:pt x="14760" y="15686"/>
                </a:lnTo>
                <a:lnTo>
                  <a:pt x="1476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914"/>
                </a:moveTo>
                <a:lnTo>
                  <a:pt x="1350" y="15686"/>
                </a:lnTo>
                <a:lnTo>
                  <a:pt x="2700" y="15686"/>
                </a:lnTo>
                <a:lnTo>
                  <a:pt x="2700" y="5914"/>
                </a:lnTo>
                <a:close/>
              </a:path>
              <a:path w="21600" h="21600">
                <a:moveTo>
                  <a:pt x="0" y="5914"/>
                </a:moveTo>
                <a:lnTo>
                  <a:pt x="0" y="15686"/>
                </a:lnTo>
                <a:lnTo>
                  <a:pt x="675" y="15686"/>
                </a:lnTo>
                <a:lnTo>
                  <a:pt x="675" y="5914"/>
                </a:lnTo>
                <a:close/>
              </a:path>
            </a:pathLst>
          </a:custGeom>
          <a:gradFill rotWithShape="0">
            <a:gsLst>
              <a:gs pos="0">
                <a:srgbClr val="E1E1FF"/>
              </a:gs>
              <a:gs pos="50000">
                <a:schemeClr val="accent1"/>
              </a:gs>
              <a:gs pos="100000">
                <a:srgbClr val="E1E1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74450" name="Object 18"/>
          <p:cNvGraphicFramePr>
            <a:graphicFrameLocks noChangeAspect="1"/>
          </p:cNvGraphicFramePr>
          <p:nvPr/>
        </p:nvGraphicFramePr>
        <p:xfrm>
          <a:off x="2241550" y="4603750"/>
          <a:ext cx="1873250" cy="730250"/>
        </p:xfrm>
        <a:graphic>
          <a:graphicData uri="http://schemas.openxmlformats.org/presentationml/2006/ole">
            <p:oleObj spid="_x0000_s274450" name="Equation" r:id="rId8" imgW="749160" imgH="291960" progId="Equation.3">
              <p:embed/>
            </p:oleObj>
          </a:graphicData>
        </a:graphic>
      </p:graphicFrame>
      <p:sp>
        <p:nvSpPr>
          <p:cNvPr id="274451" name="Text Box 19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05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7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7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 animBg="1"/>
      <p:bldP spid="274437" grpId="0" animBg="1"/>
      <p:bldP spid="274438" grpId="0" animBg="1"/>
      <p:bldP spid="274439" grpId="0" animBg="1" autoUpdateAnimBg="0"/>
      <p:bldP spid="274440" grpId="0" animBg="1" autoUpdateAnimBg="0"/>
      <p:bldP spid="274448" grpId="0" animBg="1"/>
      <p:bldP spid="27444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38200"/>
          </a:xfrm>
          <a:gradFill rotWithShape="0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/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2.2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磁性测量的依据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5147563" cy="646331"/>
          </a:xfr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物理效应之一：</a:t>
            </a:r>
            <a:r>
              <a:rPr lang="zh-CN" altLang="en-US" sz="3600" dirty="0">
                <a:solidFill>
                  <a:schemeClr val="accent2"/>
                </a:solidFill>
                <a:ea typeface="华文新魏" pitchFamily="2" charset="-122"/>
              </a:rPr>
              <a:t>磁－电</a:t>
            </a:r>
          </a:p>
        </p:txBody>
      </p:sp>
      <p:grpSp>
        <p:nvGrpSpPr>
          <p:cNvPr id="275460" name="Group 4"/>
          <p:cNvGrpSpPr>
            <a:grpSpLocks/>
          </p:cNvGrpSpPr>
          <p:nvPr/>
        </p:nvGrpSpPr>
        <p:grpSpPr bwMode="auto">
          <a:xfrm>
            <a:off x="769938" y="3324225"/>
            <a:ext cx="2244725" cy="2598738"/>
            <a:chOff x="485" y="2094"/>
            <a:chExt cx="1414" cy="1637"/>
          </a:xfrm>
        </p:grpSpPr>
        <p:sp>
          <p:nvSpPr>
            <p:cNvPr id="275461" name="Text Box 5"/>
            <p:cNvSpPr txBox="1">
              <a:spLocks noChangeArrowheads="1"/>
            </p:cNvSpPr>
            <p:nvPr/>
          </p:nvSpPr>
          <p:spPr bwMode="auto">
            <a:xfrm>
              <a:off x="485" y="3465"/>
              <a:ext cx="1412" cy="266"/>
            </a:xfrm>
            <a:prstGeom prst="rect">
              <a:avLst/>
            </a:prstGeom>
            <a:solidFill>
              <a:srgbClr val="CC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2000">
                  <a:latin typeface="Times New Roman" pitchFamily="18" charset="0"/>
                </a:rPr>
                <a:t>自旋相关电子散射</a:t>
              </a:r>
            </a:p>
          </p:txBody>
        </p:sp>
        <p:sp>
          <p:nvSpPr>
            <p:cNvPr id="275462" name="Text Box 6"/>
            <p:cNvSpPr txBox="1">
              <a:spLocks noChangeArrowheads="1"/>
            </p:cNvSpPr>
            <p:nvPr/>
          </p:nvSpPr>
          <p:spPr bwMode="auto">
            <a:xfrm>
              <a:off x="507" y="2094"/>
              <a:ext cx="1392" cy="266"/>
            </a:xfrm>
            <a:prstGeom prst="rect">
              <a:avLst/>
            </a:prstGeom>
            <a:solidFill>
              <a:srgbClr val="CC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46800" bIns="46800">
              <a:spAutoFit/>
            </a:bodyPr>
            <a:lstStyle/>
            <a:p>
              <a:pPr algn="ctr"/>
              <a:r>
                <a:rPr kumimoji="1" lang="zh-CN" altLang="en-US" sz="2000">
                  <a:latin typeface="Times New Roman" pitchFamily="18" charset="0"/>
                </a:rPr>
                <a:t>磁  场－载  流  子</a:t>
              </a:r>
            </a:p>
          </p:txBody>
        </p:sp>
      </p:grpSp>
      <p:grpSp>
        <p:nvGrpSpPr>
          <p:cNvPr id="275463" name="Group 7"/>
          <p:cNvGrpSpPr>
            <a:grpSpLocks/>
          </p:cNvGrpSpPr>
          <p:nvPr/>
        </p:nvGrpSpPr>
        <p:grpSpPr bwMode="auto">
          <a:xfrm>
            <a:off x="3014663" y="4849813"/>
            <a:ext cx="4376737" cy="1724025"/>
            <a:chOff x="1899" y="3055"/>
            <a:chExt cx="2757" cy="1086"/>
          </a:xfrm>
        </p:grpSpPr>
        <p:sp>
          <p:nvSpPr>
            <p:cNvPr id="275464" name="Line 8"/>
            <p:cNvSpPr>
              <a:spLocks noChangeShapeType="1"/>
            </p:cNvSpPr>
            <p:nvPr/>
          </p:nvSpPr>
          <p:spPr bwMode="auto">
            <a:xfrm>
              <a:off x="1899" y="3598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275465" name="Group 9"/>
            <p:cNvGrpSpPr>
              <a:grpSpLocks/>
            </p:cNvGrpSpPr>
            <p:nvPr/>
          </p:nvGrpSpPr>
          <p:grpSpPr bwMode="auto">
            <a:xfrm>
              <a:off x="2069" y="3055"/>
              <a:ext cx="2587" cy="1086"/>
              <a:chOff x="2069" y="3055"/>
              <a:chExt cx="2587" cy="1086"/>
            </a:xfrm>
          </p:grpSpPr>
          <p:sp>
            <p:nvSpPr>
              <p:cNvPr id="275466" name="Line 10"/>
              <p:cNvSpPr>
                <a:spLocks noChangeShapeType="1"/>
              </p:cNvSpPr>
              <p:nvPr/>
            </p:nvSpPr>
            <p:spPr bwMode="auto">
              <a:xfrm>
                <a:off x="2069" y="3168"/>
                <a:ext cx="0" cy="8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275467" name="Group 11"/>
              <p:cNvGrpSpPr>
                <a:grpSpLocks/>
              </p:cNvGrpSpPr>
              <p:nvPr/>
            </p:nvGrpSpPr>
            <p:grpSpPr bwMode="auto">
              <a:xfrm>
                <a:off x="2069" y="3343"/>
                <a:ext cx="2107" cy="222"/>
                <a:chOff x="1798" y="3343"/>
                <a:chExt cx="2107" cy="222"/>
              </a:xfrm>
            </p:grpSpPr>
            <p:sp>
              <p:nvSpPr>
                <p:cNvPr id="27546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968" y="3343"/>
                  <a:ext cx="1937" cy="222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10800" bIns="10800">
                  <a:spAutoFit/>
                </a:bodyPr>
                <a:lstStyle/>
                <a:p>
                  <a:r>
                    <a:rPr kumimoji="1" lang="zh-CN" altLang="en-US" sz="2000">
                      <a:latin typeface="Times New Roman" pitchFamily="18" charset="0"/>
                    </a:rPr>
                    <a:t>巨磁致电阻效应（</a:t>
                  </a:r>
                  <a:r>
                    <a:rPr kumimoji="1" lang="en-US" altLang="zh-CN" sz="2000">
                      <a:latin typeface="Times New Roman" pitchFamily="18" charset="0"/>
                    </a:rPr>
                    <a:t>GMR</a:t>
                  </a:r>
                  <a:r>
                    <a:rPr kumimoji="1" lang="zh-CN" altLang="en-US" sz="2000">
                      <a:latin typeface="Times New Roman" pitchFamily="18" charset="0"/>
                    </a:rPr>
                    <a:t>）</a:t>
                  </a:r>
                </a:p>
              </p:txBody>
            </p:sp>
            <p:sp>
              <p:nvSpPr>
                <p:cNvPr id="275469" name="Line 13"/>
                <p:cNvSpPr>
                  <a:spLocks noChangeShapeType="1"/>
                </p:cNvSpPr>
                <p:nvPr/>
              </p:nvSpPr>
              <p:spPr bwMode="auto">
                <a:xfrm>
                  <a:off x="1798" y="3454"/>
                  <a:ext cx="17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5470" name="Group 14"/>
              <p:cNvGrpSpPr>
                <a:grpSpLocks/>
              </p:cNvGrpSpPr>
              <p:nvPr/>
            </p:nvGrpSpPr>
            <p:grpSpPr bwMode="auto">
              <a:xfrm>
                <a:off x="2069" y="3631"/>
                <a:ext cx="2258" cy="222"/>
                <a:chOff x="1798" y="3631"/>
                <a:chExt cx="2258" cy="222"/>
              </a:xfrm>
            </p:grpSpPr>
            <p:sp>
              <p:nvSpPr>
                <p:cNvPr id="27547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968" y="3631"/>
                  <a:ext cx="2088" cy="222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10800" bIns="10800">
                  <a:spAutoFit/>
                </a:bodyPr>
                <a:lstStyle/>
                <a:p>
                  <a:r>
                    <a:rPr kumimoji="1" lang="zh-CN" altLang="en-US" sz="2000">
                      <a:latin typeface="Times New Roman" pitchFamily="18" charset="0"/>
                    </a:rPr>
                    <a:t>超大磁致电阻效应（</a:t>
                  </a:r>
                  <a:r>
                    <a:rPr kumimoji="1" lang="en-US" altLang="zh-CN" sz="2000">
                      <a:latin typeface="Times New Roman" pitchFamily="18" charset="0"/>
                    </a:rPr>
                    <a:t>CMR</a:t>
                  </a:r>
                  <a:r>
                    <a:rPr kumimoji="1" lang="zh-CN" altLang="en-US" sz="2000">
                      <a:latin typeface="Times New Roman" pitchFamily="18" charset="0"/>
                    </a:rPr>
                    <a:t>）</a:t>
                  </a:r>
                </a:p>
              </p:txBody>
            </p:sp>
            <p:sp>
              <p:nvSpPr>
                <p:cNvPr id="275472" name="Line 16"/>
                <p:cNvSpPr>
                  <a:spLocks noChangeShapeType="1"/>
                </p:cNvSpPr>
                <p:nvPr/>
              </p:nvSpPr>
              <p:spPr bwMode="auto">
                <a:xfrm>
                  <a:off x="1798" y="3742"/>
                  <a:ext cx="17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5473" name="Group 17"/>
              <p:cNvGrpSpPr>
                <a:grpSpLocks/>
              </p:cNvGrpSpPr>
              <p:nvPr/>
            </p:nvGrpSpPr>
            <p:grpSpPr bwMode="auto">
              <a:xfrm>
                <a:off x="2069" y="3055"/>
                <a:ext cx="2587" cy="222"/>
                <a:chOff x="1798" y="3055"/>
                <a:chExt cx="2587" cy="222"/>
              </a:xfrm>
            </p:grpSpPr>
            <p:sp>
              <p:nvSpPr>
                <p:cNvPr id="27547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968" y="3055"/>
                  <a:ext cx="2417" cy="222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10800" bIns="10800">
                  <a:spAutoFit/>
                </a:bodyPr>
                <a:lstStyle/>
                <a:p>
                  <a:r>
                    <a:rPr kumimoji="1" lang="zh-CN" altLang="en-US" sz="2000">
                      <a:latin typeface="Times New Roman" pitchFamily="18" charset="0"/>
                    </a:rPr>
                    <a:t>各向异性磁致电阻效应（</a:t>
                  </a:r>
                  <a:r>
                    <a:rPr kumimoji="1" lang="en-US" altLang="zh-CN" sz="2000">
                      <a:latin typeface="Times New Roman" pitchFamily="18" charset="0"/>
                    </a:rPr>
                    <a:t>AMR</a:t>
                  </a:r>
                  <a:r>
                    <a:rPr kumimoji="1" lang="zh-CN" altLang="en-US" sz="2000">
                      <a:latin typeface="Times New Roman" pitchFamily="18" charset="0"/>
                    </a:rPr>
                    <a:t>）</a:t>
                  </a:r>
                </a:p>
              </p:txBody>
            </p:sp>
            <p:sp>
              <p:nvSpPr>
                <p:cNvPr id="275475" name="Line 19"/>
                <p:cNvSpPr>
                  <a:spLocks noChangeShapeType="1"/>
                </p:cNvSpPr>
                <p:nvPr/>
              </p:nvSpPr>
              <p:spPr bwMode="auto">
                <a:xfrm>
                  <a:off x="1798" y="3166"/>
                  <a:ext cx="17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5476" name="Group 20"/>
              <p:cNvGrpSpPr>
                <a:grpSpLocks/>
              </p:cNvGrpSpPr>
              <p:nvPr/>
            </p:nvGrpSpPr>
            <p:grpSpPr bwMode="auto">
              <a:xfrm>
                <a:off x="2069" y="3919"/>
                <a:ext cx="1715" cy="222"/>
                <a:chOff x="1798" y="3919"/>
                <a:chExt cx="1715" cy="222"/>
              </a:xfrm>
            </p:grpSpPr>
            <p:sp>
              <p:nvSpPr>
                <p:cNvPr id="27547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968" y="3919"/>
                  <a:ext cx="1545" cy="222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10800" bIns="10800">
                  <a:spAutoFit/>
                </a:bodyPr>
                <a:lstStyle/>
                <a:p>
                  <a:r>
                    <a:rPr kumimoji="1" lang="zh-CN" altLang="en-US" sz="2000">
                      <a:latin typeface="Times New Roman" pitchFamily="18" charset="0"/>
                    </a:rPr>
                    <a:t>磁致隧道效应</a:t>
                  </a:r>
                  <a:r>
                    <a:rPr kumimoji="1" lang="en-US" altLang="zh-CN" sz="2000">
                      <a:latin typeface="Times New Roman" pitchFamily="18" charset="0"/>
                    </a:rPr>
                    <a:t>(TMR)</a:t>
                  </a:r>
                </a:p>
              </p:txBody>
            </p:sp>
            <p:sp>
              <p:nvSpPr>
                <p:cNvPr id="275478" name="Line 22"/>
                <p:cNvSpPr>
                  <a:spLocks noChangeShapeType="1"/>
                </p:cNvSpPr>
                <p:nvPr/>
              </p:nvSpPr>
              <p:spPr bwMode="auto">
                <a:xfrm>
                  <a:off x="1798" y="4030"/>
                  <a:ext cx="17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275479" name="Group 23"/>
          <p:cNvGrpSpPr>
            <a:grpSpLocks/>
          </p:cNvGrpSpPr>
          <p:nvPr/>
        </p:nvGrpSpPr>
        <p:grpSpPr bwMode="auto">
          <a:xfrm>
            <a:off x="3014663" y="2411413"/>
            <a:ext cx="3868737" cy="2236787"/>
            <a:chOff x="1899" y="1519"/>
            <a:chExt cx="2437" cy="1409"/>
          </a:xfrm>
        </p:grpSpPr>
        <p:sp>
          <p:nvSpPr>
            <p:cNvPr id="275480" name="Line 24"/>
            <p:cNvSpPr>
              <a:spLocks noChangeShapeType="1"/>
            </p:cNvSpPr>
            <p:nvPr/>
          </p:nvSpPr>
          <p:spPr bwMode="auto">
            <a:xfrm>
              <a:off x="1899" y="2227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275481" name="Group 25"/>
            <p:cNvGrpSpPr>
              <a:grpSpLocks/>
            </p:cNvGrpSpPr>
            <p:nvPr/>
          </p:nvGrpSpPr>
          <p:grpSpPr bwMode="auto">
            <a:xfrm>
              <a:off x="2069" y="1519"/>
              <a:ext cx="2267" cy="1409"/>
              <a:chOff x="2069" y="1519"/>
              <a:chExt cx="2267" cy="1409"/>
            </a:xfrm>
          </p:grpSpPr>
          <p:grpSp>
            <p:nvGrpSpPr>
              <p:cNvPr id="275482" name="Group 26"/>
              <p:cNvGrpSpPr>
                <a:grpSpLocks/>
              </p:cNvGrpSpPr>
              <p:nvPr/>
            </p:nvGrpSpPr>
            <p:grpSpPr bwMode="auto">
              <a:xfrm>
                <a:off x="2069" y="2370"/>
                <a:ext cx="2267" cy="222"/>
                <a:chOff x="1798" y="2370"/>
                <a:chExt cx="2267" cy="222"/>
              </a:xfrm>
            </p:grpSpPr>
            <p:sp>
              <p:nvSpPr>
                <p:cNvPr id="27548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968" y="2370"/>
                  <a:ext cx="2097" cy="222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10800" bIns="10800">
                  <a:spAutoFit/>
                </a:bodyPr>
                <a:lstStyle/>
                <a:p>
                  <a:r>
                    <a:rPr kumimoji="1" lang="zh-CN" altLang="en-US" sz="2000">
                      <a:latin typeface="Times New Roman" pitchFamily="18" charset="0"/>
                    </a:rPr>
                    <a:t>一般磁致电阻效应（</a:t>
                  </a:r>
                  <a:r>
                    <a:rPr kumimoji="1" lang="en-US" altLang="zh-CN" sz="2000">
                      <a:latin typeface="Times New Roman" pitchFamily="18" charset="0"/>
                    </a:rPr>
                    <a:t>OMR</a:t>
                  </a:r>
                  <a:r>
                    <a:rPr kumimoji="1" lang="zh-CN" altLang="en-US" sz="2000">
                      <a:latin typeface="Times New Roman" pitchFamily="18" charset="0"/>
                    </a:rPr>
                    <a:t>）</a:t>
                  </a:r>
                </a:p>
              </p:txBody>
            </p:sp>
            <p:sp>
              <p:nvSpPr>
                <p:cNvPr id="275484" name="Line 28"/>
                <p:cNvSpPr>
                  <a:spLocks noChangeShapeType="1"/>
                </p:cNvSpPr>
                <p:nvPr/>
              </p:nvSpPr>
              <p:spPr bwMode="auto">
                <a:xfrm>
                  <a:off x="1798" y="2481"/>
                  <a:ext cx="17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5485" name="Group 29"/>
              <p:cNvGrpSpPr>
                <a:grpSpLocks/>
              </p:cNvGrpSpPr>
              <p:nvPr/>
            </p:nvGrpSpPr>
            <p:grpSpPr bwMode="auto">
              <a:xfrm>
                <a:off x="2069" y="2706"/>
                <a:ext cx="2222" cy="222"/>
                <a:chOff x="1798" y="2706"/>
                <a:chExt cx="2222" cy="222"/>
              </a:xfrm>
            </p:grpSpPr>
            <p:sp>
              <p:nvSpPr>
                <p:cNvPr id="27548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968" y="2706"/>
                  <a:ext cx="2052" cy="222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10800" bIns="10800">
                  <a:spAutoFit/>
                </a:bodyPr>
                <a:lstStyle/>
                <a:p>
                  <a:r>
                    <a:rPr kumimoji="1" lang="zh-CN" altLang="en-US" sz="2000">
                      <a:latin typeface="Times New Roman" pitchFamily="18" charset="0"/>
                    </a:rPr>
                    <a:t>回旋共振（载流子、离子）</a:t>
                  </a:r>
                </a:p>
              </p:txBody>
            </p:sp>
            <p:sp>
              <p:nvSpPr>
                <p:cNvPr id="275487" name="Line 31"/>
                <p:cNvSpPr>
                  <a:spLocks noChangeShapeType="1"/>
                </p:cNvSpPr>
                <p:nvPr/>
              </p:nvSpPr>
              <p:spPr bwMode="auto">
                <a:xfrm>
                  <a:off x="1798" y="2817"/>
                  <a:ext cx="17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5488" name="Group 32"/>
              <p:cNvGrpSpPr>
                <a:grpSpLocks/>
              </p:cNvGrpSpPr>
              <p:nvPr/>
            </p:nvGrpSpPr>
            <p:grpSpPr bwMode="auto">
              <a:xfrm>
                <a:off x="2069" y="2034"/>
                <a:ext cx="1986" cy="222"/>
                <a:chOff x="1798" y="2034"/>
                <a:chExt cx="1986" cy="222"/>
              </a:xfrm>
            </p:grpSpPr>
            <p:sp>
              <p:nvSpPr>
                <p:cNvPr id="27548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968" y="2034"/>
                  <a:ext cx="1816" cy="222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10800" bIns="10800">
                  <a:spAutoFit/>
                </a:bodyPr>
                <a:lstStyle/>
                <a:p>
                  <a:r>
                    <a:rPr kumimoji="1" lang="en-US" altLang="zh-CN" sz="2000">
                      <a:latin typeface="Times New Roman" pitchFamily="18" charset="0"/>
                    </a:rPr>
                    <a:t>Shubnikov</a:t>
                  </a:r>
                  <a:r>
                    <a:rPr kumimoji="1" lang="zh-CN" altLang="en-US" sz="2000">
                      <a:latin typeface="Times New Roman" pitchFamily="18" charset="0"/>
                    </a:rPr>
                    <a:t>－</a:t>
                  </a:r>
                  <a:r>
                    <a:rPr kumimoji="1" lang="en-US" altLang="zh-CN" sz="2000">
                      <a:latin typeface="Times New Roman" pitchFamily="18" charset="0"/>
                    </a:rPr>
                    <a:t>de Haas</a:t>
                  </a:r>
                  <a:r>
                    <a:rPr kumimoji="1" lang="zh-CN" altLang="en-US" sz="2000">
                      <a:latin typeface="Times New Roman" pitchFamily="18" charset="0"/>
                    </a:rPr>
                    <a:t>效应</a:t>
                  </a:r>
                </a:p>
              </p:txBody>
            </p:sp>
            <p:sp>
              <p:nvSpPr>
                <p:cNvPr id="275490" name="Line 34"/>
                <p:cNvSpPr>
                  <a:spLocks noChangeShapeType="1"/>
                </p:cNvSpPr>
                <p:nvPr/>
              </p:nvSpPr>
              <p:spPr bwMode="auto">
                <a:xfrm>
                  <a:off x="1798" y="2145"/>
                  <a:ext cx="17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5491" name="Group 35"/>
              <p:cNvGrpSpPr>
                <a:grpSpLocks/>
              </p:cNvGrpSpPr>
              <p:nvPr/>
            </p:nvGrpSpPr>
            <p:grpSpPr bwMode="auto">
              <a:xfrm>
                <a:off x="2069" y="1519"/>
                <a:ext cx="897" cy="1303"/>
                <a:chOff x="2069" y="1519"/>
                <a:chExt cx="897" cy="1303"/>
              </a:xfrm>
            </p:grpSpPr>
            <p:sp>
              <p:nvSpPr>
                <p:cNvPr id="275492" name="Line 36"/>
                <p:cNvSpPr>
                  <a:spLocks noChangeShapeType="1"/>
                </p:cNvSpPr>
                <p:nvPr/>
              </p:nvSpPr>
              <p:spPr bwMode="auto">
                <a:xfrm>
                  <a:off x="2069" y="1632"/>
                  <a:ext cx="0" cy="11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grpSp>
              <p:nvGrpSpPr>
                <p:cNvPr id="275493" name="Group 37"/>
                <p:cNvGrpSpPr>
                  <a:grpSpLocks/>
                </p:cNvGrpSpPr>
                <p:nvPr/>
              </p:nvGrpSpPr>
              <p:grpSpPr bwMode="auto">
                <a:xfrm>
                  <a:off x="2069" y="1519"/>
                  <a:ext cx="897" cy="222"/>
                  <a:chOff x="1798" y="1519"/>
                  <a:chExt cx="897" cy="222"/>
                </a:xfrm>
              </p:grpSpPr>
              <p:sp>
                <p:nvSpPr>
                  <p:cNvPr id="275494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8" y="1519"/>
                    <a:ext cx="727" cy="222"/>
                  </a:xfrm>
                  <a:prstGeom prst="rect">
                    <a:avLst/>
                  </a:prstGeom>
                  <a:solidFill>
                    <a:srgbClr val="CCFFCC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tIns="10800" bIns="10800">
                    <a:spAutoFit/>
                  </a:bodyPr>
                  <a:lstStyle/>
                  <a:p>
                    <a:r>
                      <a:rPr kumimoji="1" lang="en-US" altLang="zh-CN" sz="2000">
                        <a:latin typeface="Times New Roman" pitchFamily="18" charset="0"/>
                      </a:rPr>
                      <a:t>Hall</a:t>
                    </a:r>
                    <a:r>
                      <a:rPr kumimoji="1" lang="zh-CN" altLang="en-US" sz="2000">
                        <a:latin typeface="Times New Roman" pitchFamily="18" charset="0"/>
                      </a:rPr>
                      <a:t>效应</a:t>
                    </a:r>
                  </a:p>
                </p:txBody>
              </p:sp>
              <p:sp>
                <p:nvSpPr>
                  <p:cNvPr id="27549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798" y="1630"/>
                    <a:ext cx="17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275496" name="Group 40"/>
          <p:cNvGrpSpPr>
            <a:grpSpLocks/>
          </p:cNvGrpSpPr>
          <p:nvPr/>
        </p:nvGrpSpPr>
        <p:grpSpPr bwMode="auto">
          <a:xfrm>
            <a:off x="4691063" y="2133600"/>
            <a:ext cx="2105025" cy="858838"/>
            <a:chOff x="2955" y="1344"/>
            <a:chExt cx="1326" cy="541"/>
          </a:xfrm>
        </p:grpSpPr>
        <p:sp>
          <p:nvSpPr>
            <p:cNvPr id="275497" name="Text Box 41"/>
            <p:cNvSpPr txBox="1">
              <a:spLocks noChangeArrowheads="1"/>
            </p:cNvSpPr>
            <p:nvPr/>
          </p:nvSpPr>
          <p:spPr bwMode="auto">
            <a:xfrm>
              <a:off x="3234" y="1663"/>
              <a:ext cx="1047" cy="222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0800" bIns="10800">
              <a:spAutoFit/>
            </a:bodyPr>
            <a:lstStyle/>
            <a:p>
              <a:r>
                <a:rPr kumimoji="1" lang="zh-CN" altLang="en-US" sz="2000">
                  <a:latin typeface="Times New Roman" pitchFamily="18" charset="0"/>
                </a:rPr>
                <a:t>量子</a:t>
              </a:r>
              <a:r>
                <a:rPr kumimoji="1" lang="en-US" altLang="zh-CN" sz="2000">
                  <a:latin typeface="Times New Roman" pitchFamily="18" charset="0"/>
                </a:rPr>
                <a:t>Hall</a:t>
              </a:r>
              <a:r>
                <a:rPr kumimoji="1" lang="zh-CN" altLang="en-US" sz="2000">
                  <a:latin typeface="Times New Roman" pitchFamily="18" charset="0"/>
                </a:rPr>
                <a:t>效应</a:t>
              </a:r>
            </a:p>
          </p:txBody>
        </p:sp>
        <p:sp>
          <p:nvSpPr>
            <p:cNvPr id="275498" name="Text Box 42"/>
            <p:cNvSpPr txBox="1">
              <a:spLocks noChangeArrowheads="1"/>
            </p:cNvSpPr>
            <p:nvPr/>
          </p:nvSpPr>
          <p:spPr bwMode="auto">
            <a:xfrm>
              <a:off x="3234" y="1344"/>
              <a:ext cx="1047" cy="222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0800" bIns="10800">
              <a:spAutoFit/>
            </a:bodyPr>
            <a:lstStyle/>
            <a:p>
              <a:r>
                <a:rPr kumimoji="1" lang="zh-CN" altLang="en-US" sz="2000">
                  <a:latin typeface="Times New Roman" pitchFamily="18" charset="0"/>
                </a:rPr>
                <a:t>经典</a:t>
              </a:r>
              <a:r>
                <a:rPr kumimoji="1" lang="en-US" altLang="zh-CN" sz="2000">
                  <a:latin typeface="Times New Roman" pitchFamily="18" charset="0"/>
                </a:rPr>
                <a:t>Hall</a:t>
              </a:r>
              <a:r>
                <a:rPr kumimoji="1" lang="zh-CN" altLang="en-US" sz="2000">
                  <a:latin typeface="Times New Roman" pitchFamily="18" charset="0"/>
                </a:rPr>
                <a:t>效应</a:t>
              </a:r>
            </a:p>
          </p:txBody>
        </p:sp>
        <p:grpSp>
          <p:nvGrpSpPr>
            <p:cNvPr id="275499" name="Group 43"/>
            <p:cNvGrpSpPr>
              <a:grpSpLocks/>
            </p:cNvGrpSpPr>
            <p:nvPr/>
          </p:nvGrpSpPr>
          <p:grpSpPr bwMode="auto">
            <a:xfrm>
              <a:off x="2955" y="1450"/>
              <a:ext cx="270" cy="336"/>
              <a:chOff x="2592" y="1440"/>
              <a:chExt cx="384" cy="336"/>
            </a:xfrm>
          </p:grpSpPr>
          <p:sp>
            <p:nvSpPr>
              <p:cNvPr id="275500" name="Freeform 44"/>
              <p:cNvSpPr>
                <a:spLocks/>
              </p:cNvSpPr>
              <p:nvPr/>
            </p:nvSpPr>
            <p:spPr bwMode="auto">
              <a:xfrm>
                <a:off x="2784" y="1440"/>
                <a:ext cx="192" cy="336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0"/>
                  </a:cxn>
                  <a:cxn ang="0">
                    <a:pos x="0" y="336"/>
                  </a:cxn>
                  <a:cxn ang="0">
                    <a:pos x="240" y="336"/>
                  </a:cxn>
                </a:cxnLst>
                <a:rect l="0" t="0" r="r" b="b"/>
                <a:pathLst>
                  <a:path w="240" h="336">
                    <a:moveTo>
                      <a:pt x="240" y="0"/>
                    </a:moveTo>
                    <a:lnTo>
                      <a:pt x="0" y="0"/>
                    </a:lnTo>
                    <a:lnTo>
                      <a:pt x="0" y="336"/>
                    </a:lnTo>
                    <a:lnTo>
                      <a:pt x="240" y="33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75501" name="Line 45"/>
              <p:cNvSpPr>
                <a:spLocks noChangeShapeType="1"/>
              </p:cNvSpPr>
              <p:nvPr/>
            </p:nvSpPr>
            <p:spPr bwMode="auto">
              <a:xfrm>
                <a:off x="2592" y="16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grpSp>
        <p:nvGrpSpPr>
          <p:cNvPr id="275502" name="Group 46"/>
          <p:cNvGrpSpPr>
            <a:grpSpLocks/>
          </p:cNvGrpSpPr>
          <p:nvPr/>
        </p:nvGrpSpPr>
        <p:grpSpPr bwMode="auto">
          <a:xfrm>
            <a:off x="6789738" y="2362200"/>
            <a:ext cx="2125662" cy="858838"/>
            <a:chOff x="4277" y="1488"/>
            <a:chExt cx="1339" cy="541"/>
          </a:xfrm>
        </p:grpSpPr>
        <p:grpSp>
          <p:nvGrpSpPr>
            <p:cNvPr id="275503" name="Group 47"/>
            <p:cNvGrpSpPr>
              <a:grpSpLocks/>
            </p:cNvGrpSpPr>
            <p:nvPr/>
          </p:nvGrpSpPr>
          <p:grpSpPr bwMode="auto">
            <a:xfrm>
              <a:off x="4569" y="1488"/>
              <a:ext cx="1047" cy="541"/>
              <a:chOff x="4464" y="1488"/>
              <a:chExt cx="1047" cy="541"/>
            </a:xfrm>
          </p:grpSpPr>
          <p:sp>
            <p:nvSpPr>
              <p:cNvPr id="275504" name="Text Box 48"/>
              <p:cNvSpPr txBox="1">
                <a:spLocks noChangeArrowheads="1"/>
              </p:cNvSpPr>
              <p:nvPr/>
            </p:nvSpPr>
            <p:spPr bwMode="auto">
              <a:xfrm>
                <a:off x="4464" y="1488"/>
                <a:ext cx="1047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zh-CN" altLang="en-US" sz="2000">
                    <a:latin typeface="Times New Roman" pitchFamily="18" charset="0"/>
                  </a:rPr>
                  <a:t>分数</a:t>
                </a:r>
                <a:r>
                  <a:rPr kumimoji="1" lang="en-US" altLang="zh-CN" sz="2000">
                    <a:latin typeface="Times New Roman" pitchFamily="18" charset="0"/>
                  </a:rPr>
                  <a:t>Hall</a:t>
                </a:r>
                <a:r>
                  <a:rPr kumimoji="1" lang="zh-CN" altLang="en-US" sz="2000">
                    <a:latin typeface="Times New Roman" pitchFamily="18" charset="0"/>
                  </a:rPr>
                  <a:t>效应</a:t>
                </a:r>
              </a:p>
            </p:txBody>
          </p:sp>
          <p:sp>
            <p:nvSpPr>
              <p:cNvPr id="275505" name="Text Box 49"/>
              <p:cNvSpPr txBox="1">
                <a:spLocks noChangeArrowheads="1"/>
              </p:cNvSpPr>
              <p:nvPr/>
            </p:nvSpPr>
            <p:spPr bwMode="auto">
              <a:xfrm>
                <a:off x="4464" y="1807"/>
                <a:ext cx="1047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zh-CN" altLang="en-US" sz="2000">
                    <a:latin typeface="Times New Roman" pitchFamily="18" charset="0"/>
                  </a:rPr>
                  <a:t>整数</a:t>
                </a:r>
                <a:r>
                  <a:rPr kumimoji="1" lang="en-US" altLang="zh-CN" sz="2000">
                    <a:latin typeface="Times New Roman" pitchFamily="18" charset="0"/>
                  </a:rPr>
                  <a:t>Hall</a:t>
                </a:r>
                <a:r>
                  <a:rPr kumimoji="1" lang="zh-CN" altLang="en-US" sz="2000">
                    <a:latin typeface="Times New Roman" pitchFamily="18" charset="0"/>
                  </a:rPr>
                  <a:t>效应</a:t>
                </a:r>
              </a:p>
            </p:txBody>
          </p:sp>
        </p:grpSp>
        <p:grpSp>
          <p:nvGrpSpPr>
            <p:cNvPr id="275506" name="Group 50"/>
            <p:cNvGrpSpPr>
              <a:grpSpLocks/>
            </p:cNvGrpSpPr>
            <p:nvPr/>
          </p:nvGrpSpPr>
          <p:grpSpPr bwMode="auto">
            <a:xfrm>
              <a:off x="4277" y="1593"/>
              <a:ext cx="292" cy="336"/>
              <a:chOff x="2592" y="1440"/>
              <a:chExt cx="384" cy="336"/>
            </a:xfrm>
          </p:grpSpPr>
          <p:sp>
            <p:nvSpPr>
              <p:cNvPr id="275507" name="Freeform 51"/>
              <p:cNvSpPr>
                <a:spLocks/>
              </p:cNvSpPr>
              <p:nvPr/>
            </p:nvSpPr>
            <p:spPr bwMode="auto">
              <a:xfrm>
                <a:off x="2784" y="1440"/>
                <a:ext cx="192" cy="336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0"/>
                  </a:cxn>
                  <a:cxn ang="0">
                    <a:pos x="0" y="336"/>
                  </a:cxn>
                  <a:cxn ang="0">
                    <a:pos x="240" y="336"/>
                  </a:cxn>
                </a:cxnLst>
                <a:rect l="0" t="0" r="r" b="b"/>
                <a:pathLst>
                  <a:path w="240" h="336">
                    <a:moveTo>
                      <a:pt x="240" y="0"/>
                    </a:moveTo>
                    <a:lnTo>
                      <a:pt x="0" y="0"/>
                    </a:lnTo>
                    <a:lnTo>
                      <a:pt x="0" y="336"/>
                    </a:lnTo>
                    <a:lnTo>
                      <a:pt x="240" y="33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75508" name="Line 52"/>
              <p:cNvSpPr>
                <a:spLocks noChangeShapeType="1"/>
              </p:cNvSpPr>
              <p:nvPr/>
            </p:nvSpPr>
            <p:spPr bwMode="auto">
              <a:xfrm>
                <a:off x="2592" y="16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sp>
        <p:nvSpPr>
          <p:cNvPr id="275509" name="AutoShape 53"/>
          <p:cNvSpPr>
            <a:spLocks/>
          </p:cNvSpPr>
          <p:nvPr/>
        </p:nvSpPr>
        <p:spPr bwMode="auto">
          <a:xfrm>
            <a:off x="185738" y="3525838"/>
            <a:ext cx="533400" cy="2212975"/>
          </a:xfrm>
          <a:prstGeom prst="leftBrace">
            <a:avLst>
              <a:gd name="adj1" fmla="val 345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5510" name="Text Box 54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06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75511" name="Text Box 55"/>
          <p:cNvSpPr txBox="1">
            <a:spLocks noChangeArrowheads="1"/>
          </p:cNvSpPr>
          <p:nvPr/>
        </p:nvSpPr>
        <p:spPr bwMode="auto">
          <a:xfrm>
            <a:off x="6172200" y="1295400"/>
            <a:ext cx="2317750" cy="457200"/>
          </a:xfrm>
          <a:prstGeom prst="rect">
            <a:avLst/>
          </a:prstGeom>
          <a:solidFill>
            <a:srgbClr val="ECF3FA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>
                <a:latin typeface="Times New Roman" pitchFamily="18" charset="0"/>
              </a:rPr>
              <a:t>磁场中的电输运</a:t>
            </a:r>
          </a:p>
        </p:txBody>
      </p:sp>
      <p:sp>
        <p:nvSpPr>
          <p:cNvPr id="275512" name="Text Box 56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50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38200"/>
          </a:xfrm>
          <a:gradFill rotWithShape="0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/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2.2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磁性测量的依据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5147563" cy="646331"/>
          </a:xfr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物理效应之二：</a:t>
            </a:r>
            <a:r>
              <a:rPr lang="zh-CN" altLang="en-US" sz="3600" dirty="0">
                <a:solidFill>
                  <a:schemeClr val="accent2"/>
                </a:solidFill>
                <a:ea typeface="华文新魏" pitchFamily="2" charset="-122"/>
              </a:rPr>
              <a:t>磁－光</a:t>
            </a:r>
          </a:p>
        </p:txBody>
      </p:sp>
      <p:grpSp>
        <p:nvGrpSpPr>
          <p:cNvPr id="276484" name="Group 4"/>
          <p:cNvGrpSpPr>
            <a:grpSpLocks/>
          </p:cNvGrpSpPr>
          <p:nvPr/>
        </p:nvGrpSpPr>
        <p:grpSpPr bwMode="auto">
          <a:xfrm>
            <a:off x="2817813" y="3394075"/>
            <a:ext cx="3001962" cy="2316163"/>
            <a:chOff x="1775" y="2138"/>
            <a:chExt cx="1891" cy="1459"/>
          </a:xfrm>
        </p:grpSpPr>
        <p:grpSp>
          <p:nvGrpSpPr>
            <p:cNvPr id="276485" name="Group 5"/>
            <p:cNvGrpSpPr>
              <a:grpSpLocks/>
            </p:cNvGrpSpPr>
            <p:nvPr/>
          </p:nvGrpSpPr>
          <p:grpSpPr bwMode="auto">
            <a:xfrm>
              <a:off x="1943" y="2138"/>
              <a:ext cx="1723" cy="1459"/>
              <a:chOff x="1943" y="2138"/>
              <a:chExt cx="1723" cy="1459"/>
            </a:xfrm>
          </p:grpSpPr>
          <p:sp>
            <p:nvSpPr>
              <p:cNvPr id="276486" name="Line 6"/>
              <p:cNvSpPr>
                <a:spLocks noChangeShapeType="1"/>
              </p:cNvSpPr>
              <p:nvPr/>
            </p:nvSpPr>
            <p:spPr bwMode="auto">
              <a:xfrm>
                <a:off x="1943" y="2253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276487" name="Group 7"/>
              <p:cNvGrpSpPr>
                <a:grpSpLocks/>
              </p:cNvGrpSpPr>
              <p:nvPr/>
            </p:nvGrpSpPr>
            <p:grpSpPr bwMode="auto">
              <a:xfrm>
                <a:off x="1943" y="3375"/>
                <a:ext cx="1422" cy="222"/>
                <a:chOff x="1798" y="3332"/>
                <a:chExt cx="1422" cy="222"/>
              </a:xfrm>
            </p:grpSpPr>
            <p:sp>
              <p:nvSpPr>
                <p:cNvPr id="27648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968" y="3332"/>
                  <a:ext cx="1252" cy="222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10800" bIns="10800">
                  <a:spAutoFit/>
                </a:bodyPr>
                <a:lstStyle/>
                <a:p>
                  <a:r>
                    <a:rPr kumimoji="1" lang="zh-CN" altLang="en-US" sz="2000">
                      <a:latin typeface="Times New Roman" pitchFamily="18" charset="0"/>
                    </a:rPr>
                    <a:t>磁线振二向色性</a:t>
                  </a:r>
                </a:p>
              </p:txBody>
            </p:sp>
            <p:sp>
              <p:nvSpPr>
                <p:cNvPr id="276489" name="Line 9"/>
                <p:cNvSpPr>
                  <a:spLocks noChangeShapeType="1"/>
                </p:cNvSpPr>
                <p:nvPr/>
              </p:nvSpPr>
              <p:spPr bwMode="auto">
                <a:xfrm>
                  <a:off x="1798" y="3454"/>
                  <a:ext cx="17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6490" name="Group 10"/>
              <p:cNvGrpSpPr>
                <a:grpSpLocks/>
              </p:cNvGrpSpPr>
              <p:nvPr/>
            </p:nvGrpSpPr>
            <p:grpSpPr bwMode="auto">
              <a:xfrm>
                <a:off x="1943" y="3069"/>
                <a:ext cx="1422" cy="222"/>
                <a:chOff x="1798" y="3044"/>
                <a:chExt cx="1422" cy="222"/>
              </a:xfrm>
            </p:grpSpPr>
            <p:sp>
              <p:nvSpPr>
                <p:cNvPr id="27649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968" y="3044"/>
                  <a:ext cx="1252" cy="222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10800" bIns="10800">
                  <a:spAutoFit/>
                </a:bodyPr>
                <a:lstStyle/>
                <a:p>
                  <a:r>
                    <a:rPr kumimoji="1" lang="zh-CN" altLang="en-US" sz="2000">
                      <a:latin typeface="Times New Roman" pitchFamily="18" charset="0"/>
                    </a:rPr>
                    <a:t>磁圆振二向色性</a:t>
                  </a:r>
                </a:p>
              </p:txBody>
            </p:sp>
            <p:sp>
              <p:nvSpPr>
                <p:cNvPr id="276492" name="Line 12"/>
                <p:cNvSpPr>
                  <a:spLocks noChangeShapeType="1"/>
                </p:cNvSpPr>
                <p:nvPr/>
              </p:nvSpPr>
              <p:spPr bwMode="auto">
                <a:xfrm>
                  <a:off x="1798" y="3166"/>
                  <a:ext cx="17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6493" name="Group 13"/>
              <p:cNvGrpSpPr>
                <a:grpSpLocks/>
              </p:cNvGrpSpPr>
              <p:nvPr/>
            </p:nvGrpSpPr>
            <p:grpSpPr bwMode="auto">
              <a:xfrm>
                <a:off x="1943" y="2138"/>
                <a:ext cx="1137" cy="222"/>
                <a:chOff x="1798" y="3919"/>
                <a:chExt cx="1137" cy="222"/>
              </a:xfrm>
            </p:grpSpPr>
            <p:sp>
              <p:nvSpPr>
                <p:cNvPr id="27649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968" y="3919"/>
                  <a:ext cx="967" cy="222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10800" bIns="10800">
                  <a:spAutoFit/>
                </a:bodyPr>
                <a:lstStyle/>
                <a:p>
                  <a:r>
                    <a:rPr kumimoji="1" lang="en-US" altLang="zh-CN" sz="2000">
                      <a:latin typeface="Times New Roman" pitchFamily="18" charset="0"/>
                    </a:rPr>
                    <a:t>Faraday</a:t>
                  </a:r>
                  <a:r>
                    <a:rPr kumimoji="1" lang="zh-CN" altLang="en-US" sz="2000">
                      <a:latin typeface="Times New Roman" pitchFamily="18" charset="0"/>
                    </a:rPr>
                    <a:t>效应</a:t>
                  </a:r>
                </a:p>
              </p:txBody>
            </p:sp>
            <p:sp>
              <p:nvSpPr>
                <p:cNvPr id="276495" name="Line 15"/>
                <p:cNvSpPr>
                  <a:spLocks noChangeShapeType="1"/>
                </p:cNvSpPr>
                <p:nvPr/>
              </p:nvSpPr>
              <p:spPr bwMode="auto">
                <a:xfrm>
                  <a:off x="1798" y="4030"/>
                  <a:ext cx="17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6496" name="Group 16"/>
              <p:cNvGrpSpPr>
                <a:grpSpLocks/>
              </p:cNvGrpSpPr>
              <p:nvPr/>
            </p:nvGrpSpPr>
            <p:grpSpPr bwMode="auto">
              <a:xfrm>
                <a:off x="1943" y="2766"/>
                <a:ext cx="1262" cy="222"/>
                <a:chOff x="1534" y="2481"/>
                <a:chExt cx="1262" cy="222"/>
              </a:xfrm>
            </p:grpSpPr>
            <p:sp>
              <p:nvSpPr>
                <p:cNvPr id="27649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704" y="2481"/>
                  <a:ext cx="1092" cy="222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10800" bIns="10800">
                  <a:spAutoFit/>
                </a:bodyPr>
                <a:lstStyle/>
                <a:p>
                  <a:r>
                    <a:rPr kumimoji="1" lang="zh-CN" altLang="en-US" sz="2000">
                      <a:latin typeface="Times New Roman" pitchFamily="18" charset="0"/>
                    </a:rPr>
                    <a:t>磁双折射效应</a:t>
                  </a:r>
                </a:p>
              </p:txBody>
            </p:sp>
            <p:sp>
              <p:nvSpPr>
                <p:cNvPr id="276498" name="Line 18"/>
                <p:cNvSpPr>
                  <a:spLocks noChangeShapeType="1"/>
                </p:cNvSpPr>
                <p:nvPr/>
              </p:nvSpPr>
              <p:spPr bwMode="auto">
                <a:xfrm>
                  <a:off x="1534" y="2592"/>
                  <a:ext cx="17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6499" name="Group 19"/>
              <p:cNvGrpSpPr>
                <a:grpSpLocks/>
              </p:cNvGrpSpPr>
              <p:nvPr/>
            </p:nvGrpSpPr>
            <p:grpSpPr bwMode="auto">
              <a:xfrm>
                <a:off x="1943" y="2445"/>
                <a:ext cx="1723" cy="222"/>
                <a:chOff x="1798" y="3919"/>
                <a:chExt cx="1723" cy="222"/>
              </a:xfrm>
            </p:grpSpPr>
            <p:sp>
              <p:nvSpPr>
                <p:cNvPr id="27650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68" y="3919"/>
                  <a:ext cx="1553" cy="222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10800" bIns="10800">
                  <a:spAutoFit/>
                </a:bodyPr>
                <a:lstStyle/>
                <a:p>
                  <a:r>
                    <a:rPr kumimoji="1" lang="en-US" altLang="zh-CN" sz="2000">
                      <a:latin typeface="Times New Roman" pitchFamily="18" charset="0"/>
                    </a:rPr>
                    <a:t>Cotton</a:t>
                  </a:r>
                  <a:r>
                    <a:rPr kumimoji="1" lang="zh-CN" altLang="en-US" sz="2000">
                      <a:latin typeface="Times New Roman" pitchFamily="18" charset="0"/>
                    </a:rPr>
                    <a:t>－</a:t>
                  </a:r>
                  <a:r>
                    <a:rPr kumimoji="1" lang="en-US" altLang="zh-CN" sz="2000">
                      <a:latin typeface="Times New Roman" pitchFamily="18" charset="0"/>
                    </a:rPr>
                    <a:t>Mouton</a:t>
                  </a:r>
                  <a:r>
                    <a:rPr kumimoji="1" lang="zh-CN" altLang="en-US" sz="2000">
                      <a:latin typeface="Times New Roman" pitchFamily="18" charset="0"/>
                    </a:rPr>
                    <a:t>效应</a:t>
                  </a:r>
                </a:p>
              </p:txBody>
            </p:sp>
            <p:sp>
              <p:nvSpPr>
                <p:cNvPr id="276501" name="Line 21"/>
                <p:cNvSpPr>
                  <a:spLocks noChangeShapeType="1"/>
                </p:cNvSpPr>
                <p:nvPr/>
              </p:nvSpPr>
              <p:spPr bwMode="auto">
                <a:xfrm>
                  <a:off x="1798" y="4030"/>
                  <a:ext cx="17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76502" name="Line 22"/>
            <p:cNvSpPr>
              <a:spLocks noChangeShapeType="1"/>
            </p:cNvSpPr>
            <p:nvPr/>
          </p:nvSpPr>
          <p:spPr bwMode="auto">
            <a:xfrm>
              <a:off x="1775" y="2877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76503" name="Group 23"/>
          <p:cNvGrpSpPr>
            <a:grpSpLocks/>
          </p:cNvGrpSpPr>
          <p:nvPr/>
        </p:nvGrpSpPr>
        <p:grpSpPr bwMode="auto">
          <a:xfrm>
            <a:off x="2817813" y="2168525"/>
            <a:ext cx="2074862" cy="352425"/>
            <a:chOff x="1775" y="1366"/>
            <a:chExt cx="1307" cy="222"/>
          </a:xfrm>
        </p:grpSpPr>
        <p:grpSp>
          <p:nvGrpSpPr>
            <p:cNvPr id="276504" name="Group 24"/>
            <p:cNvGrpSpPr>
              <a:grpSpLocks/>
            </p:cNvGrpSpPr>
            <p:nvPr/>
          </p:nvGrpSpPr>
          <p:grpSpPr bwMode="auto">
            <a:xfrm>
              <a:off x="1945" y="1366"/>
              <a:ext cx="1137" cy="222"/>
              <a:chOff x="1798" y="2034"/>
              <a:chExt cx="1137" cy="222"/>
            </a:xfrm>
          </p:grpSpPr>
          <p:sp>
            <p:nvSpPr>
              <p:cNvPr id="276505" name="Text Box 25"/>
              <p:cNvSpPr txBox="1">
                <a:spLocks noChangeArrowheads="1"/>
              </p:cNvSpPr>
              <p:nvPr/>
            </p:nvSpPr>
            <p:spPr bwMode="auto">
              <a:xfrm>
                <a:off x="1968" y="2034"/>
                <a:ext cx="967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en-US" altLang="zh-CN" sz="2000">
                    <a:latin typeface="Times New Roman" pitchFamily="18" charset="0"/>
                  </a:rPr>
                  <a:t>Zeeman</a:t>
                </a:r>
                <a:r>
                  <a:rPr kumimoji="1" lang="zh-CN" altLang="en-US" sz="2000">
                    <a:latin typeface="Times New Roman" pitchFamily="18" charset="0"/>
                  </a:rPr>
                  <a:t>效应</a:t>
                </a:r>
              </a:p>
            </p:txBody>
          </p:sp>
          <p:sp>
            <p:nvSpPr>
              <p:cNvPr id="276506" name="Line 26"/>
              <p:cNvSpPr>
                <a:spLocks noChangeShapeType="1"/>
              </p:cNvSpPr>
              <p:nvPr/>
            </p:nvSpPr>
            <p:spPr bwMode="auto">
              <a:xfrm>
                <a:off x="1798" y="2145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76507" name="Line 27"/>
            <p:cNvSpPr>
              <a:spLocks noChangeShapeType="1"/>
            </p:cNvSpPr>
            <p:nvPr/>
          </p:nvSpPr>
          <p:spPr bwMode="auto">
            <a:xfrm>
              <a:off x="1775" y="1477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76508" name="Group 28"/>
          <p:cNvGrpSpPr>
            <a:grpSpLocks/>
          </p:cNvGrpSpPr>
          <p:nvPr/>
        </p:nvGrpSpPr>
        <p:grpSpPr bwMode="auto">
          <a:xfrm>
            <a:off x="2817813" y="5908675"/>
            <a:ext cx="5067300" cy="809625"/>
            <a:chOff x="1775" y="3722"/>
            <a:chExt cx="3192" cy="510"/>
          </a:xfrm>
        </p:grpSpPr>
        <p:grpSp>
          <p:nvGrpSpPr>
            <p:cNvPr id="276509" name="Group 29"/>
            <p:cNvGrpSpPr>
              <a:grpSpLocks/>
            </p:cNvGrpSpPr>
            <p:nvPr/>
          </p:nvGrpSpPr>
          <p:grpSpPr bwMode="auto">
            <a:xfrm>
              <a:off x="1945" y="3722"/>
              <a:ext cx="3022" cy="510"/>
              <a:chOff x="1945" y="3722"/>
              <a:chExt cx="3022" cy="510"/>
            </a:xfrm>
          </p:grpSpPr>
          <p:sp>
            <p:nvSpPr>
              <p:cNvPr id="276510" name="Line 30"/>
              <p:cNvSpPr>
                <a:spLocks noChangeShapeType="1"/>
              </p:cNvSpPr>
              <p:nvPr/>
            </p:nvSpPr>
            <p:spPr bwMode="auto">
              <a:xfrm>
                <a:off x="1945" y="38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276511" name="Group 31"/>
              <p:cNvGrpSpPr>
                <a:grpSpLocks/>
              </p:cNvGrpSpPr>
              <p:nvPr/>
            </p:nvGrpSpPr>
            <p:grpSpPr bwMode="auto">
              <a:xfrm>
                <a:off x="1945" y="3722"/>
                <a:ext cx="3022" cy="222"/>
                <a:chOff x="1798" y="3620"/>
                <a:chExt cx="3022" cy="222"/>
              </a:xfrm>
            </p:grpSpPr>
            <p:sp>
              <p:nvSpPr>
                <p:cNvPr id="27651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968" y="3620"/>
                  <a:ext cx="2852" cy="222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10800" bIns="10800">
                  <a:spAutoFit/>
                </a:bodyPr>
                <a:lstStyle/>
                <a:p>
                  <a:r>
                    <a:rPr kumimoji="1" lang="zh-CN" altLang="en-US" sz="2000">
                      <a:latin typeface="Times New Roman" pitchFamily="18" charset="0"/>
                    </a:rPr>
                    <a:t>磁致激发光散射（磁振子－光子散射）</a:t>
                  </a:r>
                </a:p>
              </p:txBody>
            </p:sp>
            <p:sp>
              <p:nvSpPr>
                <p:cNvPr id="276513" name="Line 33"/>
                <p:cNvSpPr>
                  <a:spLocks noChangeShapeType="1"/>
                </p:cNvSpPr>
                <p:nvPr/>
              </p:nvSpPr>
              <p:spPr bwMode="auto">
                <a:xfrm>
                  <a:off x="1798" y="3742"/>
                  <a:ext cx="17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6514" name="Group 34"/>
              <p:cNvGrpSpPr>
                <a:grpSpLocks/>
              </p:cNvGrpSpPr>
              <p:nvPr/>
            </p:nvGrpSpPr>
            <p:grpSpPr bwMode="auto">
              <a:xfrm>
                <a:off x="1945" y="4010"/>
                <a:ext cx="2222" cy="222"/>
                <a:chOff x="1798" y="2706"/>
                <a:chExt cx="2222" cy="222"/>
              </a:xfrm>
            </p:grpSpPr>
            <p:sp>
              <p:nvSpPr>
                <p:cNvPr id="27651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968" y="2706"/>
                  <a:ext cx="2052" cy="222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10800" bIns="10800">
                  <a:spAutoFit/>
                </a:bodyPr>
                <a:lstStyle/>
                <a:p>
                  <a:r>
                    <a:rPr kumimoji="1" lang="zh-CN" altLang="en-US" sz="2000">
                      <a:latin typeface="Times New Roman" pitchFamily="18" charset="0"/>
                    </a:rPr>
                    <a:t>回旋共振（载流子、离子）</a:t>
                  </a:r>
                </a:p>
              </p:txBody>
            </p:sp>
            <p:sp>
              <p:nvSpPr>
                <p:cNvPr id="276516" name="Line 36"/>
                <p:cNvSpPr>
                  <a:spLocks noChangeShapeType="1"/>
                </p:cNvSpPr>
                <p:nvPr/>
              </p:nvSpPr>
              <p:spPr bwMode="auto">
                <a:xfrm>
                  <a:off x="1798" y="2817"/>
                  <a:ext cx="17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76517" name="Line 37"/>
            <p:cNvSpPr>
              <a:spLocks noChangeShapeType="1"/>
            </p:cNvSpPr>
            <p:nvPr/>
          </p:nvSpPr>
          <p:spPr bwMode="auto">
            <a:xfrm>
              <a:off x="1775" y="4003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76518" name="Group 38"/>
          <p:cNvGrpSpPr>
            <a:grpSpLocks/>
          </p:cNvGrpSpPr>
          <p:nvPr/>
        </p:nvGrpSpPr>
        <p:grpSpPr bwMode="auto">
          <a:xfrm>
            <a:off x="1252538" y="2133600"/>
            <a:ext cx="1565275" cy="4432300"/>
            <a:chOff x="789" y="1344"/>
            <a:chExt cx="986" cy="2792"/>
          </a:xfrm>
        </p:grpSpPr>
        <p:sp>
          <p:nvSpPr>
            <p:cNvPr id="276519" name="Text Box 39"/>
            <p:cNvSpPr txBox="1">
              <a:spLocks noChangeArrowheads="1"/>
            </p:cNvSpPr>
            <p:nvPr/>
          </p:nvSpPr>
          <p:spPr bwMode="auto">
            <a:xfrm>
              <a:off x="789" y="2744"/>
              <a:ext cx="986" cy="266"/>
            </a:xfrm>
            <a:prstGeom prst="rect">
              <a:avLst/>
            </a:prstGeom>
            <a:solidFill>
              <a:srgbClr val="CC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46800" bIns="46800">
              <a:spAutoFit/>
            </a:bodyPr>
            <a:lstStyle/>
            <a:p>
              <a:pPr algn="ctr"/>
              <a:r>
                <a:rPr kumimoji="1" lang="zh-CN" altLang="en-US" sz="2000">
                  <a:latin typeface="Times New Roman" pitchFamily="18" charset="0"/>
                </a:rPr>
                <a:t>光透射模式</a:t>
              </a:r>
            </a:p>
          </p:txBody>
        </p:sp>
        <p:sp>
          <p:nvSpPr>
            <p:cNvPr id="276520" name="Text Box 40"/>
            <p:cNvSpPr txBox="1">
              <a:spLocks noChangeArrowheads="1"/>
            </p:cNvSpPr>
            <p:nvPr/>
          </p:nvSpPr>
          <p:spPr bwMode="auto">
            <a:xfrm>
              <a:off x="789" y="1344"/>
              <a:ext cx="986" cy="266"/>
            </a:xfrm>
            <a:prstGeom prst="rect">
              <a:avLst/>
            </a:prstGeom>
            <a:solidFill>
              <a:srgbClr val="CC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46800" bIns="46800">
              <a:spAutoFit/>
            </a:bodyPr>
            <a:lstStyle/>
            <a:p>
              <a:pPr algn="ctr"/>
              <a:r>
                <a:rPr kumimoji="1" lang="zh-CN" altLang="en-US" sz="2000">
                  <a:latin typeface="Times New Roman" pitchFamily="18" charset="0"/>
                </a:rPr>
                <a:t>发 光 光 谱</a:t>
              </a:r>
            </a:p>
          </p:txBody>
        </p:sp>
        <p:sp>
          <p:nvSpPr>
            <p:cNvPr id="276521" name="Text Box 41"/>
            <p:cNvSpPr txBox="1">
              <a:spLocks noChangeArrowheads="1"/>
            </p:cNvSpPr>
            <p:nvPr/>
          </p:nvSpPr>
          <p:spPr bwMode="auto">
            <a:xfrm>
              <a:off x="789" y="3870"/>
              <a:ext cx="986" cy="266"/>
            </a:xfrm>
            <a:prstGeom prst="rect">
              <a:avLst/>
            </a:prstGeom>
            <a:solidFill>
              <a:srgbClr val="CC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46800" bIns="46800">
              <a:spAutoFit/>
            </a:bodyPr>
            <a:lstStyle/>
            <a:p>
              <a:pPr algn="ctr"/>
              <a:r>
                <a:rPr kumimoji="1" lang="zh-CN" altLang="en-US" sz="2000">
                  <a:latin typeface="Times New Roman" pitchFamily="18" charset="0"/>
                </a:rPr>
                <a:t>光 子 散 射</a:t>
              </a:r>
            </a:p>
          </p:txBody>
        </p:sp>
        <p:sp>
          <p:nvSpPr>
            <p:cNvPr id="276522" name="Text Box 42"/>
            <p:cNvSpPr txBox="1">
              <a:spLocks noChangeArrowheads="1"/>
            </p:cNvSpPr>
            <p:nvPr/>
          </p:nvSpPr>
          <p:spPr bwMode="auto">
            <a:xfrm>
              <a:off x="789" y="1756"/>
              <a:ext cx="986" cy="266"/>
            </a:xfrm>
            <a:prstGeom prst="rect">
              <a:avLst/>
            </a:prstGeom>
            <a:solidFill>
              <a:srgbClr val="CC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46800" bIns="46800">
              <a:spAutoFit/>
            </a:bodyPr>
            <a:lstStyle/>
            <a:p>
              <a:pPr algn="ctr"/>
              <a:r>
                <a:rPr kumimoji="1" lang="zh-CN" altLang="en-US" sz="2000">
                  <a:latin typeface="Times New Roman" pitchFamily="18" charset="0"/>
                </a:rPr>
                <a:t>光反射模式</a:t>
              </a:r>
            </a:p>
          </p:txBody>
        </p:sp>
      </p:grpSp>
      <p:grpSp>
        <p:nvGrpSpPr>
          <p:cNvPr id="276523" name="Group 43"/>
          <p:cNvGrpSpPr>
            <a:grpSpLocks/>
          </p:cNvGrpSpPr>
          <p:nvPr/>
        </p:nvGrpSpPr>
        <p:grpSpPr bwMode="auto">
          <a:xfrm>
            <a:off x="2817813" y="2371725"/>
            <a:ext cx="5680075" cy="1250950"/>
            <a:chOff x="1775" y="1494"/>
            <a:chExt cx="3578" cy="788"/>
          </a:xfrm>
        </p:grpSpPr>
        <p:grpSp>
          <p:nvGrpSpPr>
            <p:cNvPr id="276524" name="Group 44"/>
            <p:cNvGrpSpPr>
              <a:grpSpLocks/>
            </p:cNvGrpSpPr>
            <p:nvPr/>
          </p:nvGrpSpPr>
          <p:grpSpPr bwMode="auto">
            <a:xfrm>
              <a:off x="1945" y="1778"/>
              <a:ext cx="915" cy="222"/>
              <a:chOff x="1798" y="1519"/>
              <a:chExt cx="915" cy="222"/>
            </a:xfrm>
          </p:grpSpPr>
          <p:sp>
            <p:nvSpPr>
              <p:cNvPr id="276525" name="Text Box 45"/>
              <p:cNvSpPr txBox="1">
                <a:spLocks noChangeArrowheads="1"/>
              </p:cNvSpPr>
              <p:nvPr/>
            </p:nvSpPr>
            <p:spPr bwMode="auto">
              <a:xfrm>
                <a:off x="1968" y="1519"/>
                <a:ext cx="745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en-US" altLang="zh-CN" sz="2000">
                    <a:latin typeface="Times New Roman" pitchFamily="18" charset="0"/>
                  </a:rPr>
                  <a:t>Kerr</a:t>
                </a:r>
                <a:r>
                  <a:rPr kumimoji="1" lang="zh-CN" altLang="en-US" sz="2000">
                    <a:latin typeface="Times New Roman" pitchFamily="18" charset="0"/>
                  </a:rPr>
                  <a:t>效应</a:t>
                </a:r>
              </a:p>
            </p:txBody>
          </p:sp>
          <p:sp>
            <p:nvSpPr>
              <p:cNvPr id="276526" name="Line 46"/>
              <p:cNvSpPr>
                <a:spLocks noChangeShapeType="1"/>
              </p:cNvSpPr>
              <p:nvPr/>
            </p:nvSpPr>
            <p:spPr bwMode="auto">
              <a:xfrm>
                <a:off x="1798" y="1630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76527" name="Line 47"/>
            <p:cNvSpPr>
              <a:spLocks noChangeShapeType="1"/>
            </p:cNvSpPr>
            <p:nvPr/>
          </p:nvSpPr>
          <p:spPr bwMode="auto">
            <a:xfrm>
              <a:off x="1775" y="1889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276528" name="Group 48"/>
            <p:cNvGrpSpPr>
              <a:grpSpLocks/>
            </p:cNvGrpSpPr>
            <p:nvPr/>
          </p:nvGrpSpPr>
          <p:grpSpPr bwMode="auto">
            <a:xfrm>
              <a:off x="2857" y="1494"/>
              <a:ext cx="2496" cy="788"/>
              <a:chOff x="2857" y="1494"/>
              <a:chExt cx="2496" cy="788"/>
            </a:xfrm>
          </p:grpSpPr>
          <p:grpSp>
            <p:nvGrpSpPr>
              <p:cNvPr id="276529" name="Group 49"/>
              <p:cNvGrpSpPr>
                <a:grpSpLocks/>
              </p:cNvGrpSpPr>
              <p:nvPr/>
            </p:nvGrpSpPr>
            <p:grpSpPr bwMode="auto">
              <a:xfrm>
                <a:off x="4288" y="1494"/>
                <a:ext cx="1065" cy="788"/>
                <a:chOff x="3015" y="1200"/>
                <a:chExt cx="1065" cy="788"/>
              </a:xfrm>
            </p:grpSpPr>
            <p:sp>
              <p:nvSpPr>
                <p:cNvPr id="27653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015" y="1488"/>
                  <a:ext cx="1065" cy="222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10800" bIns="10800">
                  <a:spAutoFit/>
                </a:bodyPr>
                <a:lstStyle/>
                <a:p>
                  <a:r>
                    <a:rPr kumimoji="1" lang="zh-CN" altLang="en-US" sz="2000">
                      <a:latin typeface="Times New Roman" pitchFamily="18" charset="0"/>
                    </a:rPr>
                    <a:t>纵向</a:t>
                  </a:r>
                  <a:r>
                    <a:rPr kumimoji="1" lang="en-US" altLang="zh-CN" sz="2000">
                      <a:latin typeface="Times New Roman" pitchFamily="18" charset="0"/>
                    </a:rPr>
                    <a:t>Kerr</a:t>
                  </a:r>
                  <a:r>
                    <a:rPr kumimoji="1" lang="zh-CN" altLang="en-US" sz="2000">
                      <a:latin typeface="Times New Roman" pitchFamily="18" charset="0"/>
                    </a:rPr>
                    <a:t>效应</a:t>
                  </a:r>
                </a:p>
              </p:txBody>
            </p:sp>
            <p:sp>
              <p:nvSpPr>
                <p:cNvPr id="27653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015" y="1200"/>
                  <a:ext cx="1065" cy="222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10800" bIns="10800">
                  <a:spAutoFit/>
                </a:bodyPr>
                <a:lstStyle/>
                <a:p>
                  <a:r>
                    <a:rPr kumimoji="1" lang="zh-CN" altLang="en-US" sz="2000">
                      <a:latin typeface="Times New Roman" pitchFamily="18" charset="0"/>
                    </a:rPr>
                    <a:t>极向</a:t>
                  </a:r>
                  <a:r>
                    <a:rPr kumimoji="1" lang="en-US" altLang="zh-CN" sz="2000">
                      <a:latin typeface="Times New Roman" pitchFamily="18" charset="0"/>
                    </a:rPr>
                    <a:t>Kerr</a:t>
                  </a:r>
                  <a:r>
                    <a:rPr kumimoji="1" lang="zh-CN" altLang="en-US" sz="2000">
                      <a:latin typeface="Times New Roman" pitchFamily="18" charset="0"/>
                    </a:rPr>
                    <a:t>效应</a:t>
                  </a:r>
                </a:p>
              </p:txBody>
            </p:sp>
            <p:sp>
              <p:nvSpPr>
                <p:cNvPr id="27653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015" y="1766"/>
                  <a:ext cx="1065" cy="222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10800" bIns="10800">
                  <a:spAutoFit/>
                </a:bodyPr>
                <a:lstStyle/>
                <a:p>
                  <a:r>
                    <a:rPr kumimoji="1" lang="zh-CN" altLang="en-US" sz="2000">
                      <a:latin typeface="Times New Roman" pitchFamily="18" charset="0"/>
                    </a:rPr>
                    <a:t>横向</a:t>
                  </a:r>
                  <a:r>
                    <a:rPr kumimoji="1" lang="en-US" altLang="zh-CN" sz="2000">
                      <a:latin typeface="Times New Roman" pitchFamily="18" charset="0"/>
                    </a:rPr>
                    <a:t>Kerr</a:t>
                  </a:r>
                  <a:r>
                    <a:rPr kumimoji="1" lang="zh-CN" altLang="en-US" sz="2000">
                      <a:latin typeface="Times New Roman" pitchFamily="18" charset="0"/>
                    </a:rPr>
                    <a:t>效应</a:t>
                  </a:r>
                </a:p>
              </p:txBody>
            </p:sp>
          </p:grpSp>
          <p:sp>
            <p:nvSpPr>
              <p:cNvPr id="276533" name="Line 53"/>
              <p:cNvSpPr>
                <a:spLocks noChangeShapeType="1"/>
              </p:cNvSpPr>
              <p:nvPr/>
            </p:nvSpPr>
            <p:spPr bwMode="auto">
              <a:xfrm>
                <a:off x="2857" y="190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76534" name="Line 54"/>
              <p:cNvSpPr>
                <a:spLocks noChangeShapeType="1"/>
              </p:cNvSpPr>
              <p:nvPr/>
            </p:nvSpPr>
            <p:spPr bwMode="auto">
              <a:xfrm>
                <a:off x="3673" y="1610"/>
                <a:ext cx="0" cy="5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76535" name="Line 55"/>
              <p:cNvSpPr>
                <a:spLocks noChangeShapeType="1"/>
              </p:cNvSpPr>
              <p:nvPr/>
            </p:nvSpPr>
            <p:spPr bwMode="auto">
              <a:xfrm>
                <a:off x="3673" y="21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76536" name="Line 56"/>
              <p:cNvSpPr>
                <a:spLocks noChangeShapeType="1"/>
              </p:cNvSpPr>
              <p:nvPr/>
            </p:nvSpPr>
            <p:spPr bwMode="auto">
              <a:xfrm>
                <a:off x="3673" y="189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76537" name="Line 57"/>
              <p:cNvSpPr>
                <a:spLocks noChangeShapeType="1"/>
              </p:cNvSpPr>
              <p:nvPr/>
            </p:nvSpPr>
            <p:spPr bwMode="auto">
              <a:xfrm>
                <a:off x="3673" y="160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sp>
        <p:nvSpPr>
          <p:cNvPr id="276538" name="AutoShape 58"/>
          <p:cNvSpPr>
            <a:spLocks/>
          </p:cNvSpPr>
          <p:nvPr/>
        </p:nvSpPr>
        <p:spPr bwMode="auto">
          <a:xfrm>
            <a:off x="762000" y="2363788"/>
            <a:ext cx="417513" cy="3995737"/>
          </a:xfrm>
          <a:prstGeom prst="leftBrace">
            <a:avLst>
              <a:gd name="adj1" fmla="val 797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39" name="Text Box 59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07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76540" name="Text Box 60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38200"/>
          </a:xfrm>
          <a:gradFill rotWithShape="0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/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2.2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磁性测量的依据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6532558" cy="590931"/>
          </a:xfr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物理效应之三：</a:t>
            </a:r>
            <a:r>
              <a:rPr lang="zh-CN" altLang="en-US" sz="3600" dirty="0">
                <a:solidFill>
                  <a:schemeClr val="accent2"/>
                </a:solidFill>
                <a:ea typeface="华文新魏" pitchFamily="2" charset="-122"/>
              </a:rPr>
              <a:t>磁－力</a:t>
            </a:r>
            <a:r>
              <a:rPr lang="zh-CN" altLang="en-US" sz="3600" dirty="0">
                <a:solidFill>
                  <a:schemeClr val="accent2"/>
                </a:solidFill>
              </a:rPr>
              <a:t>（</a:t>
            </a:r>
            <a:r>
              <a:rPr lang="zh-CN" altLang="en-US" sz="3600" dirty="0">
                <a:solidFill>
                  <a:schemeClr val="accent2"/>
                </a:solidFill>
                <a:ea typeface="华文新魏" pitchFamily="2" charset="-122"/>
              </a:rPr>
              <a:t>声</a:t>
            </a:r>
            <a:r>
              <a:rPr lang="zh-CN" altLang="en-US" sz="3600" dirty="0">
                <a:solidFill>
                  <a:schemeClr val="accent2"/>
                </a:solidFill>
              </a:rPr>
              <a:t>）</a:t>
            </a:r>
          </a:p>
        </p:txBody>
      </p:sp>
      <p:grpSp>
        <p:nvGrpSpPr>
          <p:cNvPr id="277508" name="Group 4"/>
          <p:cNvGrpSpPr>
            <a:grpSpLocks/>
          </p:cNvGrpSpPr>
          <p:nvPr/>
        </p:nvGrpSpPr>
        <p:grpSpPr bwMode="auto">
          <a:xfrm>
            <a:off x="2286000" y="6283325"/>
            <a:ext cx="3289300" cy="352425"/>
            <a:chOff x="1440" y="3958"/>
            <a:chExt cx="2072" cy="222"/>
          </a:xfrm>
        </p:grpSpPr>
        <p:sp>
          <p:nvSpPr>
            <p:cNvPr id="277509" name="Line 5"/>
            <p:cNvSpPr>
              <a:spLocks noChangeShapeType="1"/>
            </p:cNvSpPr>
            <p:nvPr/>
          </p:nvSpPr>
          <p:spPr bwMode="auto">
            <a:xfrm>
              <a:off x="1440" y="4069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277510" name="Group 6"/>
            <p:cNvGrpSpPr>
              <a:grpSpLocks/>
            </p:cNvGrpSpPr>
            <p:nvPr/>
          </p:nvGrpSpPr>
          <p:grpSpPr bwMode="auto">
            <a:xfrm>
              <a:off x="1610" y="3958"/>
              <a:ext cx="1902" cy="222"/>
              <a:chOff x="1536" y="3858"/>
              <a:chExt cx="1902" cy="222"/>
            </a:xfrm>
          </p:grpSpPr>
          <p:sp>
            <p:nvSpPr>
              <p:cNvPr id="277511" name="Text Box 7"/>
              <p:cNvSpPr txBox="1">
                <a:spLocks noChangeArrowheads="1"/>
              </p:cNvSpPr>
              <p:nvPr/>
            </p:nvSpPr>
            <p:spPr bwMode="auto">
              <a:xfrm>
                <a:off x="1706" y="3858"/>
                <a:ext cx="1732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zh-CN" altLang="en-US" sz="2000">
                    <a:latin typeface="Times New Roman" pitchFamily="18" charset="0"/>
                  </a:rPr>
                  <a:t>磁振子－声子相互作用</a:t>
                </a:r>
              </a:p>
            </p:txBody>
          </p:sp>
          <p:sp>
            <p:nvSpPr>
              <p:cNvPr id="277512" name="Line 8"/>
              <p:cNvSpPr>
                <a:spLocks noChangeShapeType="1"/>
              </p:cNvSpPr>
              <p:nvPr/>
            </p:nvSpPr>
            <p:spPr bwMode="auto">
              <a:xfrm>
                <a:off x="1536" y="3969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grpSp>
        <p:nvGrpSpPr>
          <p:cNvPr id="277513" name="Group 9"/>
          <p:cNvGrpSpPr>
            <a:grpSpLocks/>
          </p:cNvGrpSpPr>
          <p:nvPr/>
        </p:nvGrpSpPr>
        <p:grpSpPr bwMode="auto">
          <a:xfrm>
            <a:off x="762000" y="2790825"/>
            <a:ext cx="1524000" cy="3879850"/>
            <a:chOff x="480" y="1758"/>
            <a:chExt cx="960" cy="2444"/>
          </a:xfrm>
        </p:grpSpPr>
        <p:sp>
          <p:nvSpPr>
            <p:cNvPr id="277514" name="Text Box 10"/>
            <p:cNvSpPr txBox="1">
              <a:spLocks noChangeArrowheads="1"/>
            </p:cNvSpPr>
            <p:nvPr/>
          </p:nvSpPr>
          <p:spPr bwMode="auto">
            <a:xfrm>
              <a:off x="480" y="3936"/>
              <a:ext cx="960" cy="266"/>
            </a:xfrm>
            <a:prstGeom prst="rect">
              <a:avLst/>
            </a:prstGeom>
            <a:solidFill>
              <a:srgbClr val="CC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46800" bIns="46800">
              <a:spAutoFit/>
            </a:bodyPr>
            <a:lstStyle/>
            <a:p>
              <a:pPr algn="ctr"/>
              <a:r>
                <a:rPr kumimoji="1" lang="zh-CN" altLang="en-US" sz="2000">
                  <a:latin typeface="Times New Roman" pitchFamily="18" charset="0"/>
                </a:rPr>
                <a:t>磁声效应</a:t>
              </a:r>
            </a:p>
          </p:txBody>
        </p:sp>
        <p:sp>
          <p:nvSpPr>
            <p:cNvPr id="277515" name="Text Box 11"/>
            <p:cNvSpPr txBox="1">
              <a:spLocks noChangeArrowheads="1"/>
            </p:cNvSpPr>
            <p:nvPr/>
          </p:nvSpPr>
          <p:spPr bwMode="auto">
            <a:xfrm>
              <a:off x="480" y="1758"/>
              <a:ext cx="960" cy="650"/>
            </a:xfrm>
            <a:prstGeom prst="rect">
              <a:avLst/>
            </a:prstGeom>
            <a:solidFill>
              <a:srgbClr val="CC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46800" bIns="46800">
              <a:spAutoFit/>
            </a:bodyPr>
            <a:lstStyle/>
            <a:p>
              <a:pPr algn="ctr"/>
              <a:r>
                <a:rPr kumimoji="1" lang="zh-CN" altLang="en-US" sz="2000">
                  <a:latin typeface="Times New Roman" pitchFamily="18" charset="0"/>
                </a:rPr>
                <a:t>磁力效应</a:t>
              </a:r>
            </a:p>
            <a:p>
              <a:pPr algn="ctr"/>
              <a:r>
                <a:rPr kumimoji="1" lang="zh-CN" altLang="en-US" sz="2000">
                  <a:latin typeface="Times New Roman" pitchFamily="18" charset="0"/>
                </a:rPr>
                <a:t>磁致伸缩</a:t>
              </a:r>
            </a:p>
            <a:p>
              <a:pPr algn="ctr"/>
              <a:r>
                <a:rPr kumimoji="1" lang="zh-CN" altLang="en-US" sz="2000">
                  <a:latin typeface="Times New Roman" pitchFamily="18" charset="0"/>
                </a:rPr>
                <a:t>旋磁效应</a:t>
              </a:r>
            </a:p>
          </p:txBody>
        </p:sp>
        <p:sp>
          <p:nvSpPr>
            <p:cNvPr id="277516" name="Text Box 12"/>
            <p:cNvSpPr txBox="1">
              <a:spLocks noChangeArrowheads="1"/>
            </p:cNvSpPr>
            <p:nvPr/>
          </p:nvSpPr>
          <p:spPr bwMode="auto">
            <a:xfrm>
              <a:off x="480" y="3330"/>
              <a:ext cx="960" cy="266"/>
            </a:xfrm>
            <a:prstGeom prst="rect">
              <a:avLst/>
            </a:prstGeom>
            <a:solidFill>
              <a:srgbClr val="CC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46800" bIns="46800">
              <a:spAutoFit/>
            </a:bodyPr>
            <a:lstStyle/>
            <a:p>
              <a:pPr algn="ctr"/>
              <a:r>
                <a:rPr kumimoji="1" lang="zh-CN" altLang="en-US" sz="2000">
                  <a:latin typeface="Times New Roman" pitchFamily="18" charset="0"/>
                </a:rPr>
                <a:t>扭矩效应</a:t>
              </a:r>
            </a:p>
          </p:txBody>
        </p:sp>
      </p:grpSp>
      <p:grpSp>
        <p:nvGrpSpPr>
          <p:cNvPr id="277517" name="Group 13"/>
          <p:cNvGrpSpPr>
            <a:grpSpLocks/>
          </p:cNvGrpSpPr>
          <p:nvPr/>
        </p:nvGrpSpPr>
        <p:grpSpPr bwMode="auto">
          <a:xfrm>
            <a:off x="2286000" y="4818063"/>
            <a:ext cx="3162300" cy="1325562"/>
            <a:chOff x="1440" y="3035"/>
            <a:chExt cx="1992" cy="835"/>
          </a:xfrm>
        </p:grpSpPr>
        <p:sp>
          <p:nvSpPr>
            <p:cNvPr id="277518" name="Line 14"/>
            <p:cNvSpPr>
              <a:spLocks noChangeShapeType="1"/>
            </p:cNvSpPr>
            <p:nvPr/>
          </p:nvSpPr>
          <p:spPr bwMode="auto">
            <a:xfrm>
              <a:off x="1610" y="3153"/>
              <a:ext cx="0" cy="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277519" name="Group 15"/>
            <p:cNvGrpSpPr>
              <a:grpSpLocks/>
            </p:cNvGrpSpPr>
            <p:nvPr/>
          </p:nvGrpSpPr>
          <p:grpSpPr bwMode="auto">
            <a:xfrm>
              <a:off x="1610" y="3648"/>
              <a:ext cx="1422" cy="222"/>
              <a:chOff x="1798" y="3044"/>
              <a:chExt cx="1422" cy="222"/>
            </a:xfrm>
          </p:grpSpPr>
          <p:sp>
            <p:nvSpPr>
              <p:cNvPr id="277520" name="Text Box 16"/>
              <p:cNvSpPr txBox="1">
                <a:spLocks noChangeArrowheads="1"/>
              </p:cNvSpPr>
              <p:nvPr/>
            </p:nvSpPr>
            <p:spPr bwMode="auto">
              <a:xfrm>
                <a:off x="1968" y="3044"/>
                <a:ext cx="1252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zh-CN" altLang="en-US" sz="2000">
                    <a:latin typeface="Times New Roman" pitchFamily="18" charset="0"/>
                  </a:rPr>
                  <a:t>交变梯度磁强计</a:t>
                </a:r>
              </a:p>
            </p:txBody>
          </p:sp>
          <p:sp>
            <p:nvSpPr>
              <p:cNvPr id="277521" name="Line 17"/>
              <p:cNvSpPr>
                <a:spLocks noChangeShapeType="1"/>
              </p:cNvSpPr>
              <p:nvPr/>
            </p:nvSpPr>
            <p:spPr bwMode="auto">
              <a:xfrm>
                <a:off x="1798" y="3166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277522" name="Group 18"/>
            <p:cNvGrpSpPr>
              <a:grpSpLocks/>
            </p:cNvGrpSpPr>
            <p:nvPr/>
          </p:nvGrpSpPr>
          <p:grpSpPr bwMode="auto">
            <a:xfrm>
              <a:off x="1610" y="3035"/>
              <a:ext cx="1822" cy="222"/>
              <a:chOff x="1798" y="2370"/>
              <a:chExt cx="1822" cy="222"/>
            </a:xfrm>
          </p:grpSpPr>
          <p:sp>
            <p:nvSpPr>
              <p:cNvPr id="277523" name="Text Box 19"/>
              <p:cNvSpPr txBox="1">
                <a:spLocks noChangeArrowheads="1"/>
              </p:cNvSpPr>
              <p:nvPr/>
            </p:nvSpPr>
            <p:spPr bwMode="auto">
              <a:xfrm>
                <a:off x="1968" y="2370"/>
                <a:ext cx="1652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zh-CN" altLang="en-US" sz="2000">
                    <a:latin typeface="Times New Roman" pitchFamily="18" charset="0"/>
                  </a:rPr>
                  <a:t>磁秤（常用的有</a:t>
                </a:r>
                <a:r>
                  <a:rPr kumimoji="1" lang="en-US" altLang="zh-CN" sz="2000">
                    <a:latin typeface="Times New Roman" pitchFamily="18" charset="0"/>
                  </a:rPr>
                  <a:t>7</a:t>
                </a:r>
                <a:r>
                  <a:rPr kumimoji="1" lang="zh-CN" altLang="en-US" sz="2000">
                    <a:latin typeface="Times New Roman" pitchFamily="18" charset="0"/>
                  </a:rPr>
                  <a:t>种）</a:t>
                </a:r>
              </a:p>
            </p:txBody>
          </p:sp>
          <p:sp>
            <p:nvSpPr>
              <p:cNvPr id="277524" name="Line 20"/>
              <p:cNvSpPr>
                <a:spLocks noChangeShapeType="1"/>
              </p:cNvSpPr>
              <p:nvPr/>
            </p:nvSpPr>
            <p:spPr bwMode="auto">
              <a:xfrm>
                <a:off x="1798" y="2481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277525" name="Group 21"/>
            <p:cNvGrpSpPr>
              <a:grpSpLocks/>
            </p:cNvGrpSpPr>
            <p:nvPr/>
          </p:nvGrpSpPr>
          <p:grpSpPr bwMode="auto">
            <a:xfrm>
              <a:off x="1610" y="3352"/>
              <a:ext cx="622" cy="222"/>
              <a:chOff x="1776" y="3323"/>
              <a:chExt cx="622" cy="222"/>
            </a:xfrm>
          </p:grpSpPr>
          <p:sp>
            <p:nvSpPr>
              <p:cNvPr id="277526" name="Text Box 22"/>
              <p:cNvSpPr txBox="1">
                <a:spLocks noChangeArrowheads="1"/>
              </p:cNvSpPr>
              <p:nvPr/>
            </p:nvSpPr>
            <p:spPr bwMode="auto">
              <a:xfrm>
                <a:off x="1946" y="3323"/>
                <a:ext cx="452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zh-CN" altLang="en-US" sz="2000">
                    <a:latin typeface="Times New Roman" pitchFamily="18" charset="0"/>
                  </a:rPr>
                  <a:t>转矩</a:t>
                </a:r>
              </a:p>
            </p:txBody>
          </p:sp>
          <p:sp>
            <p:nvSpPr>
              <p:cNvPr id="277527" name="Line 23"/>
              <p:cNvSpPr>
                <a:spLocks noChangeShapeType="1"/>
              </p:cNvSpPr>
              <p:nvPr/>
            </p:nvSpPr>
            <p:spPr bwMode="auto">
              <a:xfrm>
                <a:off x="1776" y="3434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77528" name="Line 24"/>
            <p:cNvSpPr>
              <a:spLocks noChangeShapeType="1"/>
            </p:cNvSpPr>
            <p:nvPr/>
          </p:nvSpPr>
          <p:spPr bwMode="auto">
            <a:xfrm>
              <a:off x="1440" y="3463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77529" name="Group 25"/>
          <p:cNvGrpSpPr>
            <a:grpSpLocks/>
          </p:cNvGrpSpPr>
          <p:nvPr/>
        </p:nvGrpSpPr>
        <p:grpSpPr bwMode="auto">
          <a:xfrm>
            <a:off x="2286000" y="2105025"/>
            <a:ext cx="1793875" cy="2463800"/>
            <a:chOff x="1440" y="1326"/>
            <a:chExt cx="1130" cy="1552"/>
          </a:xfrm>
        </p:grpSpPr>
        <p:sp>
          <p:nvSpPr>
            <p:cNvPr id="277530" name="Line 26"/>
            <p:cNvSpPr>
              <a:spLocks noChangeShapeType="1"/>
            </p:cNvSpPr>
            <p:nvPr/>
          </p:nvSpPr>
          <p:spPr bwMode="auto">
            <a:xfrm>
              <a:off x="1608" y="1447"/>
              <a:ext cx="2" cy="1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277531" name="Group 27"/>
            <p:cNvGrpSpPr>
              <a:grpSpLocks/>
            </p:cNvGrpSpPr>
            <p:nvPr/>
          </p:nvGrpSpPr>
          <p:grpSpPr bwMode="auto">
            <a:xfrm>
              <a:off x="1610" y="1326"/>
              <a:ext cx="942" cy="222"/>
              <a:chOff x="1798" y="1508"/>
              <a:chExt cx="942" cy="222"/>
            </a:xfrm>
          </p:grpSpPr>
          <p:sp>
            <p:nvSpPr>
              <p:cNvPr id="277532" name="Text Box 28"/>
              <p:cNvSpPr txBox="1">
                <a:spLocks noChangeArrowheads="1"/>
              </p:cNvSpPr>
              <p:nvPr/>
            </p:nvSpPr>
            <p:spPr bwMode="auto">
              <a:xfrm>
                <a:off x="1968" y="1508"/>
                <a:ext cx="772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zh-CN" altLang="en-US" sz="2000">
                    <a:latin typeface="Times New Roman" pitchFamily="18" charset="0"/>
                  </a:rPr>
                  <a:t>压磁效应</a:t>
                </a:r>
              </a:p>
            </p:txBody>
          </p:sp>
          <p:sp>
            <p:nvSpPr>
              <p:cNvPr id="277533" name="Line 29"/>
              <p:cNvSpPr>
                <a:spLocks noChangeShapeType="1"/>
              </p:cNvSpPr>
              <p:nvPr/>
            </p:nvSpPr>
            <p:spPr bwMode="auto">
              <a:xfrm>
                <a:off x="1798" y="1630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77534" name="Line 30"/>
            <p:cNvSpPr>
              <a:spLocks noChangeShapeType="1"/>
            </p:cNvSpPr>
            <p:nvPr/>
          </p:nvSpPr>
          <p:spPr bwMode="auto">
            <a:xfrm>
              <a:off x="1440" y="2083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277535" name="Group 31"/>
            <p:cNvGrpSpPr>
              <a:grpSpLocks/>
            </p:cNvGrpSpPr>
            <p:nvPr/>
          </p:nvGrpSpPr>
          <p:grpSpPr bwMode="auto">
            <a:xfrm>
              <a:off x="1610" y="1662"/>
              <a:ext cx="942" cy="222"/>
              <a:chOff x="1798" y="1508"/>
              <a:chExt cx="942" cy="222"/>
            </a:xfrm>
          </p:grpSpPr>
          <p:sp>
            <p:nvSpPr>
              <p:cNvPr id="277536" name="Text Box 32"/>
              <p:cNvSpPr txBox="1">
                <a:spLocks noChangeArrowheads="1"/>
              </p:cNvSpPr>
              <p:nvPr/>
            </p:nvSpPr>
            <p:spPr bwMode="auto">
              <a:xfrm>
                <a:off x="1968" y="1508"/>
                <a:ext cx="772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zh-CN" altLang="en-US" sz="2000">
                    <a:latin typeface="Times New Roman" pitchFamily="18" charset="0"/>
                  </a:rPr>
                  <a:t>线性效应</a:t>
                </a:r>
              </a:p>
            </p:txBody>
          </p:sp>
          <p:sp>
            <p:nvSpPr>
              <p:cNvPr id="277537" name="Line 33"/>
              <p:cNvSpPr>
                <a:spLocks noChangeShapeType="1"/>
              </p:cNvSpPr>
              <p:nvPr/>
            </p:nvSpPr>
            <p:spPr bwMode="auto">
              <a:xfrm>
                <a:off x="1798" y="1630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277538" name="Group 34"/>
            <p:cNvGrpSpPr>
              <a:grpSpLocks/>
            </p:cNvGrpSpPr>
            <p:nvPr/>
          </p:nvGrpSpPr>
          <p:grpSpPr bwMode="auto">
            <a:xfrm>
              <a:off x="1610" y="2656"/>
              <a:ext cx="782" cy="222"/>
              <a:chOff x="1798" y="1508"/>
              <a:chExt cx="782" cy="222"/>
            </a:xfrm>
          </p:grpSpPr>
          <p:sp>
            <p:nvSpPr>
              <p:cNvPr id="277539" name="Text Box 35"/>
              <p:cNvSpPr txBox="1">
                <a:spLocks noChangeArrowheads="1"/>
              </p:cNvSpPr>
              <p:nvPr/>
            </p:nvSpPr>
            <p:spPr bwMode="auto">
              <a:xfrm>
                <a:off x="1968" y="1508"/>
                <a:ext cx="612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zh-CN" altLang="en-US" sz="2000">
                    <a:latin typeface="Times New Roman" pitchFamily="18" charset="0"/>
                  </a:rPr>
                  <a:t>体效应</a:t>
                </a:r>
              </a:p>
            </p:txBody>
          </p:sp>
          <p:sp>
            <p:nvSpPr>
              <p:cNvPr id="277540" name="Line 36"/>
              <p:cNvSpPr>
                <a:spLocks noChangeShapeType="1"/>
              </p:cNvSpPr>
              <p:nvPr/>
            </p:nvSpPr>
            <p:spPr bwMode="auto">
              <a:xfrm>
                <a:off x="1798" y="1630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277541" name="Group 37"/>
            <p:cNvGrpSpPr>
              <a:grpSpLocks/>
            </p:cNvGrpSpPr>
            <p:nvPr/>
          </p:nvGrpSpPr>
          <p:grpSpPr bwMode="auto">
            <a:xfrm>
              <a:off x="1628" y="2304"/>
              <a:ext cx="942" cy="222"/>
              <a:chOff x="1798" y="1508"/>
              <a:chExt cx="942" cy="222"/>
            </a:xfrm>
          </p:grpSpPr>
          <p:sp>
            <p:nvSpPr>
              <p:cNvPr id="277542" name="Text Box 38"/>
              <p:cNvSpPr txBox="1">
                <a:spLocks noChangeArrowheads="1"/>
              </p:cNvSpPr>
              <p:nvPr/>
            </p:nvSpPr>
            <p:spPr bwMode="auto">
              <a:xfrm>
                <a:off x="1968" y="1508"/>
                <a:ext cx="772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zh-CN" altLang="en-US" sz="2000">
                    <a:latin typeface="Times New Roman" pitchFamily="18" charset="0"/>
                  </a:rPr>
                  <a:t>圆周效应</a:t>
                </a:r>
              </a:p>
            </p:txBody>
          </p:sp>
          <p:sp>
            <p:nvSpPr>
              <p:cNvPr id="277543" name="Line 39"/>
              <p:cNvSpPr>
                <a:spLocks noChangeShapeType="1"/>
              </p:cNvSpPr>
              <p:nvPr/>
            </p:nvSpPr>
            <p:spPr bwMode="auto">
              <a:xfrm>
                <a:off x="1798" y="1630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grpSp>
        <p:nvGrpSpPr>
          <p:cNvPr id="277544" name="Group 40"/>
          <p:cNvGrpSpPr>
            <a:grpSpLocks/>
          </p:cNvGrpSpPr>
          <p:nvPr/>
        </p:nvGrpSpPr>
        <p:grpSpPr bwMode="auto">
          <a:xfrm>
            <a:off x="4049713" y="1905000"/>
            <a:ext cx="2382837" cy="1724025"/>
            <a:chOff x="2551" y="1200"/>
            <a:chExt cx="1501" cy="1086"/>
          </a:xfrm>
        </p:grpSpPr>
        <p:grpSp>
          <p:nvGrpSpPr>
            <p:cNvPr id="277545" name="Group 41"/>
            <p:cNvGrpSpPr>
              <a:grpSpLocks/>
            </p:cNvGrpSpPr>
            <p:nvPr/>
          </p:nvGrpSpPr>
          <p:grpSpPr bwMode="auto">
            <a:xfrm>
              <a:off x="2773" y="1488"/>
              <a:ext cx="1269" cy="222"/>
              <a:chOff x="1798" y="1519"/>
              <a:chExt cx="1269" cy="222"/>
            </a:xfrm>
          </p:grpSpPr>
          <p:sp>
            <p:nvSpPr>
              <p:cNvPr id="277546" name="Text Box 42"/>
              <p:cNvSpPr txBox="1">
                <a:spLocks noChangeArrowheads="1"/>
              </p:cNvSpPr>
              <p:nvPr/>
            </p:nvSpPr>
            <p:spPr bwMode="auto">
              <a:xfrm>
                <a:off x="1968" y="1519"/>
                <a:ext cx="1099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en-US" altLang="zh-CN" sz="2000">
                    <a:latin typeface="Times New Roman" pitchFamily="18" charset="0"/>
                  </a:rPr>
                  <a:t>Guillemin</a:t>
                </a:r>
                <a:r>
                  <a:rPr kumimoji="1" lang="zh-CN" altLang="en-US" sz="2000">
                    <a:latin typeface="Times New Roman" pitchFamily="18" charset="0"/>
                  </a:rPr>
                  <a:t>效应</a:t>
                </a:r>
              </a:p>
            </p:txBody>
          </p:sp>
          <p:sp>
            <p:nvSpPr>
              <p:cNvPr id="277547" name="Line 43"/>
              <p:cNvSpPr>
                <a:spLocks noChangeShapeType="1"/>
              </p:cNvSpPr>
              <p:nvPr/>
            </p:nvSpPr>
            <p:spPr bwMode="auto">
              <a:xfrm>
                <a:off x="1798" y="1630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277548" name="Group 44"/>
            <p:cNvGrpSpPr>
              <a:grpSpLocks/>
            </p:cNvGrpSpPr>
            <p:nvPr/>
          </p:nvGrpSpPr>
          <p:grpSpPr bwMode="auto">
            <a:xfrm>
              <a:off x="2773" y="1200"/>
              <a:ext cx="1279" cy="222"/>
              <a:chOff x="1798" y="1519"/>
              <a:chExt cx="1279" cy="222"/>
            </a:xfrm>
          </p:grpSpPr>
          <p:sp>
            <p:nvSpPr>
              <p:cNvPr id="277549" name="Text Box 45"/>
              <p:cNvSpPr txBox="1">
                <a:spLocks noChangeArrowheads="1"/>
              </p:cNvSpPr>
              <p:nvPr/>
            </p:nvSpPr>
            <p:spPr bwMode="auto">
              <a:xfrm>
                <a:off x="1968" y="1519"/>
                <a:ext cx="1109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zh-CN" altLang="en-US" sz="2000">
                    <a:latin typeface="Times New Roman" pitchFamily="18" charset="0"/>
                  </a:rPr>
                  <a:t>横向</a:t>
                </a:r>
                <a:r>
                  <a:rPr kumimoji="1" lang="en-US" altLang="zh-CN" sz="2000">
                    <a:latin typeface="Times New Roman" pitchFamily="18" charset="0"/>
                  </a:rPr>
                  <a:t>Joule</a:t>
                </a:r>
                <a:r>
                  <a:rPr kumimoji="1" lang="zh-CN" altLang="en-US" sz="2000">
                    <a:latin typeface="Times New Roman" pitchFamily="18" charset="0"/>
                  </a:rPr>
                  <a:t>效应</a:t>
                </a:r>
              </a:p>
            </p:txBody>
          </p:sp>
          <p:sp>
            <p:nvSpPr>
              <p:cNvPr id="277550" name="Line 46"/>
              <p:cNvSpPr>
                <a:spLocks noChangeShapeType="1"/>
              </p:cNvSpPr>
              <p:nvPr/>
            </p:nvSpPr>
            <p:spPr bwMode="auto">
              <a:xfrm>
                <a:off x="1798" y="1630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277551" name="Group 47"/>
            <p:cNvGrpSpPr>
              <a:grpSpLocks/>
            </p:cNvGrpSpPr>
            <p:nvPr/>
          </p:nvGrpSpPr>
          <p:grpSpPr bwMode="auto">
            <a:xfrm>
              <a:off x="2773" y="1776"/>
              <a:ext cx="1163" cy="222"/>
              <a:chOff x="1798" y="1519"/>
              <a:chExt cx="1163" cy="222"/>
            </a:xfrm>
          </p:grpSpPr>
          <p:sp>
            <p:nvSpPr>
              <p:cNvPr id="277552" name="Text Box 48"/>
              <p:cNvSpPr txBox="1">
                <a:spLocks noChangeArrowheads="1"/>
              </p:cNvSpPr>
              <p:nvPr/>
            </p:nvSpPr>
            <p:spPr bwMode="auto">
              <a:xfrm>
                <a:off x="1968" y="1519"/>
                <a:ext cx="993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en-US" altLang="zh-CN" sz="2000">
                    <a:latin typeface="Times New Roman" pitchFamily="18" charset="0"/>
                  </a:rPr>
                  <a:t>Brackett</a:t>
                </a:r>
                <a:r>
                  <a:rPr kumimoji="1" lang="zh-CN" altLang="en-US" sz="2000">
                    <a:latin typeface="Times New Roman" pitchFamily="18" charset="0"/>
                  </a:rPr>
                  <a:t>效应</a:t>
                </a:r>
              </a:p>
            </p:txBody>
          </p:sp>
          <p:sp>
            <p:nvSpPr>
              <p:cNvPr id="277553" name="Line 49"/>
              <p:cNvSpPr>
                <a:spLocks noChangeShapeType="1"/>
              </p:cNvSpPr>
              <p:nvPr/>
            </p:nvSpPr>
            <p:spPr bwMode="auto">
              <a:xfrm>
                <a:off x="1798" y="1630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277554" name="Group 50"/>
            <p:cNvGrpSpPr>
              <a:grpSpLocks/>
            </p:cNvGrpSpPr>
            <p:nvPr/>
          </p:nvGrpSpPr>
          <p:grpSpPr bwMode="auto">
            <a:xfrm>
              <a:off x="2773" y="2064"/>
              <a:ext cx="959" cy="222"/>
              <a:chOff x="1798" y="1519"/>
              <a:chExt cx="959" cy="222"/>
            </a:xfrm>
          </p:grpSpPr>
          <p:sp>
            <p:nvSpPr>
              <p:cNvPr id="277555" name="Text Box 51"/>
              <p:cNvSpPr txBox="1">
                <a:spLocks noChangeArrowheads="1"/>
              </p:cNvSpPr>
              <p:nvPr/>
            </p:nvSpPr>
            <p:spPr bwMode="auto">
              <a:xfrm>
                <a:off x="1968" y="1519"/>
                <a:ext cx="789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en-US" altLang="zh-CN" sz="2000">
                    <a:latin typeface="Times New Roman" pitchFamily="18" charset="0"/>
                  </a:rPr>
                  <a:t>Joule</a:t>
                </a:r>
                <a:r>
                  <a:rPr kumimoji="1" lang="zh-CN" altLang="en-US" sz="2000">
                    <a:latin typeface="Times New Roman" pitchFamily="18" charset="0"/>
                  </a:rPr>
                  <a:t>效应</a:t>
                </a:r>
              </a:p>
            </p:txBody>
          </p:sp>
          <p:sp>
            <p:nvSpPr>
              <p:cNvPr id="277556" name="Line 52"/>
              <p:cNvSpPr>
                <a:spLocks noChangeShapeType="1"/>
              </p:cNvSpPr>
              <p:nvPr/>
            </p:nvSpPr>
            <p:spPr bwMode="auto">
              <a:xfrm>
                <a:off x="1798" y="1630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77557" name="Line 53"/>
            <p:cNvSpPr>
              <a:spLocks noChangeShapeType="1"/>
            </p:cNvSpPr>
            <p:nvPr/>
          </p:nvSpPr>
          <p:spPr bwMode="auto">
            <a:xfrm>
              <a:off x="2551" y="1774"/>
              <a:ext cx="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7558" name="Line 54"/>
            <p:cNvSpPr>
              <a:spLocks noChangeShapeType="1"/>
            </p:cNvSpPr>
            <p:nvPr/>
          </p:nvSpPr>
          <p:spPr bwMode="auto">
            <a:xfrm>
              <a:off x="2762" y="1310"/>
              <a:ext cx="0" cy="8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77559" name="Group 55"/>
          <p:cNvGrpSpPr>
            <a:grpSpLocks/>
          </p:cNvGrpSpPr>
          <p:nvPr/>
        </p:nvGrpSpPr>
        <p:grpSpPr bwMode="auto">
          <a:xfrm>
            <a:off x="4062413" y="3400425"/>
            <a:ext cx="4867275" cy="1743075"/>
            <a:chOff x="2559" y="2142"/>
            <a:chExt cx="3066" cy="1098"/>
          </a:xfrm>
        </p:grpSpPr>
        <p:grpSp>
          <p:nvGrpSpPr>
            <p:cNvPr id="277560" name="Group 56"/>
            <p:cNvGrpSpPr>
              <a:grpSpLocks/>
            </p:cNvGrpSpPr>
            <p:nvPr/>
          </p:nvGrpSpPr>
          <p:grpSpPr bwMode="auto">
            <a:xfrm>
              <a:off x="3818" y="2724"/>
              <a:ext cx="1262" cy="222"/>
              <a:chOff x="1798" y="1508"/>
              <a:chExt cx="1262" cy="222"/>
            </a:xfrm>
          </p:grpSpPr>
          <p:sp>
            <p:nvSpPr>
              <p:cNvPr id="277561" name="Text Box 57"/>
              <p:cNvSpPr txBox="1">
                <a:spLocks noChangeArrowheads="1"/>
              </p:cNvSpPr>
              <p:nvPr/>
            </p:nvSpPr>
            <p:spPr bwMode="auto">
              <a:xfrm>
                <a:off x="1968" y="1508"/>
                <a:ext cx="1092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zh-CN" altLang="en-US" sz="2000">
                    <a:latin typeface="Times New Roman" pitchFamily="18" charset="0"/>
                  </a:rPr>
                  <a:t>扭矩减小效应</a:t>
                </a:r>
              </a:p>
            </p:txBody>
          </p:sp>
          <p:sp>
            <p:nvSpPr>
              <p:cNvPr id="277562" name="Line 58"/>
              <p:cNvSpPr>
                <a:spLocks noChangeShapeType="1"/>
              </p:cNvSpPr>
              <p:nvPr/>
            </p:nvSpPr>
            <p:spPr bwMode="auto">
              <a:xfrm>
                <a:off x="1798" y="1630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277563" name="Group 59"/>
            <p:cNvGrpSpPr>
              <a:grpSpLocks/>
            </p:cNvGrpSpPr>
            <p:nvPr/>
          </p:nvGrpSpPr>
          <p:grpSpPr bwMode="auto">
            <a:xfrm>
              <a:off x="3818" y="3018"/>
              <a:ext cx="1262" cy="222"/>
              <a:chOff x="1798" y="1508"/>
              <a:chExt cx="1262" cy="222"/>
            </a:xfrm>
          </p:grpSpPr>
          <p:sp>
            <p:nvSpPr>
              <p:cNvPr id="277564" name="Text Box 60"/>
              <p:cNvSpPr txBox="1">
                <a:spLocks noChangeArrowheads="1"/>
              </p:cNvSpPr>
              <p:nvPr/>
            </p:nvSpPr>
            <p:spPr bwMode="auto">
              <a:xfrm>
                <a:off x="1968" y="1508"/>
                <a:ext cx="1092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zh-CN" altLang="en-US" sz="2000">
                    <a:latin typeface="Times New Roman" pitchFamily="18" charset="0"/>
                  </a:rPr>
                  <a:t>劲度系数效应</a:t>
                </a:r>
              </a:p>
            </p:txBody>
          </p:sp>
          <p:sp>
            <p:nvSpPr>
              <p:cNvPr id="277565" name="Line 61"/>
              <p:cNvSpPr>
                <a:spLocks noChangeShapeType="1"/>
              </p:cNvSpPr>
              <p:nvPr/>
            </p:nvSpPr>
            <p:spPr bwMode="auto">
              <a:xfrm>
                <a:off x="1798" y="1630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277566" name="Group 62"/>
            <p:cNvGrpSpPr>
              <a:grpSpLocks/>
            </p:cNvGrpSpPr>
            <p:nvPr/>
          </p:nvGrpSpPr>
          <p:grpSpPr bwMode="auto">
            <a:xfrm>
              <a:off x="3818" y="2436"/>
              <a:ext cx="1394" cy="222"/>
              <a:chOff x="1798" y="1519"/>
              <a:chExt cx="1394" cy="222"/>
            </a:xfrm>
          </p:grpSpPr>
          <p:sp>
            <p:nvSpPr>
              <p:cNvPr id="277567" name="Text Box 63"/>
              <p:cNvSpPr txBox="1">
                <a:spLocks noChangeArrowheads="1"/>
              </p:cNvSpPr>
              <p:nvPr/>
            </p:nvSpPr>
            <p:spPr bwMode="auto">
              <a:xfrm>
                <a:off x="1968" y="1519"/>
                <a:ext cx="1224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en-US" altLang="zh-CN" sz="2000">
                    <a:latin typeface="Times New Roman" pitchFamily="18" charset="0"/>
                  </a:rPr>
                  <a:t>Wiedemann</a:t>
                </a:r>
                <a:r>
                  <a:rPr kumimoji="1" lang="zh-CN" altLang="en-US" sz="2000">
                    <a:latin typeface="Times New Roman" pitchFamily="18" charset="0"/>
                  </a:rPr>
                  <a:t>效应</a:t>
                </a:r>
              </a:p>
            </p:txBody>
          </p:sp>
          <p:sp>
            <p:nvSpPr>
              <p:cNvPr id="277568" name="Line 64"/>
              <p:cNvSpPr>
                <a:spLocks noChangeShapeType="1"/>
              </p:cNvSpPr>
              <p:nvPr/>
            </p:nvSpPr>
            <p:spPr bwMode="auto">
              <a:xfrm>
                <a:off x="1798" y="1630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277569" name="Group 65"/>
            <p:cNvGrpSpPr>
              <a:grpSpLocks/>
            </p:cNvGrpSpPr>
            <p:nvPr/>
          </p:nvGrpSpPr>
          <p:grpSpPr bwMode="auto">
            <a:xfrm>
              <a:off x="3818" y="2142"/>
              <a:ext cx="1807" cy="222"/>
              <a:chOff x="1798" y="1519"/>
              <a:chExt cx="1807" cy="222"/>
            </a:xfrm>
          </p:grpSpPr>
          <p:sp>
            <p:nvSpPr>
              <p:cNvPr id="277570" name="Text Box 66"/>
              <p:cNvSpPr txBox="1">
                <a:spLocks noChangeArrowheads="1"/>
              </p:cNvSpPr>
              <p:nvPr/>
            </p:nvSpPr>
            <p:spPr bwMode="auto">
              <a:xfrm>
                <a:off x="1968" y="1519"/>
                <a:ext cx="1637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en-US" altLang="zh-CN" sz="2000">
                    <a:latin typeface="Times New Roman" pitchFamily="18" charset="0"/>
                  </a:rPr>
                  <a:t>Einstein</a:t>
                </a:r>
                <a:r>
                  <a:rPr kumimoji="1" lang="zh-CN" altLang="en-US" sz="2000">
                    <a:latin typeface="Times New Roman" pitchFamily="18" charset="0"/>
                  </a:rPr>
                  <a:t>－</a:t>
                </a:r>
                <a:r>
                  <a:rPr kumimoji="1" lang="en-US" altLang="zh-CN" sz="2000">
                    <a:latin typeface="Times New Roman" pitchFamily="18" charset="0"/>
                  </a:rPr>
                  <a:t>de Hass</a:t>
                </a:r>
                <a:r>
                  <a:rPr kumimoji="1" lang="zh-CN" altLang="en-US" sz="2000">
                    <a:latin typeface="Times New Roman" pitchFamily="18" charset="0"/>
                  </a:rPr>
                  <a:t>效应</a:t>
                </a:r>
              </a:p>
            </p:txBody>
          </p:sp>
          <p:sp>
            <p:nvSpPr>
              <p:cNvPr id="277571" name="Line 67"/>
              <p:cNvSpPr>
                <a:spLocks noChangeShapeType="1"/>
              </p:cNvSpPr>
              <p:nvPr/>
            </p:nvSpPr>
            <p:spPr bwMode="auto">
              <a:xfrm>
                <a:off x="1798" y="1630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77572" name="Line 68"/>
            <p:cNvSpPr>
              <a:spLocks noChangeShapeType="1"/>
            </p:cNvSpPr>
            <p:nvPr/>
          </p:nvSpPr>
          <p:spPr bwMode="auto">
            <a:xfrm>
              <a:off x="2559" y="2409"/>
              <a:ext cx="1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7573" name="Line 69"/>
            <p:cNvSpPr>
              <a:spLocks noChangeShapeType="1"/>
            </p:cNvSpPr>
            <p:nvPr/>
          </p:nvSpPr>
          <p:spPr bwMode="auto">
            <a:xfrm>
              <a:off x="3818" y="2253"/>
              <a:ext cx="0" cy="8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77574" name="Group 70"/>
          <p:cNvGrpSpPr>
            <a:grpSpLocks/>
          </p:cNvGrpSpPr>
          <p:nvPr/>
        </p:nvGrpSpPr>
        <p:grpSpPr bwMode="auto">
          <a:xfrm>
            <a:off x="3805238" y="4191000"/>
            <a:ext cx="2076450" cy="352425"/>
            <a:chOff x="2397" y="2640"/>
            <a:chExt cx="1308" cy="222"/>
          </a:xfrm>
        </p:grpSpPr>
        <p:sp>
          <p:nvSpPr>
            <p:cNvPr id="277575" name="Text Box 71"/>
            <p:cNvSpPr txBox="1">
              <a:spLocks noChangeArrowheads="1"/>
            </p:cNvSpPr>
            <p:nvPr/>
          </p:nvSpPr>
          <p:spPr bwMode="auto">
            <a:xfrm>
              <a:off x="2810" y="2640"/>
              <a:ext cx="895" cy="222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0800" bIns="10800">
              <a:spAutoFit/>
            </a:bodyPr>
            <a:lstStyle/>
            <a:p>
              <a:r>
                <a:rPr kumimoji="1" lang="en-US" altLang="zh-CN" sz="2000">
                  <a:latin typeface="Times New Roman" pitchFamily="18" charset="0"/>
                </a:rPr>
                <a:t>Barrett</a:t>
              </a:r>
              <a:r>
                <a:rPr kumimoji="1" lang="zh-CN" altLang="en-US" sz="2000">
                  <a:latin typeface="Times New Roman" pitchFamily="18" charset="0"/>
                </a:rPr>
                <a:t>效应</a:t>
              </a:r>
            </a:p>
          </p:txBody>
        </p:sp>
        <p:sp>
          <p:nvSpPr>
            <p:cNvPr id="277576" name="Line 72"/>
            <p:cNvSpPr>
              <a:spLocks noChangeShapeType="1"/>
            </p:cNvSpPr>
            <p:nvPr/>
          </p:nvSpPr>
          <p:spPr bwMode="auto">
            <a:xfrm>
              <a:off x="2640" y="2751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7577" name="Line 73"/>
            <p:cNvSpPr>
              <a:spLocks noChangeShapeType="1"/>
            </p:cNvSpPr>
            <p:nvPr/>
          </p:nvSpPr>
          <p:spPr bwMode="auto">
            <a:xfrm flipV="1">
              <a:off x="2397" y="2751"/>
              <a:ext cx="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77578" name="AutoShape 74"/>
          <p:cNvSpPr>
            <a:spLocks/>
          </p:cNvSpPr>
          <p:nvPr/>
        </p:nvSpPr>
        <p:spPr bwMode="auto">
          <a:xfrm>
            <a:off x="146050" y="3271838"/>
            <a:ext cx="533400" cy="3211512"/>
          </a:xfrm>
          <a:prstGeom prst="leftBrace">
            <a:avLst>
              <a:gd name="adj1" fmla="val 501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7579" name="Text Box 75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08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77580" name="Text Box 76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7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Oval 2"/>
          <p:cNvSpPr>
            <a:spLocks noChangeArrowheads="1"/>
          </p:cNvSpPr>
          <p:nvPr/>
        </p:nvSpPr>
        <p:spPr bwMode="auto">
          <a:xfrm>
            <a:off x="1143000" y="2438400"/>
            <a:ext cx="6781800" cy="3124200"/>
          </a:xfrm>
          <a:prstGeom prst="ellipse">
            <a:avLst/>
          </a:prstGeom>
          <a:solidFill>
            <a:srgbClr val="E1E1FF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38200"/>
          </a:xfrm>
          <a:gradFill rotWithShape="0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/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2.2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磁性测量的依据</a:t>
            </a:r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5147563" cy="646331"/>
          </a:xfrm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0000FF"/>
                </a:solidFill>
                <a:ea typeface="华文新魏" pitchFamily="2" charset="-122"/>
              </a:rPr>
              <a:t>物理效应之四：</a:t>
            </a:r>
            <a:r>
              <a:rPr lang="zh-CN" altLang="en-US" sz="3600">
                <a:solidFill>
                  <a:schemeClr val="accent2"/>
                </a:solidFill>
                <a:ea typeface="华文新魏" pitchFamily="2" charset="-122"/>
              </a:rPr>
              <a:t>磁－热</a:t>
            </a:r>
          </a:p>
        </p:txBody>
      </p:sp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3429000" y="3082925"/>
            <a:ext cx="2209800" cy="422275"/>
          </a:xfrm>
          <a:prstGeom prst="rect">
            <a:avLst/>
          </a:prstGeom>
          <a:solidFill>
            <a:srgbClr val="CC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6800" bIns="46800">
            <a:spAutoFit/>
          </a:bodyPr>
          <a:lstStyle/>
          <a:p>
            <a:pPr algn="ctr"/>
            <a:r>
              <a:rPr kumimoji="1" lang="zh-CN" altLang="en-US" sz="2000">
                <a:latin typeface="Times New Roman" pitchFamily="18" charset="0"/>
              </a:rPr>
              <a:t>磁致温差效应</a:t>
            </a:r>
          </a:p>
        </p:txBody>
      </p:sp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1866900" y="4267200"/>
            <a:ext cx="2209800" cy="422275"/>
          </a:xfrm>
          <a:prstGeom prst="rect">
            <a:avLst/>
          </a:prstGeom>
          <a:solidFill>
            <a:srgbClr val="CC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6800" bIns="46800">
            <a:spAutoFit/>
          </a:bodyPr>
          <a:lstStyle/>
          <a:p>
            <a:pPr algn="ctr"/>
            <a:r>
              <a:rPr kumimoji="1" lang="zh-CN" altLang="en-US" sz="2000">
                <a:latin typeface="Times New Roman" pitchFamily="18" charset="0"/>
              </a:rPr>
              <a:t>磁   热   效   应</a:t>
            </a:r>
          </a:p>
        </p:txBody>
      </p:sp>
      <p:sp>
        <p:nvSpPr>
          <p:cNvPr id="278535" name="Text Box 7"/>
          <p:cNvSpPr txBox="1">
            <a:spLocks noChangeArrowheads="1"/>
          </p:cNvSpPr>
          <p:nvPr/>
        </p:nvSpPr>
        <p:spPr bwMode="auto">
          <a:xfrm>
            <a:off x="4991100" y="4267200"/>
            <a:ext cx="2209800" cy="422275"/>
          </a:xfrm>
          <a:prstGeom prst="rect">
            <a:avLst/>
          </a:prstGeom>
          <a:solidFill>
            <a:srgbClr val="CC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6800" bIns="46800">
            <a:spAutoFit/>
          </a:bodyPr>
          <a:lstStyle/>
          <a:p>
            <a:pPr algn="ctr"/>
            <a:r>
              <a:rPr kumimoji="1" lang="zh-CN" altLang="en-US" sz="2000">
                <a:latin typeface="Times New Roman" pitchFamily="18" charset="0"/>
              </a:rPr>
              <a:t>磁   卡   效   应</a:t>
            </a:r>
          </a:p>
        </p:txBody>
      </p:sp>
      <p:sp>
        <p:nvSpPr>
          <p:cNvPr id="278536" name="Text Box 8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09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78537" name="Text Box 9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27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nimBg="1"/>
      <p:bldP spid="278533" grpId="0" animBg="1" autoUpdateAnimBg="0"/>
      <p:bldP spid="278534" grpId="0" animBg="1" autoUpdateAnimBg="0"/>
      <p:bldP spid="278535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2"/>
          <p:cNvSpPr txBox="1">
            <a:spLocks noChangeArrowheads="1"/>
          </p:cNvSpPr>
          <p:nvPr/>
        </p:nvSpPr>
        <p:spPr bwMode="auto">
          <a:xfrm>
            <a:off x="6913563" y="4833938"/>
            <a:ext cx="2012950" cy="457200"/>
          </a:xfrm>
          <a:prstGeom prst="rect">
            <a:avLst/>
          </a:prstGeom>
          <a:solidFill>
            <a:srgbClr val="ECF3FA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>
                <a:solidFill>
                  <a:srgbClr val="FF0000"/>
                </a:solidFill>
                <a:latin typeface="Times New Roman" pitchFamily="18" charset="0"/>
              </a:rPr>
              <a:t>磁场敏感器件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38200"/>
          </a:xfrm>
          <a:gradFill rotWithShape="0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/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2.2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磁性测量的依据</a:t>
            </a:r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5147563" cy="646331"/>
          </a:xfr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物理效应之五：</a:t>
            </a:r>
            <a:r>
              <a:rPr lang="zh-CN" altLang="en-US" sz="3600" dirty="0">
                <a:solidFill>
                  <a:schemeClr val="accent2"/>
                </a:solidFill>
                <a:ea typeface="华文新魏" pitchFamily="2" charset="-122"/>
              </a:rPr>
              <a:t>磁－磁</a:t>
            </a:r>
          </a:p>
        </p:txBody>
      </p:sp>
      <p:grpSp>
        <p:nvGrpSpPr>
          <p:cNvPr id="279557" name="Group 5"/>
          <p:cNvGrpSpPr>
            <a:grpSpLocks/>
          </p:cNvGrpSpPr>
          <p:nvPr/>
        </p:nvGrpSpPr>
        <p:grpSpPr bwMode="auto">
          <a:xfrm>
            <a:off x="3046413" y="2660650"/>
            <a:ext cx="2781300" cy="352425"/>
            <a:chOff x="1919" y="1676"/>
            <a:chExt cx="1752" cy="222"/>
          </a:xfrm>
        </p:grpSpPr>
        <p:sp>
          <p:nvSpPr>
            <p:cNvPr id="279558" name="Line 6"/>
            <p:cNvSpPr>
              <a:spLocks noChangeShapeType="1"/>
            </p:cNvSpPr>
            <p:nvPr/>
          </p:nvSpPr>
          <p:spPr bwMode="auto">
            <a:xfrm>
              <a:off x="1919" y="1787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279559" name="Group 7"/>
            <p:cNvGrpSpPr>
              <a:grpSpLocks/>
            </p:cNvGrpSpPr>
            <p:nvPr/>
          </p:nvGrpSpPr>
          <p:grpSpPr bwMode="auto">
            <a:xfrm>
              <a:off x="2089" y="1676"/>
              <a:ext cx="1582" cy="222"/>
              <a:chOff x="2089" y="1676"/>
              <a:chExt cx="1582" cy="222"/>
            </a:xfrm>
          </p:grpSpPr>
          <p:sp>
            <p:nvSpPr>
              <p:cNvPr id="279560" name="Text Box 8"/>
              <p:cNvSpPr txBox="1">
                <a:spLocks noChangeArrowheads="1"/>
              </p:cNvSpPr>
              <p:nvPr/>
            </p:nvSpPr>
            <p:spPr bwMode="auto">
              <a:xfrm>
                <a:off x="2259" y="1676"/>
                <a:ext cx="1412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zh-CN" altLang="en-US" sz="2000">
                    <a:latin typeface="Times New Roman" pitchFamily="18" charset="0"/>
                  </a:rPr>
                  <a:t>中子散射（衍射）</a:t>
                </a:r>
              </a:p>
            </p:txBody>
          </p:sp>
          <p:sp>
            <p:nvSpPr>
              <p:cNvPr id="279561" name="Line 9"/>
              <p:cNvSpPr>
                <a:spLocks noChangeShapeType="1"/>
              </p:cNvSpPr>
              <p:nvPr/>
            </p:nvSpPr>
            <p:spPr bwMode="auto">
              <a:xfrm>
                <a:off x="2089" y="1787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grpSp>
        <p:nvGrpSpPr>
          <p:cNvPr id="279562" name="Group 10"/>
          <p:cNvGrpSpPr>
            <a:grpSpLocks/>
          </p:cNvGrpSpPr>
          <p:nvPr/>
        </p:nvGrpSpPr>
        <p:grpSpPr bwMode="auto">
          <a:xfrm>
            <a:off x="1065213" y="2625725"/>
            <a:ext cx="1987550" cy="3546475"/>
            <a:chOff x="671" y="1654"/>
            <a:chExt cx="1252" cy="2234"/>
          </a:xfrm>
        </p:grpSpPr>
        <p:sp>
          <p:nvSpPr>
            <p:cNvPr id="279563" name="Text Box 11"/>
            <p:cNvSpPr txBox="1">
              <a:spLocks noChangeArrowheads="1"/>
            </p:cNvSpPr>
            <p:nvPr/>
          </p:nvSpPr>
          <p:spPr bwMode="auto">
            <a:xfrm>
              <a:off x="671" y="3622"/>
              <a:ext cx="1252" cy="266"/>
            </a:xfrm>
            <a:prstGeom prst="rect">
              <a:avLst/>
            </a:prstGeom>
            <a:solidFill>
              <a:srgbClr val="CC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2000">
                  <a:latin typeface="Times New Roman" pitchFamily="18" charset="0"/>
                </a:rPr>
                <a:t>磁振子相互作用</a:t>
              </a:r>
            </a:p>
          </p:txBody>
        </p:sp>
        <p:sp>
          <p:nvSpPr>
            <p:cNvPr id="279564" name="Text Box 12"/>
            <p:cNvSpPr txBox="1">
              <a:spLocks noChangeArrowheads="1"/>
            </p:cNvSpPr>
            <p:nvPr/>
          </p:nvSpPr>
          <p:spPr bwMode="auto">
            <a:xfrm>
              <a:off x="671" y="1654"/>
              <a:ext cx="1248" cy="266"/>
            </a:xfrm>
            <a:prstGeom prst="rect">
              <a:avLst/>
            </a:prstGeom>
            <a:solidFill>
              <a:srgbClr val="CC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46800" bIns="46800">
              <a:spAutoFit/>
            </a:bodyPr>
            <a:lstStyle/>
            <a:p>
              <a:pPr algn="ctr"/>
              <a:r>
                <a:rPr kumimoji="1" lang="zh-CN" altLang="en-US" sz="2000">
                  <a:latin typeface="Times New Roman" pitchFamily="18" charset="0"/>
                </a:rPr>
                <a:t>磁结构确定</a:t>
              </a:r>
            </a:p>
          </p:txBody>
        </p:sp>
        <p:sp>
          <p:nvSpPr>
            <p:cNvPr id="279565" name="Text Box 13"/>
            <p:cNvSpPr txBox="1">
              <a:spLocks noChangeArrowheads="1"/>
            </p:cNvSpPr>
            <p:nvPr/>
          </p:nvSpPr>
          <p:spPr bwMode="auto">
            <a:xfrm>
              <a:off x="671" y="2710"/>
              <a:ext cx="1248" cy="266"/>
            </a:xfrm>
            <a:prstGeom prst="rect">
              <a:avLst/>
            </a:prstGeom>
            <a:solidFill>
              <a:srgbClr val="CC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46800" bIns="46800">
              <a:spAutoFit/>
            </a:bodyPr>
            <a:lstStyle/>
            <a:p>
              <a:pPr algn="ctr"/>
              <a:r>
                <a:rPr kumimoji="1" lang="zh-CN" altLang="en-US" sz="2000">
                  <a:latin typeface="Times New Roman" pitchFamily="18" charset="0"/>
                </a:rPr>
                <a:t>磁 畴 观 测</a:t>
              </a:r>
            </a:p>
          </p:txBody>
        </p:sp>
      </p:grpSp>
      <p:grpSp>
        <p:nvGrpSpPr>
          <p:cNvPr id="279566" name="Group 14"/>
          <p:cNvGrpSpPr>
            <a:grpSpLocks/>
          </p:cNvGrpSpPr>
          <p:nvPr/>
        </p:nvGrpSpPr>
        <p:grpSpPr bwMode="auto">
          <a:xfrm>
            <a:off x="3046413" y="3686175"/>
            <a:ext cx="2273300" cy="1619250"/>
            <a:chOff x="1919" y="2322"/>
            <a:chExt cx="1432" cy="1020"/>
          </a:xfrm>
        </p:grpSpPr>
        <p:grpSp>
          <p:nvGrpSpPr>
            <p:cNvPr id="279567" name="Group 15"/>
            <p:cNvGrpSpPr>
              <a:grpSpLocks/>
            </p:cNvGrpSpPr>
            <p:nvPr/>
          </p:nvGrpSpPr>
          <p:grpSpPr bwMode="auto">
            <a:xfrm>
              <a:off x="2089" y="2322"/>
              <a:ext cx="1262" cy="1020"/>
              <a:chOff x="2089" y="2322"/>
              <a:chExt cx="1262" cy="1020"/>
            </a:xfrm>
          </p:grpSpPr>
          <p:sp>
            <p:nvSpPr>
              <p:cNvPr id="279568" name="Line 16"/>
              <p:cNvSpPr>
                <a:spLocks noChangeShapeType="1"/>
              </p:cNvSpPr>
              <p:nvPr/>
            </p:nvSpPr>
            <p:spPr bwMode="auto">
              <a:xfrm>
                <a:off x="2089" y="2430"/>
                <a:ext cx="0" cy="8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279569" name="Group 17"/>
              <p:cNvGrpSpPr>
                <a:grpSpLocks/>
              </p:cNvGrpSpPr>
              <p:nvPr/>
            </p:nvGrpSpPr>
            <p:grpSpPr bwMode="auto">
              <a:xfrm>
                <a:off x="2089" y="2322"/>
                <a:ext cx="959" cy="222"/>
                <a:chOff x="1798" y="2370"/>
                <a:chExt cx="959" cy="222"/>
              </a:xfrm>
            </p:grpSpPr>
            <p:sp>
              <p:nvSpPr>
                <p:cNvPr id="27957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968" y="2370"/>
                  <a:ext cx="789" cy="222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10800" bIns="10800">
                  <a:spAutoFit/>
                </a:bodyPr>
                <a:lstStyle/>
                <a:p>
                  <a:r>
                    <a:rPr kumimoji="1" lang="en-US" altLang="zh-CN" sz="2000">
                      <a:latin typeface="Times New Roman" pitchFamily="18" charset="0"/>
                    </a:rPr>
                    <a:t>Lorentz</a:t>
                  </a:r>
                  <a:r>
                    <a:rPr kumimoji="1" lang="zh-CN" altLang="en-US" sz="2000">
                      <a:latin typeface="Times New Roman" pitchFamily="18" charset="0"/>
                    </a:rPr>
                    <a:t>力</a:t>
                  </a:r>
                </a:p>
              </p:txBody>
            </p:sp>
            <p:sp>
              <p:nvSpPr>
                <p:cNvPr id="279571" name="Line 19"/>
                <p:cNvSpPr>
                  <a:spLocks noChangeShapeType="1"/>
                </p:cNvSpPr>
                <p:nvPr/>
              </p:nvSpPr>
              <p:spPr bwMode="auto">
                <a:xfrm>
                  <a:off x="1798" y="2481"/>
                  <a:ext cx="17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9572" name="Group 20"/>
              <p:cNvGrpSpPr>
                <a:grpSpLocks/>
              </p:cNvGrpSpPr>
              <p:nvPr/>
            </p:nvGrpSpPr>
            <p:grpSpPr bwMode="auto">
              <a:xfrm>
                <a:off x="2089" y="3120"/>
                <a:ext cx="1262" cy="222"/>
                <a:chOff x="1798" y="2023"/>
                <a:chExt cx="1262" cy="222"/>
              </a:xfrm>
            </p:grpSpPr>
            <p:sp>
              <p:nvSpPr>
                <p:cNvPr id="27957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968" y="2023"/>
                  <a:ext cx="1092" cy="222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10800" bIns="10800">
                  <a:spAutoFit/>
                </a:bodyPr>
                <a:lstStyle/>
                <a:p>
                  <a:r>
                    <a:rPr kumimoji="1" lang="zh-CN" altLang="en-US" sz="2000">
                      <a:latin typeface="Times New Roman" pitchFamily="18" charset="0"/>
                    </a:rPr>
                    <a:t>杂散磁场效应</a:t>
                  </a:r>
                </a:p>
              </p:txBody>
            </p:sp>
            <p:sp>
              <p:nvSpPr>
                <p:cNvPr id="279574" name="Line 22"/>
                <p:cNvSpPr>
                  <a:spLocks noChangeShapeType="1"/>
                </p:cNvSpPr>
                <p:nvPr/>
              </p:nvSpPr>
              <p:spPr bwMode="auto">
                <a:xfrm>
                  <a:off x="1798" y="2145"/>
                  <a:ext cx="17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79575" name="Line 23"/>
            <p:cNvSpPr>
              <a:spLocks noChangeShapeType="1"/>
            </p:cNvSpPr>
            <p:nvPr/>
          </p:nvSpPr>
          <p:spPr bwMode="auto">
            <a:xfrm>
              <a:off x="1919" y="2843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79576" name="Group 24"/>
          <p:cNvGrpSpPr>
            <a:grpSpLocks/>
          </p:cNvGrpSpPr>
          <p:nvPr/>
        </p:nvGrpSpPr>
        <p:grpSpPr bwMode="auto">
          <a:xfrm>
            <a:off x="5334000" y="4441825"/>
            <a:ext cx="2943225" cy="1273175"/>
            <a:chOff x="3360" y="2798"/>
            <a:chExt cx="1854" cy="802"/>
          </a:xfrm>
        </p:grpSpPr>
        <p:grpSp>
          <p:nvGrpSpPr>
            <p:cNvPr id="279577" name="Group 25"/>
            <p:cNvGrpSpPr>
              <a:grpSpLocks/>
            </p:cNvGrpSpPr>
            <p:nvPr/>
          </p:nvGrpSpPr>
          <p:grpSpPr bwMode="auto">
            <a:xfrm>
              <a:off x="3561" y="3378"/>
              <a:ext cx="1653" cy="222"/>
              <a:chOff x="1798" y="3055"/>
              <a:chExt cx="1653" cy="222"/>
            </a:xfrm>
          </p:grpSpPr>
          <p:sp>
            <p:nvSpPr>
              <p:cNvPr id="279578" name="Text Box 26"/>
              <p:cNvSpPr txBox="1">
                <a:spLocks noChangeArrowheads="1"/>
              </p:cNvSpPr>
              <p:nvPr/>
            </p:nvSpPr>
            <p:spPr bwMode="auto">
              <a:xfrm>
                <a:off x="1968" y="3055"/>
                <a:ext cx="1483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zh-CN" altLang="en-US" sz="2000">
                    <a:latin typeface="Times New Roman" pitchFamily="18" charset="0"/>
                  </a:rPr>
                  <a:t>磁力（</a:t>
                </a:r>
                <a:r>
                  <a:rPr kumimoji="1" lang="en-US" altLang="zh-CN" sz="2000">
                    <a:latin typeface="Times New Roman" pitchFamily="18" charset="0"/>
                  </a:rPr>
                  <a:t>MF</a:t>
                </a:r>
                <a:r>
                  <a:rPr kumimoji="1" lang="zh-CN" altLang="en-US" sz="2000">
                    <a:latin typeface="Times New Roman" pitchFamily="18" charset="0"/>
                  </a:rPr>
                  <a:t>）显微法</a:t>
                </a:r>
              </a:p>
            </p:txBody>
          </p:sp>
          <p:sp>
            <p:nvSpPr>
              <p:cNvPr id="279579" name="Line 27"/>
              <p:cNvSpPr>
                <a:spLocks noChangeShapeType="1"/>
              </p:cNvSpPr>
              <p:nvPr/>
            </p:nvSpPr>
            <p:spPr bwMode="auto">
              <a:xfrm>
                <a:off x="1798" y="3166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279580" name="Group 28"/>
            <p:cNvGrpSpPr>
              <a:grpSpLocks/>
            </p:cNvGrpSpPr>
            <p:nvPr/>
          </p:nvGrpSpPr>
          <p:grpSpPr bwMode="auto">
            <a:xfrm>
              <a:off x="3561" y="2798"/>
              <a:ext cx="1465" cy="222"/>
              <a:chOff x="1798" y="2717"/>
              <a:chExt cx="1465" cy="222"/>
            </a:xfrm>
          </p:grpSpPr>
          <p:sp>
            <p:nvSpPr>
              <p:cNvPr id="279581" name="Text Box 29"/>
              <p:cNvSpPr txBox="1">
                <a:spLocks noChangeArrowheads="1"/>
              </p:cNvSpPr>
              <p:nvPr/>
            </p:nvSpPr>
            <p:spPr bwMode="auto">
              <a:xfrm>
                <a:off x="1968" y="2717"/>
                <a:ext cx="1295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en-US" altLang="zh-CN" sz="2000">
                    <a:latin typeface="Times New Roman" pitchFamily="18" charset="0"/>
                  </a:rPr>
                  <a:t>Bitter</a:t>
                </a:r>
                <a:r>
                  <a:rPr kumimoji="1" lang="zh-CN" altLang="en-US" sz="2000">
                    <a:latin typeface="Times New Roman" pitchFamily="18" charset="0"/>
                  </a:rPr>
                  <a:t>（粉纹）法</a:t>
                </a:r>
              </a:p>
            </p:txBody>
          </p:sp>
          <p:sp>
            <p:nvSpPr>
              <p:cNvPr id="279582" name="Line 30"/>
              <p:cNvSpPr>
                <a:spLocks noChangeShapeType="1"/>
              </p:cNvSpPr>
              <p:nvPr/>
            </p:nvSpPr>
            <p:spPr bwMode="auto">
              <a:xfrm>
                <a:off x="1798" y="2817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79583" name="Line 31"/>
            <p:cNvSpPr>
              <a:spLocks noChangeShapeType="1"/>
            </p:cNvSpPr>
            <p:nvPr/>
          </p:nvSpPr>
          <p:spPr bwMode="auto">
            <a:xfrm>
              <a:off x="3552" y="2898"/>
              <a:ext cx="0" cy="6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9584" name="Line 32"/>
            <p:cNvSpPr>
              <a:spLocks noChangeShapeType="1"/>
            </p:cNvSpPr>
            <p:nvPr/>
          </p:nvSpPr>
          <p:spPr bwMode="auto">
            <a:xfrm>
              <a:off x="3360" y="3216"/>
              <a:ext cx="1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79585" name="AutoShape 33"/>
          <p:cNvSpPr>
            <a:spLocks/>
          </p:cNvSpPr>
          <p:nvPr/>
        </p:nvSpPr>
        <p:spPr bwMode="auto">
          <a:xfrm>
            <a:off x="460375" y="2847975"/>
            <a:ext cx="533400" cy="3124200"/>
          </a:xfrm>
          <a:prstGeom prst="leftBrace">
            <a:avLst>
              <a:gd name="adj1" fmla="val 488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9586" name="Text Box 34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10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79587" name="Text Box 35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 animBg="1" autoUpdateAnimBg="0"/>
      <p:bldP spid="27958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38200"/>
          </a:xfrm>
          <a:gradFill rotWithShape="0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/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2.2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磁性测量的依据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2839239" cy="646331"/>
          </a:xfrm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0000FF"/>
                </a:solidFill>
                <a:ea typeface="华文新魏" pitchFamily="2" charset="-122"/>
              </a:rPr>
              <a:t>磁相关共振</a:t>
            </a:r>
          </a:p>
        </p:txBody>
      </p:sp>
      <p:grpSp>
        <p:nvGrpSpPr>
          <p:cNvPr id="280580" name="Group 4"/>
          <p:cNvGrpSpPr>
            <a:grpSpLocks/>
          </p:cNvGrpSpPr>
          <p:nvPr/>
        </p:nvGrpSpPr>
        <p:grpSpPr bwMode="auto">
          <a:xfrm>
            <a:off x="3276600" y="3124200"/>
            <a:ext cx="3402013" cy="3292475"/>
            <a:chOff x="2064" y="1968"/>
            <a:chExt cx="2143" cy="2074"/>
          </a:xfrm>
        </p:grpSpPr>
        <p:sp>
          <p:nvSpPr>
            <p:cNvPr id="280581" name="Line 5"/>
            <p:cNvSpPr>
              <a:spLocks noChangeShapeType="1"/>
            </p:cNvSpPr>
            <p:nvPr/>
          </p:nvSpPr>
          <p:spPr bwMode="auto">
            <a:xfrm>
              <a:off x="2064" y="3131"/>
              <a:ext cx="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0582" name="Line 6"/>
            <p:cNvSpPr>
              <a:spLocks noChangeShapeType="1"/>
            </p:cNvSpPr>
            <p:nvPr/>
          </p:nvSpPr>
          <p:spPr bwMode="auto">
            <a:xfrm>
              <a:off x="2313" y="2188"/>
              <a:ext cx="0" cy="18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280583" name="Group 7"/>
            <p:cNvGrpSpPr>
              <a:grpSpLocks/>
            </p:cNvGrpSpPr>
            <p:nvPr/>
          </p:nvGrpSpPr>
          <p:grpSpPr bwMode="auto">
            <a:xfrm>
              <a:off x="2313" y="2880"/>
              <a:ext cx="1822" cy="222"/>
              <a:chOff x="1798" y="3343"/>
              <a:chExt cx="1645" cy="222"/>
            </a:xfrm>
          </p:grpSpPr>
          <p:sp>
            <p:nvSpPr>
              <p:cNvPr id="280584" name="Text Box 8"/>
              <p:cNvSpPr txBox="1">
                <a:spLocks noChangeArrowheads="1"/>
              </p:cNvSpPr>
              <p:nvPr/>
            </p:nvSpPr>
            <p:spPr bwMode="auto">
              <a:xfrm>
                <a:off x="1968" y="3343"/>
                <a:ext cx="1475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zh-CN" altLang="en-US" sz="2000">
                    <a:latin typeface="Times New Roman" pitchFamily="18" charset="0"/>
                  </a:rPr>
                  <a:t>亚铁磁共振（</a:t>
                </a:r>
                <a:r>
                  <a:rPr kumimoji="1" lang="en-US" altLang="zh-CN" sz="2000">
                    <a:latin typeface="Times New Roman" pitchFamily="18" charset="0"/>
                  </a:rPr>
                  <a:t>FiMR</a:t>
                </a:r>
                <a:r>
                  <a:rPr kumimoji="1" lang="zh-CN" altLang="en-US" sz="2000">
                    <a:latin typeface="Times New Roman" pitchFamily="18" charset="0"/>
                  </a:rPr>
                  <a:t>）</a:t>
                </a:r>
              </a:p>
            </p:txBody>
          </p:sp>
          <p:sp>
            <p:nvSpPr>
              <p:cNvPr id="280585" name="Line 9"/>
              <p:cNvSpPr>
                <a:spLocks noChangeShapeType="1"/>
              </p:cNvSpPr>
              <p:nvPr/>
            </p:nvSpPr>
            <p:spPr bwMode="auto">
              <a:xfrm>
                <a:off x="1798" y="3454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280586" name="Group 10"/>
            <p:cNvGrpSpPr>
              <a:grpSpLocks/>
            </p:cNvGrpSpPr>
            <p:nvPr/>
          </p:nvGrpSpPr>
          <p:grpSpPr bwMode="auto">
            <a:xfrm>
              <a:off x="2313" y="3216"/>
              <a:ext cx="1894" cy="222"/>
              <a:chOff x="1798" y="3631"/>
              <a:chExt cx="1709" cy="222"/>
            </a:xfrm>
          </p:grpSpPr>
          <p:sp>
            <p:nvSpPr>
              <p:cNvPr id="280587" name="Text Box 11"/>
              <p:cNvSpPr txBox="1">
                <a:spLocks noChangeArrowheads="1"/>
              </p:cNvSpPr>
              <p:nvPr/>
            </p:nvSpPr>
            <p:spPr bwMode="auto">
              <a:xfrm>
                <a:off x="1968" y="3631"/>
                <a:ext cx="1539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zh-CN" altLang="en-US" sz="2000">
                    <a:latin typeface="Times New Roman" pitchFamily="18" charset="0"/>
                  </a:rPr>
                  <a:t>反铁磁共振（</a:t>
                </a:r>
                <a:r>
                  <a:rPr kumimoji="1" lang="en-US" altLang="zh-CN" sz="2000">
                    <a:latin typeface="Times New Roman" pitchFamily="18" charset="0"/>
                  </a:rPr>
                  <a:t>AFMR</a:t>
                </a:r>
                <a:r>
                  <a:rPr kumimoji="1" lang="zh-CN" altLang="en-US" sz="2000">
                    <a:latin typeface="Times New Roman" pitchFamily="18" charset="0"/>
                  </a:rPr>
                  <a:t>）</a:t>
                </a:r>
              </a:p>
            </p:txBody>
          </p:sp>
          <p:sp>
            <p:nvSpPr>
              <p:cNvPr id="280588" name="Line 12"/>
              <p:cNvSpPr>
                <a:spLocks noChangeShapeType="1"/>
              </p:cNvSpPr>
              <p:nvPr/>
            </p:nvSpPr>
            <p:spPr bwMode="auto">
              <a:xfrm>
                <a:off x="1798" y="3742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280589" name="Group 13"/>
            <p:cNvGrpSpPr>
              <a:grpSpLocks/>
            </p:cNvGrpSpPr>
            <p:nvPr/>
          </p:nvGrpSpPr>
          <p:grpSpPr bwMode="auto">
            <a:xfrm>
              <a:off x="2313" y="2514"/>
              <a:ext cx="1618" cy="222"/>
              <a:chOff x="1798" y="3055"/>
              <a:chExt cx="1460" cy="222"/>
            </a:xfrm>
          </p:grpSpPr>
          <p:sp>
            <p:nvSpPr>
              <p:cNvPr id="280590" name="Text Box 14"/>
              <p:cNvSpPr txBox="1">
                <a:spLocks noChangeArrowheads="1"/>
              </p:cNvSpPr>
              <p:nvPr/>
            </p:nvSpPr>
            <p:spPr bwMode="auto">
              <a:xfrm>
                <a:off x="1968" y="3055"/>
                <a:ext cx="1290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zh-CN" altLang="en-US" sz="2000">
                    <a:latin typeface="Times New Roman" pitchFamily="18" charset="0"/>
                  </a:rPr>
                  <a:t>铁磁共振（</a:t>
                </a:r>
                <a:r>
                  <a:rPr kumimoji="1" lang="en-US" altLang="zh-CN" sz="2000">
                    <a:latin typeface="Times New Roman" pitchFamily="18" charset="0"/>
                  </a:rPr>
                  <a:t>FMR</a:t>
                </a:r>
                <a:r>
                  <a:rPr kumimoji="1" lang="zh-CN" altLang="en-US" sz="2000">
                    <a:latin typeface="Times New Roman" pitchFamily="18" charset="0"/>
                  </a:rPr>
                  <a:t>）</a:t>
                </a:r>
              </a:p>
            </p:txBody>
          </p:sp>
          <p:sp>
            <p:nvSpPr>
              <p:cNvPr id="280591" name="Line 15"/>
              <p:cNvSpPr>
                <a:spLocks noChangeShapeType="1"/>
              </p:cNvSpPr>
              <p:nvPr/>
            </p:nvSpPr>
            <p:spPr bwMode="auto">
              <a:xfrm>
                <a:off x="1798" y="3166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280592" name="Group 16"/>
            <p:cNvGrpSpPr>
              <a:grpSpLocks/>
            </p:cNvGrpSpPr>
            <p:nvPr/>
          </p:nvGrpSpPr>
          <p:grpSpPr bwMode="auto">
            <a:xfrm>
              <a:off x="2313" y="1968"/>
              <a:ext cx="1894" cy="414"/>
              <a:chOff x="2780" y="1344"/>
              <a:chExt cx="1709" cy="414"/>
            </a:xfrm>
          </p:grpSpPr>
          <p:sp>
            <p:nvSpPr>
              <p:cNvPr id="280593" name="Text Box 17"/>
              <p:cNvSpPr txBox="1">
                <a:spLocks noChangeArrowheads="1"/>
              </p:cNvSpPr>
              <p:nvPr/>
            </p:nvSpPr>
            <p:spPr bwMode="auto">
              <a:xfrm>
                <a:off x="2950" y="1344"/>
                <a:ext cx="1539" cy="414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zh-CN" altLang="en-US" sz="2000">
                    <a:latin typeface="Times New Roman" pitchFamily="18" charset="0"/>
                  </a:rPr>
                  <a:t>电子顺磁共振（</a:t>
                </a:r>
                <a:r>
                  <a:rPr kumimoji="1" lang="en-US" altLang="zh-CN" sz="2000">
                    <a:latin typeface="Times New Roman" pitchFamily="18" charset="0"/>
                  </a:rPr>
                  <a:t>EPR</a:t>
                </a:r>
                <a:r>
                  <a:rPr kumimoji="1" lang="zh-CN" altLang="en-US" sz="2000">
                    <a:latin typeface="Times New Roman" pitchFamily="18" charset="0"/>
                  </a:rPr>
                  <a:t>）</a:t>
                </a:r>
              </a:p>
              <a:p>
                <a:r>
                  <a:rPr kumimoji="1" lang="zh-CN" altLang="en-US" sz="2000">
                    <a:latin typeface="Times New Roman" pitchFamily="18" charset="0"/>
                  </a:rPr>
                  <a:t>电子自旋共振（</a:t>
                </a:r>
                <a:r>
                  <a:rPr kumimoji="1" lang="en-US" altLang="zh-CN" sz="2000">
                    <a:latin typeface="Times New Roman" pitchFamily="18" charset="0"/>
                  </a:rPr>
                  <a:t>ESR</a:t>
                </a:r>
                <a:r>
                  <a:rPr kumimoji="1" lang="zh-CN" altLang="en-US" sz="2000">
                    <a:latin typeface="Times New Roman" pitchFamily="18" charset="0"/>
                  </a:rPr>
                  <a:t>）</a:t>
                </a:r>
              </a:p>
            </p:txBody>
          </p:sp>
          <p:sp>
            <p:nvSpPr>
              <p:cNvPr id="280594" name="Line 18"/>
              <p:cNvSpPr>
                <a:spLocks noChangeShapeType="1"/>
              </p:cNvSpPr>
              <p:nvPr/>
            </p:nvSpPr>
            <p:spPr bwMode="auto">
              <a:xfrm>
                <a:off x="2780" y="1551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280595" name="Group 19"/>
            <p:cNvGrpSpPr>
              <a:grpSpLocks/>
            </p:cNvGrpSpPr>
            <p:nvPr/>
          </p:nvGrpSpPr>
          <p:grpSpPr bwMode="auto">
            <a:xfrm>
              <a:off x="2313" y="3570"/>
              <a:ext cx="1645" cy="222"/>
              <a:chOff x="1798" y="2370"/>
              <a:chExt cx="1484" cy="222"/>
            </a:xfrm>
          </p:grpSpPr>
          <p:sp>
            <p:nvSpPr>
              <p:cNvPr id="280596" name="Text Box 20"/>
              <p:cNvSpPr txBox="1">
                <a:spLocks noChangeArrowheads="1"/>
              </p:cNvSpPr>
              <p:nvPr/>
            </p:nvSpPr>
            <p:spPr bwMode="auto">
              <a:xfrm>
                <a:off x="1968" y="2370"/>
                <a:ext cx="1314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zh-CN" altLang="en-US" sz="2000">
                    <a:latin typeface="Times New Roman" pitchFamily="18" charset="0"/>
                  </a:rPr>
                  <a:t>核磁共振（</a:t>
                </a:r>
                <a:r>
                  <a:rPr kumimoji="1" lang="en-US" altLang="zh-CN" sz="2000">
                    <a:latin typeface="Times New Roman" pitchFamily="18" charset="0"/>
                  </a:rPr>
                  <a:t>NMR</a:t>
                </a:r>
                <a:r>
                  <a:rPr kumimoji="1" lang="zh-CN" altLang="en-US" sz="2000">
                    <a:latin typeface="Times New Roman" pitchFamily="18" charset="0"/>
                  </a:rPr>
                  <a:t>）</a:t>
                </a:r>
              </a:p>
            </p:txBody>
          </p:sp>
          <p:sp>
            <p:nvSpPr>
              <p:cNvPr id="280597" name="Line 21"/>
              <p:cNvSpPr>
                <a:spLocks noChangeShapeType="1"/>
              </p:cNvSpPr>
              <p:nvPr/>
            </p:nvSpPr>
            <p:spPr bwMode="auto">
              <a:xfrm>
                <a:off x="1798" y="2481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grpSp>
        <p:nvGrpSpPr>
          <p:cNvPr id="280598" name="Group 22"/>
          <p:cNvGrpSpPr>
            <a:grpSpLocks/>
          </p:cNvGrpSpPr>
          <p:nvPr/>
        </p:nvGrpSpPr>
        <p:grpSpPr bwMode="auto">
          <a:xfrm>
            <a:off x="3671888" y="6248400"/>
            <a:ext cx="2128837" cy="352425"/>
            <a:chOff x="1798" y="2034"/>
            <a:chExt cx="1210" cy="222"/>
          </a:xfrm>
        </p:grpSpPr>
        <p:sp>
          <p:nvSpPr>
            <p:cNvPr id="280599" name="Text Box 23"/>
            <p:cNvSpPr txBox="1">
              <a:spLocks noChangeArrowheads="1"/>
            </p:cNvSpPr>
            <p:nvPr/>
          </p:nvSpPr>
          <p:spPr bwMode="auto">
            <a:xfrm>
              <a:off x="1968" y="2034"/>
              <a:ext cx="1040" cy="222"/>
            </a:xfrm>
            <a:prstGeom prst="rect">
              <a:avLst/>
            </a:prstGeom>
            <a:solidFill>
              <a:srgbClr val="99FF99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tIns="10800" bIns="10800">
              <a:spAutoFit/>
            </a:bodyPr>
            <a:lstStyle/>
            <a:p>
              <a:r>
                <a:rPr kumimoji="1" lang="en-US" altLang="zh-CN" sz="2000">
                  <a:latin typeface="Times New Roman" pitchFamily="18" charset="0"/>
                </a:rPr>
                <a:t>M</a:t>
              </a:r>
              <a:r>
                <a:rPr kumimoji="1" lang="en-US" altLang="zh-CN" sz="2000">
                  <a:latin typeface="Times New Roman" pitchFamily="18" charset="0"/>
                  <a:cs typeface="Times New Roman" pitchFamily="18" charset="0"/>
                </a:rPr>
                <a:t>ö</a:t>
              </a:r>
              <a:r>
                <a:rPr kumimoji="1" lang="en-US" altLang="zh-CN" sz="2000">
                  <a:latin typeface="Times New Roman" pitchFamily="18" charset="0"/>
                </a:rPr>
                <a:t>ssbauer</a:t>
              </a:r>
              <a:r>
                <a:rPr kumimoji="1" lang="zh-CN" altLang="en-US" sz="2000">
                  <a:latin typeface="Times New Roman" pitchFamily="18" charset="0"/>
                </a:rPr>
                <a:t>效应</a:t>
              </a:r>
            </a:p>
          </p:txBody>
        </p:sp>
        <p:sp>
          <p:nvSpPr>
            <p:cNvPr id="280600" name="Line 24"/>
            <p:cNvSpPr>
              <a:spLocks noChangeShapeType="1"/>
            </p:cNvSpPr>
            <p:nvPr/>
          </p:nvSpPr>
          <p:spPr bwMode="auto">
            <a:xfrm>
              <a:off x="1798" y="2145"/>
              <a:ext cx="17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80601" name="AutoShape 25"/>
          <p:cNvSpPr>
            <a:spLocks/>
          </p:cNvSpPr>
          <p:nvPr/>
        </p:nvSpPr>
        <p:spPr bwMode="auto">
          <a:xfrm>
            <a:off x="1066800" y="2514600"/>
            <a:ext cx="533400" cy="2438400"/>
          </a:xfrm>
          <a:prstGeom prst="leftBrace">
            <a:avLst>
              <a:gd name="adj1" fmla="val 380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0602" name="Group 26"/>
          <p:cNvGrpSpPr>
            <a:grpSpLocks/>
          </p:cNvGrpSpPr>
          <p:nvPr/>
        </p:nvGrpSpPr>
        <p:grpSpPr bwMode="auto">
          <a:xfrm>
            <a:off x="1676400" y="2209800"/>
            <a:ext cx="1600200" cy="3124200"/>
            <a:chOff x="1056" y="1392"/>
            <a:chExt cx="1008" cy="1968"/>
          </a:xfrm>
        </p:grpSpPr>
        <p:sp>
          <p:nvSpPr>
            <p:cNvPr id="280603" name="Text Box 27"/>
            <p:cNvSpPr txBox="1">
              <a:spLocks noChangeArrowheads="1"/>
            </p:cNvSpPr>
            <p:nvPr/>
          </p:nvSpPr>
          <p:spPr bwMode="auto">
            <a:xfrm>
              <a:off x="1056" y="2902"/>
              <a:ext cx="1008" cy="458"/>
            </a:xfrm>
            <a:prstGeom prst="rect">
              <a:avLst/>
            </a:prstGeom>
            <a:solidFill>
              <a:srgbClr val="CC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46800" bIns="46800">
              <a:spAutoFit/>
            </a:bodyPr>
            <a:lstStyle/>
            <a:p>
              <a:pPr algn="ctr"/>
              <a:r>
                <a:rPr kumimoji="1" lang="zh-CN" altLang="en-US" sz="2000">
                  <a:latin typeface="Times New Roman" pitchFamily="18" charset="0"/>
                </a:rPr>
                <a:t>自 旋 共 振</a:t>
              </a:r>
            </a:p>
            <a:p>
              <a:pPr algn="ctr"/>
              <a:r>
                <a:rPr kumimoji="1" lang="en-US" altLang="zh-CN" sz="2000">
                  <a:latin typeface="Times New Roman" pitchFamily="18" charset="0"/>
                </a:rPr>
                <a:t>Zeeman</a:t>
              </a:r>
              <a:r>
                <a:rPr kumimoji="1" lang="zh-CN" altLang="en-US" sz="2000">
                  <a:latin typeface="Times New Roman" pitchFamily="18" charset="0"/>
                </a:rPr>
                <a:t>能级</a:t>
              </a:r>
            </a:p>
          </p:txBody>
        </p:sp>
        <p:sp>
          <p:nvSpPr>
            <p:cNvPr id="280604" name="Text Box 28"/>
            <p:cNvSpPr txBox="1">
              <a:spLocks noChangeArrowheads="1"/>
            </p:cNvSpPr>
            <p:nvPr/>
          </p:nvSpPr>
          <p:spPr bwMode="auto">
            <a:xfrm>
              <a:off x="1056" y="1392"/>
              <a:ext cx="1008" cy="458"/>
            </a:xfrm>
            <a:prstGeom prst="rect">
              <a:avLst/>
            </a:prstGeom>
            <a:solidFill>
              <a:srgbClr val="CC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46800" bIns="46800">
              <a:spAutoFit/>
            </a:bodyPr>
            <a:lstStyle/>
            <a:p>
              <a:pPr algn="ctr"/>
              <a:r>
                <a:rPr kumimoji="1" lang="zh-CN" altLang="en-US" sz="2000">
                  <a:latin typeface="Times New Roman" pitchFamily="18" charset="0"/>
                </a:rPr>
                <a:t>回 旋 共 振</a:t>
              </a:r>
            </a:p>
            <a:p>
              <a:pPr algn="ctr"/>
              <a:r>
                <a:rPr kumimoji="1" lang="en-US" altLang="zh-CN" sz="2000">
                  <a:latin typeface="Times New Roman" pitchFamily="18" charset="0"/>
                </a:rPr>
                <a:t>Landau</a:t>
              </a:r>
              <a:r>
                <a:rPr kumimoji="1" lang="zh-CN" altLang="en-US" sz="2000">
                  <a:latin typeface="Times New Roman" pitchFamily="18" charset="0"/>
                </a:rPr>
                <a:t>能级</a:t>
              </a:r>
            </a:p>
          </p:txBody>
        </p:sp>
      </p:grpSp>
      <p:grpSp>
        <p:nvGrpSpPr>
          <p:cNvPr id="280605" name="Group 29"/>
          <p:cNvGrpSpPr>
            <a:grpSpLocks/>
          </p:cNvGrpSpPr>
          <p:nvPr/>
        </p:nvGrpSpPr>
        <p:grpSpPr bwMode="auto">
          <a:xfrm>
            <a:off x="3276600" y="2397125"/>
            <a:ext cx="3970338" cy="352425"/>
            <a:chOff x="2064" y="1510"/>
            <a:chExt cx="2501" cy="222"/>
          </a:xfrm>
        </p:grpSpPr>
        <p:grpSp>
          <p:nvGrpSpPr>
            <p:cNvPr id="280606" name="Group 30"/>
            <p:cNvGrpSpPr>
              <a:grpSpLocks/>
            </p:cNvGrpSpPr>
            <p:nvPr/>
          </p:nvGrpSpPr>
          <p:grpSpPr bwMode="auto">
            <a:xfrm>
              <a:off x="2325" y="1510"/>
              <a:ext cx="2240" cy="222"/>
              <a:chOff x="1798" y="2706"/>
              <a:chExt cx="2022" cy="222"/>
            </a:xfrm>
          </p:grpSpPr>
          <p:sp>
            <p:nvSpPr>
              <p:cNvPr id="280607" name="Text Box 31"/>
              <p:cNvSpPr txBox="1">
                <a:spLocks noChangeArrowheads="1"/>
              </p:cNvSpPr>
              <p:nvPr/>
            </p:nvSpPr>
            <p:spPr bwMode="auto">
              <a:xfrm>
                <a:off x="1968" y="2706"/>
                <a:ext cx="1852" cy="222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10800" bIns="10800">
                <a:spAutoFit/>
              </a:bodyPr>
              <a:lstStyle/>
              <a:p>
                <a:r>
                  <a:rPr kumimoji="1" lang="zh-CN" altLang="en-US" sz="2000" dirty="0">
                    <a:latin typeface="Times New Roman" pitchFamily="18" charset="0"/>
                  </a:rPr>
                  <a:t>回旋共振（载流子、离子）</a:t>
                </a:r>
              </a:p>
            </p:txBody>
          </p:sp>
          <p:sp>
            <p:nvSpPr>
              <p:cNvPr id="280608" name="Line 32"/>
              <p:cNvSpPr>
                <a:spLocks noChangeShapeType="1"/>
              </p:cNvSpPr>
              <p:nvPr/>
            </p:nvSpPr>
            <p:spPr bwMode="auto">
              <a:xfrm>
                <a:off x="1798" y="2817"/>
                <a:ext cx="1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80609" name="Line 33"/>
            <p:cNvSpPr>
              <a:spLocks noChangeShapeType="1"/>
            </p:cNvSpPr>
            <p:nvPr/>
          </p:nvSpPr>
          <p:spPr bwMode="auto">
            <a:xfrm>
              <a:off x="2064" y="1621"/>
              <a:ext cx="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80610" name="Text Box 34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11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80611" name="Text Box 35"/>
          <p:cNvSpPr txBox="1">
            <a:spLocks noChangeArrowheads="1"/>
          </p:cNvSpPr>
          <p:nvPr/>
        </p:nvSpPr>
        <p:spPr bwMode="auto">
          <a:xfrm>
            <a:off x="7315200" y="4114800"/>
            <a:ext cx="10668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</a:t>
            </a:r>
            <a:r>
              <a:rPr kumimoji="1" lang="zh-CN" altLang="en-US" sz="2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－</a:t>
            </a:r>
            <a:r>
              <a:rPr kumimoji="1" lang="en-US" altLang="zh-CN" sz="2400">
                <a:solidFill>
                  <a:srgbClr val="FF0000"/>
                </a:solidFill>
                <a:latin typeface="Times New Roman" pitchFamily="18" charset="0"/>
              </a:rPr>
              <a:t>SR</a:t>
            </a:r>
          </a:p>
        </p:txBody>
      </p:sp>
      <p:sp>
        <p:nvSpPr>
          <p:cNvPr id="280612" name="Text Box 36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601" grpId="0" animBg="1"/>
      <p:bldP spid="28061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F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03525" y="476250"/>
            <a:ext cx="35369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ea typeface="黑体" pitchFamily="49" charset="-122"/>
              </a:rPr>
              <a:t>我讲课的目的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773238"/>
            <a:ext cx="6337300" cy="2770187"/>
          </a:xfrm>
          <a:solidFill>
            <a:srgbClr val="FFFFFF"/>
          </a:solidFill>
          <a:ln w="57150" cmpd="thickThin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zh-CN" altLang="en-US" sz="4000">
                <a:ea typeface="黑体" pitchFamily="49" charset="-122"/>
              </a:rPr>
              <a:t>澄清</a:t>
            </a:r>
            <a:r>
              <a:rPr lang="zh-CN" altLang="en-US" sz="4000"/>
              <a:t>一些基本概念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zh-CN" altLang="en-US" sz="4000">
                <a:ea typeface="隶书" pitchFamily="49" charset="-122"/>
              </a:rPr>
              <a:t>规范</a:t>
            </a:r>
            <a:r>
              <a:rPr lang="zh-CN" altLang="en-US" sz="4000"/>
              <a:t>测量的基本操作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zh-CN" altLang="en-US" sz="4000">
                <a:ea typeface="华文行楷" pitchFamily="2" charset="-122"/>
              </a:rPr>
              <a:t>明确</a:t>
            </a:r>
            <a:r>
              <a:rPr lang="zh-CN" altLang="en-US" sz="4000"/>
              <a:t>测量的基本原理和技术</a:t>
            </a:r>
          </a:p>
        </p:txBody>
      </p:sp>
      <p:sp>
        <p:nvSpPr>
          <p:cNvPr id="347140" name="Oval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027988" y="58769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38200"/>
          </a:xfrm>
          <a:gradFill rotWithShape="0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2.2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磁性测量的依据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3993401" cy="646331"/>
          </a:xfr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磁性测量</a:t>
            </a:r>
            <a:r>
              <a:rPr lang="en-US" altLang="zh-CN" sz="3600" dirty="0">
                <a:solidFill>
                  <a:srgbClr val="0000FF"/>
                </a:solidFill>
                <a:latin typeface="宋体" pitchFamily="2" charset="-122"/>
              </a:rPr>
              <a:t>: </a:t>
            </a:r>
            <a:r>
              <a:rPr lang="zh-CN" altLang="en-US" sz="3600" dirty="0">
                <a:solidFill>
                  <a:srgbClr val="0000FF"/>
                </a:solidFill>
                <a:ea typeface="华文行楷" pitchFamily="2" charset="-122"/>
              </a:rPr>
              <a:t>技  术</a:t>
            </a: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533400" y="2516188"/>
            <a:ext cx="709613" cy="1901825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kumimoji="1" lang="zh-CN" altLang="en-US" sz="3200">
                <a:solidFill>
                  <a:srgbClr val="0000FF"/>
                </a:solidFill>
                <a:latin typeface="Times New Roman" pitchFamily="18" charset="0"/>
                <a:ea typeface="华文行楷" pitchFamily="2" charset="-122"/>
              </a:rPr>
              <a:t>信号发生</a:t>
            </a:r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2028825" y="2516188"/>
            <a:ext cx="709613" cy="1901825"/>
          </a:xfrm>
          <a:prstGeom prst="rect">
            <a:avLst/>
          </a:prstGeom>
          <a:solidFill>
            <a:srgbClr val="B3EDA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kumimoji="1" lang="zh-CN" altLang="en-US" sz="3200">
                <a:solidFill>
                  <a:schemeClr val="bg2"/>
                </a:solidFill>
                <a:latin typeface="Times New Roman" pitchFamily="18" charset="0"/>
                <a:ea typeface="华文行楷" pitchFamily="2" charset="-122"/>
              </a:rPr>
              <a:t>信号变换</a:t>
            </a:r>
          </a:p>
        </p:txBody>
      </p:sp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3552825" y="2516188"/>
            <a:ext cx="709613" cy="1901825"/>
          </a:xfrm>
          <a:prstGeom prst="rect">
            <a:avLst/>
          </a:prstGeom>
          <a:solidFill>
            <a:srgbClr val="FFFFE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kumimoji="1" lang="zh-CN" altLang="en-US" sz="3200">
                <a:solidFill>
                  <a:schemeClr val="accent2"/>
                </a:solidFill>
                <a:latin typeface="Times New Roman" pitchFamily="18" charset="0"/>
                <a:ea typeface="华文行楷" pitchFamily="2" charset="-122"/>
              </a:rPr>
              <a:t>信号采集</a:t>
            </a:r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5076825" y="2516188"/>
            <a:ext cx="709613" cy="190182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99FF99"/>
              </a:gs>
              <a:gs pos="100000">
                <a:srgbClr val="FFCC99"/>
              </a:gs>
            </a:gsLst>
            <a:lin ang="5400000" scaled="1"/>
          </a:gradFill>
          <a:ln w="3810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kumimoji="1" lang="zh-CN" altLang="en-US" sz="3200">
                <a:solidFill>
                  <a:srgbClr val="FF0000"/>
                </a:solidFill>
                <a:latin typeface="Times New Roman" pitchFamily="18" charset="0"/>
                <a:ea typeface="华文行楷" pitchFamily="2" charset="-122"/>
              </a:rPr>
              <a:t>信号传输</a:t>
            </a:r>
          </a:p>
        </p:txBody>
      </p:sp>
      <p:sp>
        <p:nvSpPr>
          <p:cNvPr id="281608" name="Text Box 8"/>
          <p:cNvSpPr txBox="1">
            <a:spLocks noChangeArrowheads="1"/>
          </p:cNvSpPr>
          <p:nvPr/>
        </p:nvSpPr>
        <p:spPr bwMode="auto">
          <a:xfrm>
            <a:off x="6553200" y="2516188"/>
            <a:ext cx="709613" cy="1901825"/>
          </a:xfrm>
          <a:prstGeom prst="rect">
            <a:avLst/>
          </a:prstGeom>
          <a:solidFill>
            <a:srgbClr val="99FF99"/>
          </a:solidFill>
          <a:ln w="3810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kumimoji="1" lang="zh-CN" altLang="en-US" sz="3200">
                <a:latin typeface="Times New Roman" pitchFamily="18" charset="0"/>
                <a:ea typeface="华文行楷" pitchFamily="2" charset="-122"/>
              </a:rPr>
              <a:t>信号存储</a:t>
            </a:r>
          </a:p>
        </p:txBody>
      </p:sp>
      <p:sp>
        <p:nvSpPr>
          <p:cNvPr id="281609" name="Text Box 9"/>
          <p:cNvSpPr txBox="1">
            <a:spLocks noChangeArrowheads="1"/>
          </p:cNvSpPr>
          <p:nvPr/>
        </p:nvSpPr>
        <p:spPr bwMode="auto">
          <a:xfrm>
            <a:off x="8001000" y="2516188"/>
            <a:ext cx="709613" cy="1901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0000FF"/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kumimoji="1" lang="zh-CN" altLang="en-US" sz="3200">
                <a:solidFill>
                  <a:srgbClr val="FFFF00"/>
                </a:solidFill>
                <a:latin typeface="Times New Roman" pitchFamily="18" charset="0"/>
                <a:ea typeface="华文行楷" pitchFamily="2" charset="-122"/>
              </a:rPr>
              <a:t>信号处理</a:t>
            </a:r>
          </a:p>
        </p:txBody>
      </p:sp>
      <p:sp>
        <p:nvSpPr>
          <p:cNvPr id="281610" name="AutoShape 10"/>
          <p:cNvSpPr>
            <a:spLocks noChangeArrowheads="1"/>
          </p:cNvSpPr>
          <p:nvPr/>
        </p:nvSpPr>
        <p:spPr bwMode="auto">
          <a:xfrm>
            <a:off x="1343025" y="3162300"/>
            <a:ext cx="6096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1611" name="AutoShape 11"/>
          <p:cNvSpPr>
            <a:spLocks noChangeArrowheads="1"/>
          </p:cNvSpPr>
          <p:nvPr/>
        </p:nvSpPr>
        <p:spPr bwMode="auto">
          <a:xfrm>
            <a:off x="2851150" y="3162300"/>
            <a:ext cx="6096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1612" name="AutoShape 12"/>
          <p:cNvSpPr>
            <a:spLocks noChangeArrowheads="1"/>
          </p:cNvSpPr>
          <p:nvPr/>
        </p:nvSpPr>
        <p:spPr bwMode="auto">
          <a:xfrm>
            <a:off x="4405313" y="3162300"/>
            <a:ext cx="6096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3399"/>
              </a:gs>
              <a:gs pos="12500">
                <a:srgbClr val="FF6633"/>
              </a:gs>
              <a:gs pos="25000">
                <a:srgbClr val="FFFF00"/>
              </a:gs>
              <a:gs pos="37500">
                <a:srgbClr val="01A78F"/>
              </a:gs>
              <a:gs pos="50000">
                <a:srgbClr val="3366FF"/>
              </a:gs>
              <a:gs pos="62500">
                <a:srgbClr val="01A78F"/>
              </a:gs>
              <a:gs pos="75000">
                <a:srgbClr val="FFFF00"/>
              </a:gs>
              <a:gs pos="87500">
                <a:srgbClr val="FF6633"/>
              </a:gs>
              <a:gs pos="100000">
                <a:srgbClr val="FF33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1613" name="AutoShape 13"/>
          <p:cNvSpPr>
            <a:spLocks noChangeArrowheads="1"/>
          </p:cNvSpPr>
          <p:nvPr/>
        </p:nvSpPr>
        <p:spPr bwMode="auto">
          <a:xfrm>
            <a:off x="5886450" y="3162300"/>
            <a:ext cx="6096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1614" name="AutoShape 14"/>
          <p:cNvSpPr>
            <a:spLocks noChangeArrowheads="1"/>
          </p:cNvSpPr>
          <p:nvPr/>
        </p:nvSpPr>
        <p:spPr bwMode="auto">
          <a:xfrm>
            <a:off x="7315200" y="3162300"/>
            <a:ext cx="6096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1615" name="Text Box 15"/>
          <p:cNvSpPr txBox="1">
            <a:spLocks noChangeArrowheads="1"/>
          </p:cNvSpPr>
          <p:nvPr/>
        </p:nvSpPr>
        <p:spPr bwMode="auto">
          <a:xfrm>
            <a:off x="2438400" y="5410200"/>
            <a:ext cx="1600200" cy="860425"/>
          </a:xfrm>
          <a:prstGeom prst="rect">
            <a:avLst/>
          </a:prstGeom>
          <a:solidFill>
            <a:srgbClr val="99FF99"/>
          </a:solidFill>
          <a:ln w="3810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zh-CN" altLang="en-US" sz="2400">
                <a:latin typeface="Times New Roman" pitchFamily="18" charset="0"/>
              </a:rPr>
              <a:t>电  信  号</a:t>
            </a:r>
          </a:p>
          <a:p>
            <a:pPr algn="ctr"/>
            <a:r>
              <a:rPr kumimoji="1" lang="zh-CN" altLang="en-US" sz="2400">
                <a:latin typeface="Times New Roman" pitchFamily="18" charset="0"/>
              </a:rPr>
              <a:t>光  信  号</a:t>
            </a:r>
          </a:p>
        </p:txBody>
      </p:sp>
      <p:sp>
        <p:nvSpPr>
          <p:cNvPr id="281616" name="AutoShape 16"/>
          <p:cNvSpPr>
            <a:spLocks/>
          </p:cNvSpPr>
          <p:nvPr/>
        </p:nvSpPr>
        <p:spPr bwMode="auto">
          <a:xfrm rot="-5400000">
            <a:off x="3009900" y="2705100"/>
            <a:ext cx="381000" cy="4572000"/>
          </a:xfrm>
          <a:prstGeom prst="leftBrace">
            <a:avLst>
              <a:gd name="adj1" fmla="val 223333"/>
              <a:gd name="adj2" fmla="val 5125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1617" name="Text Box 17"/>
          <p:cNvSpPr txBox="1">
            <a:spLocks noChangeArrowheads="1"/>
          </p:cNvSpPr>
          <p:nvPr/>
        </p:nvSpPr>
        <p:spPr bwMode="auto">
          <a:xfrm>
            <a:off x="7086600" y="5410200"/>
            <a:ext cx="1441450" cy="860425"/>
          </a:xfrm>
          <a:prstGeom prst="rect">
            <a:avLst/>
          </a:prstGeom>
          <a:solidFill>
            <a:srgbClr val="99FF99"/>
          </a:solidFill>
          <a:ln w="3810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>
                <a:latin typeface="Times New Roman" pitchFamily="18" charset="0"/>
              </a:rPr>
              <a:t>模拟技术</a:t>
            </a:r>
          </a:p>
          <a:p>
            <a:r>
              <a:rPr kumimoji="1" lang="zh-CN" altLang="en-US" sz="2400">
                <a:latin typeface="Times New Roman" pitchFamily="18" charset="0"/>
              </a:rPr>
              <a:t>数字技术</a:t>
            </a:r>
          </a:p>
        </p:txBody>
      </p:sp>
      <p:sp>
        <p:nvSpPr>
          <p:cNvPr id="281618" name="AutoShape 18"/>
          <p:cNvSpPr>
            <a:spLocks/>
          </p:cNvSpPr>
          <p:nvPr/>
        </p:nvSpPr>
        <p:spPr bwMode="auto">
          <a:xfrm rot="-5400000">
            <a:off x="7467600" y="4191000"/>
            <a:ext cx="381000" cy="1600200"/>
          </a:xfrm>
          <a:prstGeom prst="leftBrace">
            <a:avLst>
              <a:gd name="adj1" fmla="val 78167"/>
              <a:gd name="adj2" fmla="val 5125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1619" name="AutoShape 19"/>
          <p:cNvSpPr>
            <a:spLocks noChangeArrowheads="1"/>
          </p:cNvSpPr>
          <p:nvPr/>
        </p:nvSpPr>
        <p:spPr bwMode="auto">
          <a:xfrm>
            <a:off x="4343400" y="5535613"/>
            <a:ext cx="2514600" cy="609600"/>
          </a:xfrm>
          <a:prstGeom prst="leftRightArrow">
            <a:avLst>
              <a:gd name="adj1" fmla="val 29167"/>
              <a:gd name="adj2" fmla="val 63536"/>
            </a:avLst>
          </a:prstGeom>
          <a:gradFill rotWithShape="0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1620" name="Text Box 20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12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81621" name="Text Box 21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8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8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8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8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8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8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animBg="1" autoUpdateAnimBg="0"/>
      <p:bldP spid="281605" grpId="0" animBg="1" autoUpdateAnimBg="0"/>
      <p:bldP spid="281606" grpId="0" animBg="1" autoUpdateAnimBg="0"/>
      <p:bldP spid="281607" grpId="0" animBg="1" autoUpdateAnimBg="0"/>
      <p:bldP spid="281608" grpId="0" animBg="1" autoUpdateAnimBg="0"/>
      <p:bldP spid="281609" grpId="0" animBg="1" autoUpdateAnimBg="0"/>
      <p:bldP spid="281610" grpId="0" animBg="1"/>
      <p:bldP spid="281611" grpId="0" animBg="1"/>
      <p:bldP spid="281612" grpId="0" animBg="1"/>
      <p:bldP spid="281613" grpId="0" animBg="1"/>
      <p:bldP spid="281614" grpId="0" animBg="1"/>
      <p:bldP spid="281615" grpId="0" animBg="1" autoUpdateAnimBg="0"/>
      <p:bldP spid="281616" grpId="0" animBg="1"/>
      <p:bldP spid="281617" grpId="0" animBg="1" autoUpdateAnimBg="0"/>
      <p:bldP spid="281618" grpId="0" animBg="1"/>
      <p:bldP spid="2816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838200"/>
          </a:xfrm>
          <a:gradFill rotWithShape="0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2.3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磁性测量的仪器设备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5147563" cy="646331"/>
          </a:xfr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磁性测量</a:t>
            </a:r>
            <a:r>
              <a:rPr lang="en-US" altLang="zh-CN" sz="3600" dirty="0">
                <a:solidFill>
                  <a:srgbClr val="0000FF"/>
                </a:solidFill>
                <a:latin typeface="宋体" pitchFamily="2" charset="-122"/>
              </a:rPr>
              <a:t>: </a:t>
            </a:r>
            <a:r>
              <a:rPr lang="zh-CN" altLang="en-US" sz="3600" dirty="0">
                <a:solidFill>
                  <a:srgbClr val="0000FF"/>
                </a:solidFill>
                <a:latin typeface="宋体" pitchFamily="2" charset="-122"/>
              </a:rPr>
              <a:t>传统 </a:t>
            </a:r>
            <a:r>
              <a:rPr lang="zh-CN" altLang="en-US" sz="3600" dirty="0">
                <a:solidFill>
                  <a:srgbClr val="0000FF"/>
                </a:solidFill>
                <a:ea typeface="华文行楷" pitchFamily="2" charset="-122"/>
              </a:rPr>
              <a:t>仪  器</a:t>
            </a:r>
          </a:p>
        </p:txBody>
      </p:sp>
      <p:graphicFrame>
        <p:nvGraphicFramePr>
          <p:cNvPr id="282628" name="Group 4"/>
          <p:cNvGraphicFramePr>
            <a:graphicFrameLocks noGrp="1"/>
          </p:cNvGraphicFramePr>
          <p:nvPr/>
        </p:nvGraphicFramePr>
        <p:xfrm>
          <a:off x="381000" y="2057400"/>
          <a:ext cx="8382000" cy="4559300"/>
        </p:xfrm>
        <a:graphic>
          <a:graphicData uri="http://schemas.openxmlformats.org/drawingml/2006/table">
            <a:tbl>
              <a:tblPr/>
              <a:tblGrid>
                <a:gridCol w="838200"/>
                <a:gridCol w="1752600"/>
                <a:gridCol w="3048000"/>
                <a:gridCol w="2743200"/>
              </a:tblGrid>
              <a:tr h="76200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被    测    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测      量      量      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85800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均    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非    均    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通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稳恒磁场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磁场传感器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（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Hall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片、单线圈）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Hall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片、双线圈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交变磁场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Hall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片、多线圈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杂散磁场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 场 传 感 器、磁 通 量 具、磁通门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382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磁     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各 类 磁 强 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2656" name="Text Box 32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13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82657" name="Text Box 33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838200"/>
          </a:xfrm>
          <a:gradFill rotWithShape="0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2.3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磁性测量的仪器设备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5147563" cy="646331"/>
          </a:xfr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磁性测量</a:t>
            </a:r>
            <a:r>
              <a:rPr lang="en-US" altLang="zh-CN" sz="3600" dirty="0">
                <a:solidFill>
                  <a:srgbClr val="0000FF"/>
                </a:solidFill>
                <a:latin typeface="宋体" pitchFamily="2" charset="-122"/>
              </a:rPr>
              <a:t>: </a:t>
            </a:r>
            <a:r>
              <a:rPr lang="zh-CN" altLang="en-US" sz="3600" dirty="0">
                <a:solidFill>
                  <a:srgbClr val="0000FF"/>
                </a:solidFill>
                <a:latin typeface="宋体" pitchFamily="2" charset="-122"/>
              </a:rPr>
              <a:t>传统 </a:t>
            </a:r>
            <a:r>
              <a:rPr lang="zh-CN" altLang="en-US" sz="3600" dirty="0">
                <a:solidFill>
                  <a:srgbClr val="0000FF"/>
                </a:solidFill>
                <a:ea typeface="华文行楷" pitchFamily="2" charset="-122"/>
              </a:rPr>
              <a:t>仪  器</a:t>
            </a:r>
          </a:p>
        </p:txBody>
      </p:sp>
      <p:grpSp>
        <p:nvGrpSpPr>
          <p:cNvPr id="283652" name="Group 4"/>
          <p:cNvGrpSpPr>
            <a:grpSpLocks/>
          </p:cNvGrpSpPr>
          <p:nvPr/>
        </p:nvGrpSpPr>
        <p:grpSpPr bwMode="auto">
          <a:xfrm>
            <a:off x="1195388" y="2057400"/>
            <a:ext cx="4595812" cy="762000"/>
            <a:chOff x="1440" y="1296"/>
            <a:chExt cx="2895" cy="480"/>
          </a:xfrm>
        </p:grpSpPr>
        <p:grpSp>
          <p:nvGrpSpPr>
            <p:cNvPr id="283653" name="Group 5"/>
            <p:cNvGrpSpPr>
              <a:grpSpLocks/>
            </p:cNvGrpSpPr>
            <p:nvPr/>
          </p:nvGrpSpPr>
          <p:grpSpPr bwMode="auto">
            <a:xfrm>
              <a:off x="1440" y="1341"/>
              <a:ext cx="2895" cy="390"/>
              <a:chOff x="417" y="1437"/>
              <a:chExt cx="2895" cy="390"/>
            </a:xfrm>
          </p:grpSpPr>
          <p:sp>
            <p:nvSpPr>
              <p:cNvPr id="283654" name="Text Box 6"/>
              <p:cNvSpPr txBox="1">
                <a:spLocks noChangeArrowheads="1"/>
              </p:cNvSpPr>
              <p:nvPr/>
            </p:nvSpPr>
            <p:spPr bwMode="auto">
              <a:xfrm>
                <a:off x="417" y="1438"/>
                <a:ext cx="1164" cy="38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3200">
                    <a:solidFill>
                      <a:srgbClr val="0000FF"/>
                    </a:solidFill>
                    <a:latin typeface="Times New Roman" pitchFamily="18" charset="0"/>
                    <a:ea typeface="华文行楷" pitchFamily="2" charset="-122"/>
                  </a:rPr>
                  <a:t>信号发生</a:t>
                </a:r>
              </a:p>
            </p:txBody>
          </p:sp>
          <p:sp>
            <p:nvSpPr>
              <p:cNvPr id="283655" name="Text Box 7"/>
              <p:cNvSpPr txBox="1">
                <a:spLocks noChangeArrowheads="1"/>
              </p:cNvSpPr>
              <p:nvPr/>
            </p:nvSpPr>
            <p:spPr bwMode="auto">
              <a:xfrm>
                <a:off x="2148" y="1437"/>
                <a:ext cx="1164" cy="389"/>
              </a:xfrm>
              <a:prstGeom prst="rect">
                <a:avLst/>
              </a:prstGeom>
              <a:solidFill>
                <a:srgbClr val="B3EDAF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3200">
                    <a:solidFill>
                      <a:schemeClr val="bg2"/>
                    </a:solidFill>
                    <a:latin typeface="Times New Roman" pitchFamily="18" charset="0"/>
                    <a:ea typeface="华文行楷" pitchFamily="2" charset="-122"/>
                  </a:rPr>
                  <a:t>信号变换</a:t>
                </a:r>
              </a:p>
            </p:txBody>
          </p:sp>
        </p:grpSp>
        <p:sp>
          <p:nvSpPr>
            <p:cNvPr id="283656" name="Text Box 8"/>
            <p:cNvSpPr txBox="1">
              <a:spLocks noChangeArrowheads="1"/>
            </p:cNvSpPr>
            <p:nvPr/>
          </p:nvSpPr>
          <p:spPr bwMode="auto">
            <a:xfrm>
              <a:off x="2694" y="1296"/>
              <a:ext cx="38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sz="4400">
                  <a:solidFill>
                    <a:srgbClr val="FF00FF"/>
                  </a:solidFill>
                  <a:latin typeface="Times New Roman" pitchFamily="18" charset="0"/>
                  <a:sym typeface="Symbol" pitchFamily="18" charset="2"/>
                </a:rPr>
                <a:t></a:t>
              </a:r>
              <a:endParaRPr kumimoji="1" lang="en-US" altLang="zh-CN" sz="440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283657" name="Group 9"/>
          <p:cNvGraphicFramePr>
            <a:graphicFrameLocks noGrp="1"/>
          </p:cNvGraphicFramePr>
          <p:nvPr/>
        </p:nvGraphicFramePr>
        <p:xfrm>
          <a:off x="457200" y="3095625"/>
          <a:ext cx="8382000" cy="3459164"/>
        </p:xfrm>
        <a:graphic>
          <a:graphicData uri="http://schemas.openxmlformats.org/drawingml/2006/table">
            <a:tbl>
              <a:tblPr/>
              <a:tblGrid>
                <a:gridCol w="1371600"/>
                <a:gridCol w="1524000"/>
                <a:gridCol w="5486400"/>
              </a:tblGrid>
              <a:tr h="503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电磁感应</a:t>
                      </a:r>
                    </a:p>
                  </a:txBody>
                  <a:tcPr marL="38100" marR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新魏" pitchFamily="2" charset="-122"/>
                        </a:rPr>
                        <a:t>空间变化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50000">
                          <a:srgbClr val="99FF99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振动样品、提拉样品、冲击法、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SQUID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磁强计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新魏" pitchFamily="2" charset="-122"/>
                        </a:rPr>
                        <a:t>时间变化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FF"/>
                        </a:gs>
                        <a:gs pos="100000">
                          <a:srgbClr val="99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动态磁性测量仪、永磁材料测试仪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物理效应</a:t>
                      </a:r>
                    </a:p>
                  </a:txBody>
                  <a:tcPr marL="38100" marR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新魏" pitchFamily="2" charset="-122"/>
                        </a:rPr>
                        <a:t>光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SMOKE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、磁圆（线）振二向色性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新魏" pitchFamily="2" charset="-122"/>
                        </a:rPr>
                        <a:t>电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交、直流电输运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新魏" pitchFamily="2" charset="-122"/>
                        </a:rPr>
                        <a:t>力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磁转矩、磁秤、交变梯度磁强计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  共  振</a:t>
                      </a:r>
                    </a:p>
                  </a:txBody>
                  <a:tcPr marL="38100" marR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华文新魏" pitchFamily="2" charset="-122"/>
                        </a:rPr>
                        <a:t>稳恒磁场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华文新魏" pitchFamily="2" charset="-122"/>
                        </a:rPr>
                        <a:t>微波磁场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ESR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、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FMR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、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AFMR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、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NMR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、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ö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ssbauer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谱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回旋共振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3684" name="Text Box 36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14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83685" name="Text Box 37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838200"/>
          </a:xfrm>
          <a:gradFill rotWithShape="0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2.3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磁性测量的仪器设备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5147563" cy="646331"/>
          </a:xfr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磁性测量</a:t>
            </a:r>
            <a:r>
              <a:rPr lang="en-US" altLang="zh-CN" sz="3600" dirty="0">
                <a:solidFill>
                  <a:srgbClr val="0000FF"/>
                </a:solidFill>
                <a:latin typeface="宋体" pitchFamily="2" charset="-122"/>
              </a:rPr>
              <a:t>: </a:t>
            </a:r>
            <a:r>
              <a:rPr lang="zh-CN" altLang="en-US" sz="3600" dirty="0">
                <a:solidFill>
                  <a:srgbClr val="0000FF"/>
                </a:solidFill>
                <a:latin typeface="宋体" pitchFamily="2" charset="-122"/>
              </a:rPr>
              <a:t>传统 </a:t>
            </a:r>
            <a:r>
              <a:rPr lang="zh-CN" altLang="en-US" sz="3600" dirty="0">
                <a:solidFill>
                  <a:srgbClr val="0000FF"/>
                </a:solidFill>
                <a:ea typeface="华文行楷" pitchFamily="2" charset="-122"/>
              </a:rPr>
              <a:t>仪  器</a:t>
            </a:r>
          </a:p>
        </p:txBody>
      </p:sp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6516688" y="1484313"/>
            <a:ext cx="1847850" cy="617537"/>
          </a:xfrm>
          <a:prstGeom prst="rect">
            <a:avLst/>
          </a:prstGeom>
          <a:solidFill>
            <a:srgbClr val="FFFFE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200">
                <a:solidFill>
                  <a:schemeClr val="accent2"/>
                </a:solidFill>
                <a:latin typeface="Times New Roman" pitchFamily="18" charset="0"/>
                <a:ea typeface="华文行楷" pitchFamily="2" charset="-122"/>
              </a:rPr>
              <a:t>信号采集</a:t>
            </a:r>
          </a:p>
        </p:txBody>
      </p:sp>
      <p:graphicFrame>
        <p:nvGraphicFramePr>
          <p:cNvPr id="284677" name="Group 5"/>
          <p:cNvGraphicFramePr>
            <a:graphicFrameLocks noGrp="1"/>
          </p:cNvGraphicFramePr>
          <p:nvPr/>
        </p:nvGraphicFramePr>
        <p:xfrm>
          <a:off x="495300" y="2420938"/>
          <a:ext cx="8153400" cy="4202113"/>
        </p:xfrm>
        <a:graphic>
          <a:graphicData uri="http://schemas.openxmlformats.org/drawingml/2006/table">
            <a:tbl>
              <a:tblPr/>
              <a:tblGrid>
                <a:gridCol w="1181100"/>
                <a:gridCol w="1885950"/>
                <a:gridCol w="2168525"/>
                <a:gridCol w="2917825"/>
              </a:tblGrid>
              <a:tr h="5445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信 号 采 集 方 法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仪  器  设  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信 号 放 大 方 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FF"/>
                    </a:solidFill>
                  </a:tcPr>
                </a:tc>
              </a:tr>
              <a:tr h="4064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探测线圈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振动样品磁强计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锁相放大器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提拉样品磁强计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积分放大器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SQUID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磁强计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SQUID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放大器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冲击法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光电检流计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悬丝扭矩、杠杆失衡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转矩仪、磁秤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光敏电阻、压电晶体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梯度线圈、压电晶体电压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交变梯度磁强计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压电晶体、前置放大器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极化光偏振方向、检偏器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SMOKE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光电变换器、前置放大器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电阻应变片应变、激光行程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磁致伸缩仪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电阻应变器、前置放大器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（微波）能量吸收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各类共振仪器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各种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RF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放大器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4722" name="Picture 50" descr="slide0025_image1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71" r="53255" b="9605"/>
          <a:stretch>
            <a:fillRect/>
          </a:stretch>
        </p:blipFill>
        <p:spPr bwMode="auto">
          <a:xfrm>
            <a:off x="1785938" y="3030538"/>
            <a:ext cx="1614487" cy="1522412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</p:pic>
      <p:sp>
        <p:nvSpPr>
          <p:cNvPr id="284723" name="Text Box 51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15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84724" name="Text Box 52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838200"/>
          </a:xfrm>
          <a:gradFill rotWithShape="0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2.3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磁性测量的仪器设备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5147563" cy="646331"/>
          </a:xfrm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0000FF"/>
                </a:solidFill>
                <a:ea typeface="华文新魏" pitchFamily="2" charset="-122"/>
              </a:rPr>
              <a:t>磁性测量</a:t>
            </a:r>
            <a:r>
              <a:rPr lang="en-US" altLang="zh-CN" sz="3600">
                <a:solidFill>
                  <a:srgbClr val="0000FF"/>
                </a:solidFill>
                <a:latin typeface="宋体" pitchFamily="2" charset="-122"/>
              </a:rPr>
              <a:t>: </a:t>
            </a:r>
            <a:r>
              <a:rPr lang="zh-CN" altLang="en-US" sz="3600">
                <a:solidFill>
                  <a:srgbClr val="0000FF"/>
                </a:solidFill>
                <a:latin typeface="宋体" pitchFamily="2" charset="-122"/>
              </a:rPr>
              <a:t>传统 </a:t>
            </a:r>
            <a:r>
              <a:rPr lang="zh-CN" altLang="en-US" sz="3600">
                <a:solidFill>
                  <a:srgbClr val="0000FF"/>
                </a:solidFill>
                <a:ea typeface="华文行楷" pitchFamily="2" charset="-122"/>
              </a:rPr>
              <a:t>仪  器</a:t>
            </a:r>
          </a:p>
        </p:txBody>
      </p:sp>
      <p:grpSp>
        <p:nvGrpSpPr>
          <p:cNvPr id="285700" name="Group 4"/>
          <p:cNvGrpSpPr>
            <a:grpSpLocks/>
          </p:cNvGrpSpPr>
          <p:nvPr/>
        </p:nvGrpSpPr>
        <p:grpSpPr bwMode="auto">
          <a:xfrm>
            <a:off x="1143000" y="2659063"/>
            <a:ext cx="6705600" cy="2979737"/>
            <a:chOff x="720" y="1675"/>
            <a:chExt cx="4224" cy="1877"/>
          </a:xfrm>
        </p:grpSpPr>
        <p:sp>
          <p:nvSpPr>
            <p:cNvPr id="285701" name="Text Box 5"/>
            <p:cNvSpPr txBox="1">
              <a:spLocks noChangeArrowheads="1"/>
            </p:cNvSpPr>
            <p:nvPr/>
          </p:nvSpPr>
          <p:spPr bwMode="auto">
            <a:xfrm>
              <a:off x="720" y="1675"/>
              <a:ext cx="1164" cy="389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50000">
                  <a:srgbClr val="99FF99"/>
                </a:gs>
                <a:gs pos="100000">
                  <a:srgbClr val="FFCC99"/>
                </a:gs>
              </a:gsLst>
              <a:lin ang="5400000" scaled="1"/>
            </a:gradFill>
            <a:ln w="38100">
              <a:solidFill>
                <a:srgbClr val="CCCC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3200">
                  <a:solidFill>
                    <a:srgbClr val="FF0000"/>
                  </a:solidFill>
                  <a:latin typeface="Times New Roman" pitchFamily="18" charset="0"/>
                  <a:ea typeface="华文行楷" pitchFamily="2" charset="-122"/>
                </a:rPr>
                <a:t>信号传输</a:t>
              </a:r>
            </a:p>
          </p:txBody>
        </p:sp>
        <p:sp>
          <p:nvSpPr>
            <p:cNvPr id="285702" name="Text Box 6"/>
            <p:cNvSpPr txBox="1">
              <a:spLocks noChangeArrowheads="1"/>
            </p:cNvSpPr>
            <p:nvPr/>
          </p:nvSpPr>
          <p:spPr bwMode="auto">
            <a:xfrm>
              <a:off x="2292" y="3163"/>
              <a:ext cx="1164" cy="389"/>
            </a:xfrm>
            <a:prstGeom prst="rect">
              <a:avLst/>
            </a:prstGeom>
            <a:solidFill>
              <a:srgbClr val="99FF99"/>
            </a:solidFill>
            <a:ln w="38100">
              <a:solidFill>
                <a:srgbClr val="CCCC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3200">
                  <a:latin typeface="Times New Roman" pitchFamily="18" charset="0"/>
                  <a:ea typeface="华文行楷" pitchFamily="2" charset="-122"/>
                </a:rPr>
                <a:t>信号存储</a:t>
              </a:r>
            </a:p>
          </p:txBody>
        </p:sp>
        <p:sp>
          <p:nvSpPr>
            <p:cNvPr id="285703" name="Text Box 7"/>
            <p:cNvSpPr txBox="1">
              <a:spLocks noChangeArrowheads="1"/>
            </p:cNvSpPr>
            <p:nvPr/>
          </p:nvSpPr>
          <p:spPr bwMode="auto">
            <a:xfrm>
              <a:off x="3780" y="1675"/>
              <a:ext cx="1164" cy="38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38100">
              <a:solidFill>
                <a:srgbClr val="CCCC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3200">
                  <a:solidFill>
                    <a:srgbClr val="FFFF00"/>
                  </a:solidFill>
                  <a:latin typeface="Times New Roman" pitchFamily="18" charset="0"/>
                  <a:ea typeface="华文行楷" pitchFamily="2" charset="-122"/>
                </a:rPr>
                <a:t>信号处理</a:t>
              </a:r>
            </a:p>
          </p:txBody>
        </p:sp>
        <p:sp>
          <p:nvSpPr>
            <p:cNvPr id="285704" name="Freeform 8"/>
            <p:cNvSpPr>
              <a:spLocks/>
            </p:cNvSpPr>
            <p:nvPr/>
          </p:nvSpPr>
          <p:spPr bwMode="auto">
            <a:xfrm>
              <a:off x="1902" y="1872"/>
              <a:ext cx="1842" cy="12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72" y="0"/>
                </a:cxn>
                <a:cxn ang="0">
                  <a:pos x="935" y="1280"/>
                </a:cxn>
                <a:cxn ang="0">
                  <a:pos x="0" y="0"/>
                </a:cxn>
              </a:cxnLst>
              <a:rect l="0" t="0" r="r" b="b"/>
              <a:pathLst>
                <a:path w="1872" h="1280">
                  <a:moveTo>
                    <a:pt x="0" y="0"/>
                  </a:moveTo>
                  <a:lnTo>
                    <a:pt x="1872" y="0"/>
                  </a:lnTo>
                  <a:lnTo>
                    <a:pt x="935" y="128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9000">
                  <a:srgbClr val="99CCFF"/>
                </a:gs>
                <a:gs pos="18000">
                  <a:srgbClr val="9966FF"/>
                </a:gs>
                <a:gs pos="30500">
                  <a:srgbClr val="CC99FF"/>
                </a:gs>
                <a:gs pos="41001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9500">
                  <a:srgbClr val="CC99FF"/>
                </a:gs>
                <a:gs pos="82000">
                  <a:srgbClr val="9966FF"/>
                </a:gs>
                <a:gs pos="91001">
                  <a:srgbClr val="99CCFF"/>
                </a:gs>
                <a:gs pos="100000">
                  <a:srgbClr val="CCCC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85705" name="Group 9"/>
          <p:cNvGrpSpPr>
            <a:grpSpLocks/>
          </p:cNvGrpSpPr>
          <p:nvPr/>
        </p:nvGrpSpPr>
        <p:grpSpPr bwMode="auto">
          <a:xfrm>
            <a:off x="304800" y="4419600"/>
            <a:ext cx="8382000" cy="1752600"/>
            <a:chOff x="192" y="2784"/>
            <a:chExt cx="5280" cy="1104"/>
          </a:xfrm>
        </p:grpSpPr>
        <p:sp>
          <p:nvSpPr>
            <p:cNvPr id="285706" name="AutoShape 10"/>
            <p:cNvSpPr>
              <a:spLocks noChangeArrowheads="1"/>
            </p:cNvSpPr>
            <p:nvPr/>
          </p:nvSpPr>
          <p:spPr bwMode="auto">
            <a:xfrm>
              <a:off x="192" y="2784"/>
              <a:ext cx="1632" cy="1008"/>
            </a:xfrm>
            <a:prstGeom prst="cloudCallout">
              <a:avLst>
                <a:gd name="adj1" fmla="val 67218"/>
                <a:gd name="adj2" fmla="val -65972"/>
              </a:avLst>
            </a:prstGeom>
            <a:gradFill rotWithShape="0">
              <a:gsLst>
                <a:gs pos="0">
                  <a:srgbClr val="E1E1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2400">
                  <a:solidFill>
                    <a:srgbClr val="FF0000"/>
                  </a:solidFill>
                  <a:latin typeface="Times New Roman" pitchFamily="18" charset="0"/>
                </a:rPr>
                <a:t>与  天  斗</a:t>
              </a:r>
            </a:p>
            <a:p>
              <a:pPr algn="ctr">
                <a:lnSpc>
                  <a:spcPct val="120000"/>
                </a:lnSpc>
              </a:pPr>
              <a:r>
                <a:rPr kumimoji="1" lang="zh-CN" altLang="en-US" sz="2400">
                  <a:solidFill>
                    <a:srgbClr val="FF0000"/>
                  </a:solidFill>
                  <a:latin typeface="Times New Roman" pitchFamily="18" charset="0"/>
                </a:rPr>
                <a:t>其乐无穷</a:t>
              </a:r>
            </a:p>
          </p:txBody>
        </p:sp>
        <p:sp>
          <p:nvSpPr>
            <p:cNvPr id="285707" name="AutoShape 11"/>
            <p:cNvSpPr>
              <a:spLocks noChangeArrowheads="1"/>
            </p:cNvSpPr>
            <p:nvPr/>
          </p:nvSpPr>
          <p:spPr bwMode="auto">
            <a:xfrm>
              <a:off x="3840" y="2880"/>
              <a:ext cx="1632" cy="1008"/>
            </a:xfrm>
            <a:prstGeom prst="cloudCallout">
              <a:avLst>
                <a:gd name="adj1" fmla="val -63907"/>
                <a:gd name="adj2" fmla="val -80556"/>
              </a:avLst>
            </a:prstGeom>
            <a:gradFill rotWithShape="0">
              <a:gsLst>
                <a:gs pos="0">
                  <a:srgbClr val="E1E1FF"/>
                </a:gs>
                <a:gs pos="100000">
                  <a:schemeClr val="tx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2400">
                  <a:solidFill>
                    <a:srgbClr val="0000FF"/>
                  </a:solidFill>
                  <a:latin typeface="Times New Roman" pitchFamily="18" charset="0"/>
                </a:rPr>
                <a:t>与  地  斗</a:t>
              </a:r>
            </a:p>
            <a:p>
              <a:pPr algn="ctr">
                <a:lnSpc>
                  <a:spcPct val="120000"/>
                </a:lnSpc>
              </a:pPr>
              <a:r>
                <a:rPr kumimoji="1" lang="zh-CN" altLang="en-US" sz="2400">
                  <a:solidFill>
                    <a:srgbClr val="0000FF"/>
                  </a:solidFill>
                  <a:latin typeface="Times New Roman" pitchFamily="18" charset="0"/>
                </a:rPr>
                <a:t>其乐无穷</a:t>
              </a:r>
            </a:p>
          </p:txBody>
        </p:sp>
      </p:grpSp>
      <p:sp>
        <p:nvSpPr>
          <p:cNvPr id="285708" name="Text Box 12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16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85709" name="Text Box 13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838200"/>
          </a:xfrm>
          <a:gradFill rotWithShape="0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2.3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磁性测量的仪器设备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6439583" cy="646331"/>
          </a:xfr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磁性测量</a:t>
            </a:r>
            <a:r>
              <a:rPr lang="zh-CN" altLang="en-US" sz="3600" dirty="0">
                <a:solidFill>
                  <a:srgbClr val="0000FF"/>
                </a:solidFill>
              </a:rPr>
              <a:t>：</a:t>
            </a:r>
            <a:r>
              <a:rPr lang="zh-CN" altLang="en-US" sz="3600" dirty="0">
                <a:solidFill>
                  <a:srgbClr val="0000FF"/>
                </a:solidFill>
                <a:latin typeface="宋体" pitchFamily="2" charset="-122"/>
              </a:rPr>
              <a:t>虚拟</a:t>
            </a:r>
            <a:r>
              <a:rPr lang="zh-CN" altLang="en-US" sz="3600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en-US" sz="3600" dirty="0">
                <a:solidFill>
                  <a:srgbClr val="0000FF"/>
                </a:solidFill>
                <a:ea typeface="华文行楷" pitchFamily="2" charset="-122"/>
              </a:rPr>
              <a:t>仪  器</a:t>
            </a:r>
            <a:r>
              <a:rPr lang="zh-CN" altLang="en-US" sz="3600" dirty="0">
                <a:solidFill>
                  <a:srgbClr val="0000FF"/>
                </a:solidFill>
              </a:rPr>
              <a:t>（</a:t>
            </a:r>
            <a:r>
              <a:rPr lang="en-US" altLang="zh-CN" sz="3600" dirty="0">
                <a:solidFill>
                  <a:srgbClr val="0000FF"/>
                </a:solidFill>
                <a:ea typeface="华文行楷" pitchFamily="2" charset="-122"/>
              </a:rPr>
              <a:t>VI</a:t>
            </a:r>
            <a:r>
              <a:rPr lang="zh-CN" altLang="en-US" sz="3600" dirty="0">
                <a:solidFill>
                  <a:srgbClr val="0000FF"/>
                </a:solidFill>
              </a:rPr>
              <a:t>）</a:t>
            </a:r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1000125" y="5257800"/>
            <a:ext cx="2200275" cy="1123950"/>
          </a:xfrm>
          <a:prstGeom prst="rect">
            <a:avLst/>
          </a:prstGeom>
          <a:solidFill>
            <a:srgbClr val="E1E1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</a:rPr>
              <a:t>传统仪器</a:t>
            </a:r>
          </a:p>
          <a:p>
            <a:pPr algn="ctr" eaLnBrk="0" hangingPunct="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ea typeface="华文新魏" pitchFamily="2" charset="-122"/>
              </a:rPr>
              <a:t>厂商</a:t>
            </a:r>
            <a:r>
              <a:rPr lang="zh-CN" altLang="en-US" sz="2400" b="1"/>
              <a:t>定义功能</a:t>
            </a: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5759450" y="5200650"/>
            <a:ext cx="2200275" cy="1123950"/>
          </a:xfrm>
          <a:prstGeom prst="rect">
            <a:avLst/>
          </a:prstGeom>
          <a:solidFill>
            <a:srgbClr val="E1E1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虚拟仪器</a:t>
            </a:r>
          </a:p>
          <a:p>
            <a:pPr algn="ctr" eaLnBrk="0" hangingPunct="0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ea typeface="华文新魏" pitchFamily="2" charset="-122"/>
              </a:rPr>
              <a:t>用户</a:t>
            </a:r>
            <a:r>
              <a:rPr lang="zh-CN" altLang="en-US" sz="2400" b="1"/>
              <a:t>定义功能</a:t>
            </a:r>
          </a:p>
        </p:txBody>
      </p:sp>
      <p:pic>
        <p:nvPicPr>
          <p:cNvPr id="286726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2590800"/>
            <a:ext cx="621982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86727" name="Group 7"/>
          <p:cNvGrpSpPr>
            <a:grpSpLocks/>
          </p:cNvGrpSpPr>
          <p:nvPr/>
        </p:nvGrpSpPr>
        <p:grpSpPr bwMode="auto">
          <a:xfrm>
            <a:off x="6386513" y="3575050"/>
            <a:ext cx="552450" cy="452438"/>
            <a:chOff x="4023" y="1820"/>
            <a:chExt cx="348" cy="285"/>
          </a:xfrm>
        </p:grpSpPr>
        <p:sp>
          <p:nvSpPr>
            <p:cNvPr id="286728" name="Freeform 8"/>
            <p:cNvSpPr>
              <a:spLocks/>
            </p:cNvSpPr>
            <p:nvPr/>
          </p:nvSpPr>
          <p:spPr bwMode="auto">
            <a:xfrm>
              <a:off x="4197" y="1820"/>
              <a:ext cx="174" cy="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137"/>
                </a:cxn>
                <a:cxn ang="0">
                  <a:pos x="156" y="139"/>
                </a:cxn>
                <a:cxn ang="0">
                  <a:pos x="156" y="143"/>
                </a:cxn>
                <a:cxn ang="0">
                  <a:pos x="158" y="148"/>
                </a:cxn>
                <a:cxn ang="0">
                  <a:pos x="159" y="152"/>
                </a:cxn>
                <a:cxn ang="0">
                  <a:pos x="159" y="157"/>
                </a:cxn>
                <a:cxn ang="0">
                  <a:pos x="158" y="161"/>
                </a:cxn>
                <a:cxn ang="0">
                  <a:pos x="156" y="164"/>
                </a:cxn>
                <a:cxn ang="0">
                  <a:pos x="153" y="167"/>
                </a:cxn>
                <a:cxn ang="0">
                  <a:pos x="150" y="170"/>
                </a:cxn>
                <a:cxn ang="0">
                  <a:pos x="145" y="172"/>
                </a:cxn>
                <a:cxn ang="0">
                  <a:pos x="141" y="173"/>
                </a:cxn>
                <a:cxn ang="0">
                  <a:pos x="136" y="172"/>
                </a:cxn>
                <a:cxn ang="0">
                  <a:pos x="133" y="171"/>
                </a:cxn>
                <a:cxn ang="0">
                  <a:pos x="129" y="169"/>
                </a:cxn>
                <a:cxn ang="0">
                  <a:pos x="126" y="167"/>
                </a:cxn>
                <a:cxn ang="0">
                  <a:pos x="123" y="163"/>
                </a:cxn>
                <a:cxn ang="0">
                  <a:pos x="121" y="159"/>
                </a:cxn>
                <a:cxn ang="0">
                  <a:pos x="121" y="154"/>
                </a:cxn>
                <a:cxn ang="0">
                  <a:pos x="122" y="149"/>
                </a:cxn>
                <a:cxn ang="0">
                  <a:pos x="124" y="144"/>
                </a:cxn>
                <a:cxn ang="0">
                  <a:pos x="124" y="140"/>
                </a:cxn>
                <a:cxn ang="0">
                  <a:pos x="94" y="138"/>
                </a:cxn>
                <a:cxn ang="0">
                  <a:pos x="94" y="131"/>
                </a:cxn>
                <a:cxn ang="0">
                  <a:pos x="94" y="125"/>
                </a:cxn>
                <a:cxn ang="0">
                  <a:pos x="93" y="121"/>
                </a:cxn>
                <a:cxn ang="0">
                  <a:pos x="90" y="119"/>
                </a:cxn>
                <a:cxn ang="0">
                  <a:pos x="87" y="117"/>
                </a:cxn>
                <a:cxn ang="0">
                  <a:pos x="83" y="117"/>
                </a:cxn>
                <a:cxn ang="0">
                  <a:pos x="77" y="117"/>
                </a:cxn>
                <a:cxn ang="0">
                  <a:pos x="71" y="118"/>
                </a:cxn>
                <a:cxn ang="0">
                  <a:pos x="66" y="118"/>
                </a:cxn>
                <a:cxn ang="0">
                  <a:pos x="61" y="116"/>
                </a:cxn>
                <a:cxn ang="0">
                  <a:pos x="56" y="114"/>
                </a:cxn>
                <a:cxn ang="0">
                  <a:pos x="53" y="110"/>
                </a:cxn>
                <a:cxn ang="0">
                  <a:pos x="53" y="105"/>
                </a:cxn>
                <a:cxn ang="0">
                  <a:pos x="53" y="100"/>
                </a:cxn>
                <a:cxn ang="0">
                  <a:pos x="52" y="95"/>
                </a:cxn>
                <a:cxn ang="0">
                  <a:pos x="51" y="92"/>
                </a:cxn>
                <a:cxn ang="0">
                  <a:pos x="48" y="90"/>
                </a:cxn>
                <a:cxn ang="0">
                  <a:pos x="44" y="89"/>
                </a:cxn>
                <a:cxn ang="0">
                  <a:pos x="39" y="87"/>
                </a:cxn>
                <a:cxn ang="0">
                  <a:pos x="33" y="85"/>
                </a:cxn>
                <a:cxn ang="0">
                  <a:pos x="28" y="84"/>
                </a:cxn>
                <a:cxn ang="0">
                  <a:pos x="24" y="82"/>
                </a:cxn>
                <a:cxn ang="0">
                  <a:pos x="21" y="78"/>
                </a:cxn>
                <a:cxn ang="0">
                  <a:pos x="19" y="74"/>
                </a:cxn>
                <a:cxn ang="0">
                  <a:pos x="18" y="70"/>
                </a:cxn>
                <a:cxn ang="0">
                  <a:pos x="20" y="65"/>
                </a:cxn>
                <a:cxn ang="0">
                  <a:pos x="21" y="59"/>
                </a:cxn>
                <a:cxn ang="0">
                  <a:pos x="22" y="54"/>
                </a:cxn>
                <a:cxn ang="0">
                  <a:pos x="21" y="49"/>
                </a:cxn>
                <a:cxn ang="0">
                  <a:pos x="19" y="44"/>
                </a:cxn>
                <a:cxn ang="0">
                  <a:pos x="17" y="41"/>
                </a:cxn>
                <a:cxn ang="0">
                  <a:pos x="14" y="39"/>
                </a:cxn>
                <a:cxn ang="0">
                  <a:pos x="11" y="37"/>
                </a:cxn>
                <a:cxn ang="0">
                  <a:pos x="7" y="36"/>
                </a:cxn>
                <a:cxn ang="0">
                  <a:pos x="2" y="36"/>
                </a:cxn>
              </a:cxnLst>
              <a:rect l="0" t="0" r="r" b="b"/>
              <a:pathLst>
                <a:path w="174" h="174">
                  <a:moveTo>
                    <a:pt x="0" y="36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73" y="137"/>
                  </a:lnTo>
                  <a:lnTo>
                    <a:pt x="157" y="137"/>
                  </a:lnTo>
                  <a:lnTo>
                    <a:pt x="156" y="139"/>
                  </a:lnTo>
                  <a:lnTo>
                    <a:pt x="156" y="141"/>
                  </a:lnTo>
                  <a:lnTo>
                    <a:pt x="156" y="143"/>
                  </a:lnTo>
                  <a:lnTo>
                    <a:pt x="157" y="146"/>
                  </a:lnTo>
                  <a:lnTo>
                    <a:pt x="158" y="148"/>
                  </a:lnTo>
                  <a:lnTo>
                    <a:pt x="158" y="150"/>
                  </a:lnTo>
                  <a:lnTo>
                    <a:pt x="159" y="152"/>
                  </a:lnTo>
                  <a:lnTo>
                    <a:pt x="159" y="155"/>
                  </a:lnTo>
                  <a:lnTo>
                    <a:pt x="159" y="157"/>
                  </a:lnTo>
                  <a:lnTo>
                    <a:pt x="159" y="159"/>
                  </a:lnTo>
                  <a:lnTo>
                    <a:pt x="158" y="161"/>
                  </a:lnTo>
                  <a:lnTo>
                    <a:pt x="157" y="163"/>
                  </a:lnTo>
                  <a:lnTo>
                    <a:pt x="156" y="164"/>
                  </a:lnTo>
                  <a:lnTo>
                    <a:pt x="155" y="167"/>
                  </a:lnTo>
                  <a:lnTo>
                    <a:pt x="153" y="167"/>
                  </a:lnTo>
                  <a:lnTo>
                    <a:pt x="151" y="169"/>
                  </a:lnTo>
                  <a:lnTo>
                    <a:pt x="150" y="170"/>
                  </a:lnTo>
                  <a:lnTo>
                    <a:pt x="147" y="171"/>
                  </a:lnTo>
                  <a:lnTo>
                    <a:pt x="145" y="172"/>
                  </a:lnTo>
                  <a:lnTo>
                    <a:pt x="142" y="172"/>
                  </a:lnTo>
                  <a:lnTo>
                    <a:pt x="141" y="173"/>
                  </a:lnTo>
                  <a:lnTo>
                    <a:pt x="138" y="173"/>
                  </a:lnTo>
                  <a:lnTo>
                    <a:pt x="136" y="172"/>
                  </a:lnTo>
                  <a:lnTo>
                    <a:pt x="134" y="172"/>
                  </a:lnTo>
                  <a:lnTo>
                    <a:pt x="133" y="171"/>
                  </a:lnTo>
                  <a:lnTo>
                    <a:pt x="131" y="171"/>
                  </a:lnTo>
                  <a:lnTo>
                    <a:pt x="129" y="169"/>
                  </a:lnTo>
                  <a:lnTo>
                    <a:pt x="128" y="168"/>
                  </a:lnTo>
                  <a:lnTo>
                    <a:pt x="126" y="167"/>
                  </a:lnTo>
                  <a:lnTo>
                    <a:pt x="124" y="165"/>
                  </a:lnTo>
                  <a:lnTo>
                    <a:pt x="123" y="163"/>
                  </a:lnTo>
                  <a:lnTo>
                    <a:pt x="122" y="162"/>
                  </a:lnTo>
                  <a:lnTo>
                    <a:pt x="121" y="159"/>
                  </a:lnTo>
                  <a:lnTo>
                    <a:pt x="121" y="157"/>
                  </a:lnTo>
                  <a:lnTo>
                    <a:pt x="121" y="154"/>
                  </a:lnTo>
                  <a:lnTo>
                    <a:pt x="121" y="152"/>
                  </a:lnTo>
                  <a:lnTo>
                    <a:pt x="122" y="149"/>
                  </a:lnTo>
                  <a:lnTo>
                    <a:pt x="123" y="146"/>
                  </a:lnTo>
                  <a:lnTo>
                    <a:pt x="124" y="144"/>
                  </a:lnTo>
                  <a:lnTo>
                    <a:pt x="124" y="141"/>
                  </a:lnTo>
                  <a:lnTo>
                    <a:pt x="124" y="140"/>
                  </a:lnTo>
                  <a:lnTo>
                    <a:pt x="123" y="138"/>
                  </a:lnTo>
                  <a:lnTo>
                    <a:pt x="94" y="138"/>
                  </a:lnTo>
                  <a:lnTo>
                    <a:pt x="95" y="133"/>
                  </a:lnTo>
                  <a:lnTo>
                    <a:pt x="94" y="131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3" y="123"/>
                  </a:lnTo>
                  <a:lnTo>
                    <a:pt x="93" y="121"/>
                  </a:lnTo>
                  <a:lnTo>
                    <a:pt x="92" y="120"/>
                  </a:lnTo>
                  <a:lnTo>
                    <a:pt x="90" y="119"/>
                  </a:lnTo>
                  <a:lnTo>
                    <a:pt x="88" y="118"/>
                  </a:lnTo>
                  <a:lnTo>
                    <a:pt x="87" y="117"/>
                  </a:lnTo>
                  <a:lnTo>
                    <a:pt x="85" y="117"/>
                  </a:lnTo>
                  <a:lnTo>
                    <a:pt x="83" y="117"/>
                  </a:lnTo>
                  <a:lnTo>
                    <a:pt x="80" y="117"/>
                  </a:lnTo>
                  <a:lnTo>
                    <a:pt x="77" y="117"/>
                  </a:lnTo>
                  <a:lnTo>
                    <a:pt x="74" y="117"/>
                  </a:lnTo>
                  <a:lnTo>
                    <a:pt x="71" y="118"/>
                  </a:lnTo>
                  <a:lnTo>
                    <a:pt x="69" y="118"/>
                  </a:lnTo>
                  <a:lnTo>
                    <a:pt x="66" y="118"/>
                  </a:lnTo>
                  <a:lnTo>
                    <a:pt x="64" y="117"/>
                  </a:lnTo>
                  <a:lnTo>
                    <a:pt x="61" y="116"/>
                  </a:lnTo>
                  <a:lnTo>
                    <a:pt x="58" y="115"/>
                  </a:lnTo>
                  <a:lnTo>
                    <a:pt x="56" y="114"/>
                  </a:lnTo>
                  <a:lnTo>
                    <a:pt x="55" y="112"/>
                  </a:lnTo>
                  <a:lnTo>
                    <a:pt x="53" y="110"/>
                  </a:lnTo>
                  <a:lnTo>
                    <a:pt x="53" y="108"/>
                  </a:lnTo>
                  <a:lnTo>
                    <a:pt x="53" y="105"/>
                  </a:lnTo>
                  <a:lnTo>
                    <a:pt x="53" y="103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2" y="95"/>
                  </a:lnTo>
                  <a:lnTo>
                    <a:pt x="52" y="94"/>
                  </a:lnTo>
                  <a:lnTo>
                    <a:pt x="51" y="92"/>
                  </a:lnTo>
                  <a:lnTo>
                    <a:pt x="50" y="91"/>
                  </a:lnTo>
                  <a:lnTo>
                    <a:pt x="48" y="90"/>
                  </a:lnTo>
                  <a:lnTo>
                    <a:pt x="47" y="89"/>
                  </a:lnTo>
                  <a:lnTo>
                    <a:pt x="44" y="89"/>
                  </a:lnTo>
                  <a:lnTo>
                    <a:pt x="42" y="88"/>
                  </a:lnTo>
                  <a:lnTo>
                    <a:pt x="39" y="87"/>
                  </a:lnTo>
                  <a:lnTo>
                    <a:pt x="36" y="86"/>
                  </a:lnTo>
                  <a:lnTo>
                    <a:pt x="33" y="85"/>
                  </a:lnTo>
                  <a:lnTo>
                    <a:pt x="31" y="84"/>
                  </a:lnTo>
                  <a:lnTo>
                    <a:pt x="28" y="84"/>
                  </a:lnTo>
                  <a:lnTo>
                    <a:pt x="26" y="83"/>
                  </a:lnTo>
                  <a:lnTo>
                    <a:pt x="24" y="82"/>
                  </a:lnTo>
                  <a:lnTo>
                    <a:pt x="22" y="80"/>
                  </a:lnTo>
                  <a:lnTo>
                    <a:pt x="21" y="78"/>
                  </a:lnTo>
                  <a:lnTo>
                    <a:pt x="20" y="77"/>
                  </a:lnTo>
                  <a:lnTo>
                    <a:pt x="19" y="74"/>
                  </a:lnTo>
                  <a:lnTo>
                    <a:pt x="18" y="72"/>
                  </a:lnTo>
                  <a:lnTo>
                    <a:pt x="18" y="70"/>
                  </a:lnTo>
                  <a:lnTo>
                    <a:pt x="19" y="68"/>
                  </a:lnTo>
                  <a:lnTo>
                    <a:pt x="20" y="65"/>
                  </a:lnTo>
                  <a:lnTo>
                    <a:pt x="21" y="62"/>
                  </a:lnTo>
                  <a:lnTo>
                    <a:pt x="21" y="59"/>
                  </a:lnTo>
                  <a:lnTo>
                    <a:pt x="22" y="57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1" y="49"/>
                  </a:lnTo>
                  <a:lnTo>
                    <a:pt x="20" y="47"/>
                  </a:lnTo>
                  <a:lnTo>
                    <a:pt x="19" y="44"/>
                  </a:lnTo>
                  <a:lnTo>
                    <a:pt x="17" y="42"/>
                  </a:lnTo>
                  <a:lnTo>
                    <a:pt x="17" y="41"/>
                  </a:lnTo>
                  <a:lnTo>
                    <a:pt x="15" y="40"/>
                  </a:lnTo>
                  <a:lnTo>
                    <a:pt x="14" y="39"/>
                  </a:lnTo>
                  <a:lnTo>
                    <a:pt x="13" y="38"/>
                  </a:lnTo>
                  <a:lnTo>
                    <a:pt x="11" y="37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29" name="Freeform 9"/>
            <p:cNvSpPr>
              <a:spLocks/>
            </p:cNvSpPr>
            <p:nvPr/>
          </p:nvSpPr>
          <p:spPr bwMode="auto">
            <a:xfrm>
              <a:off x="4196" y="1958"/>
              <a:ext cx="175" cy="147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173" y="0"/>
                </a:cxn>
                <a:cxn ang="0">
                  <a:pos x="157" y="2"/>
                </a:cxn>
                <a:cxn ang="0">
                  <a:pos x="157" y="7"/>
                </a:cxn>
                <a:cxn ang="0">
                  <a:pos x="159" y="14"/>
                </a:cxn>
                <a:cxn ang="0">
                  <a:pos x="160" y="19"/>
                </a:cxn>
                <a:cxn ang="0">
                  <a:pos x="159" y="24"/>
                </a:cxn>
                <a:cxn ang="0">
                  <a:pos x="155" y="29"/>
                </a:cxn>
                <a:cxn ang="0">
                  <a:pos x="151" y="33"/>
                </a:cxn>
                <a:cxn ang="0">
                  <a:pos x="145" y="34"/>
                </a:cxn>
                <a:cxn ang="0">
                  <a:pos x="138" y="34"/>
                </a:cxn>
                <a:cxn ang="0">
                  <a:pos x="132" y="33"/>
                </a:cxn>
                <a:cxn ang="0">
                  <a:pos x="127" y="29"/>
                </a:cxn>
                <a:cxn ang="0">
                  <a:pos x="124" y="25"/>
                </a:cxn>
                <a:cxn ang="0">
                  <a:pos x="122" y="20"/>
                </a:cxn>
                <a:cxn ang="0">
                  <a:pos x="122" y="15"/>
                </a:cxn>
                <a:cxn ang="0">
                  <a:pos x="124" y="10"/>
                </a:cxn>
                <a:cxn ang="0">
                  <a:pos x="124" y="5"/>
                </a:cxn>
                <a:cxn ang="0">
                  <a:pos x="124" y="0"/>
                </a:cxn>
                <a:cxn ang="0">
                  <a:pos x="95" y="5"/>
                </a:cxn>
                <a:cxn ang="0">
                  <a:pos x="95" y="11"/>
                </a:cxn>
                <a:cxn ang="0">
                  <a:pos x="95" y="17"/>
                </a:cxn>
                <a:cxn ang="0">
                  <a:pos x="93" y="22"/>
                </a:cxn>
                <a:cxn ang="0">
                  <a:pos x="91" y="25"/>
                </a:cxn>
                <a:cxn ang="0">
                  <a:pos x="87" y="27"/>
                </a:cxn>
                <a:cxn ang="0">
                  <a:pos x="83" y="28"/>
                </a:cxn>
                <a:cxn ang="0">
                  <a:pos x="78" y="27"/>
                </a:cxn>
                <a:cxn ang="0">
                  <a:pos x="74" y="27"/>
                </a:cxn>
                <a:cxn ang="0">
                  <a:pos x="68" y="26"/>
                </a:cxn>
                <a:cxn ang="0">
                  <a:pos x="63" y="27"/>
                </a:cxn>
                <a:cxn ang="0">
                  <a:pos x="58" y="28"/>
                </a:cxn>
                <a:cxn ang="0">
                  <a:pos x="55" y="32"/>
                </a:cxn>
                <a:cxn ang="0">
                  <a:pos x="53" y="36"/>
                </a:cxn>
                <a:cxn ang="0">
                  <a:pos x="53" y="41"/>
                </a:cxn>
                <a:cxn ang="0">
                  <a:pos x="53" y="46"/>
                </a:cxn>
                <a:cxn ang="0">
                  <a:pos x="52" y="50"/>
                </a:cxn>
                <a:cxn ang="0">
                  <a:pos x="50" y="54"/>
                </a:cxn>
                <a:cxn ang="0">
                  <a:pos x="45" y="56"/>
                </a:cxn>
                <a:cxn ang="0">
                  <a:pos x="41" y="57"/>
                </a:cxn>
                <a:cxn ang="0">
                  <a:pos x="35" y="58"/>
                </a:cxn>
                <a:cxn ang="0">
                  <a:pos x="31" y="60"/>
                </a:cxn>
                <a:cxn ang="0">
                  <a:pos x="26" y="61"/>
                </a:cxn>
                <a:cxn ang="0">
                  <a:pos x="23" y="64"/>
                </a:cxn>
                <a:cxn ang="0">
                  <a:pos x="21" y="67"/>
                </a:cxn>
                <a:cxn ang="0">
                  <a:pos x="19" y="73"/>
                </a:cxn>
                <a:cxn ang="0">
                  <a:pos x="20" y="78"/>
                </a:cxn>
                <a:cxn ang="0">
                  <a:pos x="21" y="84"/>
                </a:cxn>
                <a:cxn ang="0">
                  <a:pos x="22" y="89"/>
                </a:cxn>
                <a:cxn ang="0">
                  <a:pos x="22" y="95"/>
                </a:cxn>
                <a:cxn ang="0">
                  <a:pos x="21" y="99"/>
                </a:cxn>
                <a:cxn ang="0">
                  <a:pos x="18" y="104"/>
                </a:cxn>
                <a:cxn ang="0">
                  <a:pos x="15" y="109"/>
                </a:cxn>
                <a:cxn ang="0">
                  <a:pos x="12" y="112"/>
                </a:cxn>
                <a:cxn ang="0">
                  <a:pos x="8" y="114"/>
                </a:cxn>
                <a:cxn ang="0">
                  <a:pos x="3" y="115"/>
                </a:cxn>
              </a:cxnLst>
              <a:rect l="0" t="0" r="r" b="b"/>
              <a:pathLst>
                <a:path w="175" h="147">
                  <a:moveTo>
                    <a:pt x="0" y="115"/>
                  </a:moveTo>
                  <a:lnTo>
                    <a:pt x="0" y="146"/>
                  </a:lnTo>
                  <a:lnTo>
                    <a:pt x="174" y="146"/>
                  </a:lnTo>
                  <a:lnTo>
                    <a:pt x="173" y="0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7" y="5"/>
                  </a:lnTo>
                  <a:lnTo>
                    <a:pt x="157" y="7"/>
                  </a:lnTo>
                  <a:lnTo>
                    <a:pt x="158" y="10"/>
                  </a:lnTo>
                  <a:lnTo>
                    <a:pt x="159" y="14"/>
                  </a:lnTo>
                  <a:lnTo>
                    <a:pt x="160" y="16"/>
                  </a:lnTo>
                  <a:lnTo>
                    <a:pt x="160" y="19"/>
                  </a:lnTo>
                  <a:lnTo>
                    <a:pt x="159" y="22"/>
                  </a:lnTo>
                  <a:lnTo>
                    <a:pt x="159" y="24"/>
                  </a:lnTo>
                  <a:lnTo>
                    <a:pt x="157" y="27"/>
                  </a:lnTo>
                  <a:lnTo>
                    <a:pt x="155" y="29"/>
                  </a:lnTo>
                  <a:lnTo>
                    <a:pt x="153" y="31"/>
                  </a:lnTo>
                  <a:lnTo>
                    <a:pt x="151" y="33"/>
                  </a:lnTo>
                  <a:lnTo>
                    <a:pt x="147" y="33"/>
                  </a:lnTo>
                  <a:lnTo>
                    <a:pt x="145" y="34"/>
                  </a:lnTo>
                  <a:lnTo>
                    <a:pt x="142" y="34"/>
                  </a:lnTo>
                  <a:lnTo>
                    <a:pt x="138" y="34"/>
                  </a:lnTo>
                  <a:lnTo>
                    <a:pt x="134" y="33"/>
                  </a:lnTo>
                  <a:lnTo>
                    <a:pt x="132" y="33"/>
                  </a:lnTo>
                  <a:lnTo>
                    <a:pt x="130" y="32"/>
                  </a:lnTo>
                  <a:lnTo>
                    <a:pt x="127" y="29"/>
                  </a:lnTo>
                  <a:lnTo>
                    <a:pt x="125" y="27"/>
                  </a:lnTo>
                  <a:lnTo>
                    <a:pt x="124" y="25"/>
                  </a:lnTo>
                  <a:lnTo>
                    <a:pt x="123" y="22"/>
                  </a:lnTo>
                  <a:lnTo>
                    <a:pt x="122" y="20"/>
                  </a:lnTo>
                  <a:lnTo>
                    <a:pt x="122" y="17"/>
                  </a:lnTo>
                  <a:lnTo>
                    <a:pt x="122" y="15"/>
                  </a:lnTo>
                  <a:lnTo>
                    <a:pt x="123" y="12"/>
                  </a:lnTo>
                  <a:lnTo>
                    <a:pt x="124" y="10"/>
                  </a:lnTo>
                  <a:lnTo>
                    <a:pt x="124" y="7"/>
                  </a:lnTo>
                  <a:lnTo>
                    <a:pt x="124" y="5"/>
                  </a:lnTo>
                  <a:lnTo>
                    <a:pt x="124" y="3"/>
                  </a:lnTo>
                  <a:lnTo>
                    <a:pt x="124" y="0"/>
                  </a:lnTo>
                  <a:lnTo>
                    <a:pt x="95" y="0"/>
                  </a:lnTo>
                  <a:lnTo>
                    <a:pt x="95" y="5"/>
                  </a:lnTo>
                  <a:lnTo>
                    <a:pt x="95" y="9"/>
                  </a:lnTo>
                  <a:lnTo>
                    <a:pt x="95" y="11"/>
                  </a:lnTo>
                  <a:lnTo>
                    <a:pt x="95" y="15"/>
                  </a:lnTo>
                  <a:lnTo>
                    <a:pt x="95" y="17"/>
                  </a:lnTo>
                  <a:lnTo>
                    <a:pt x="94" y="20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1" y="25"/>
                  </a:lnTo>
                  <a:lnTo>
                    <a:pt x="89" y="26"/>
                  </a:lnTo>
                  <a:lnTo>
                    <a:pt x="87" y="27"/>
                  </a:lnTo>
                  <a:lnTo>
                    <a:pt x="85" y="27"/>
                  </a:lnTo>
                  <a:lnTo>
                    <a:pt x="83" y="28"/>
                  </a:lnTo>
                  <a:lnTo>
                    <a:pt x="80" y="28"/>
                  </a:lnTo>
                  <a:lnTo>
                    <a:pt x="78" y="27"/>
                  </a:lnTo>
                  <a:lnTo>
                    <a:pt x="76" y="27"/>
                  </a:lnTo>
                  <a:lnTo>
                    <a:pt x="74" y="27"/>
                  </a:lnTo>
                  <a:lnTo>
                    <a:pt x="71" y="26"/>
                  </a:lnTo>
                  <a:lnTo>
                    <a:pt x="68" y="26"/>
                  </a:lnTo>
                  <a:lnTo>
                    <a:pt x="66" y="27"/>
                  </a:lnTo>
                  <a:lnTo>
                    <a:pt x="63" y="27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30"/>
                  </a:lnTo>
                  <a:lnTo>
                    <a:pt x="55" y="32"/>
                  </a:lnTo>
                  <a:lnTo>
                    <a:pt x="53" y="34"/>
                  </a:lnTo>
                  <a:lnTo>
                    <a:pt x="53" y="36"/>
                  </a:lnTo>
                  <a:lnTo>
                    <a:pt x="53" y="39"/>
                  </a:lnTo>
                  <a:lnTo>
                    <a:pt x="53" y="41"/>
                  </a:lnTo>
                  <a:lnTo>
                    <a:pt x="53" y="43"/>
                  </a:lnTo>
                  <a:lnTo>
                    <a:pt x="53" y="46"/>
                  </a:lnTo>
                  <a:lnTo>
                    <a:pt x="53" y="48"/>
                  </a:lnTo>
                  <a:lnTo>
                    <a:pt x="52" y="50"/>
                  </a:lnTo>
                  <a:lnTo>
                    <a:pt x="51" y="52"/>
                  </a:lnTo>
                  <a:lnTo>
                    <a:pt x="50" y="54"/>
                  </a:lnTo>
                  <a:lnTo>
                    <a:pt x="48" y="55"/>
                  </a:lnTo>
                  <a:lnTo>
                    <a:pt x="45" y="56"/>
                  </a:lnTo>
                  <a:lnTo>
                    <a:pt x="43" y="56"/>
                  </a:lnTo>
                  <a:lnTo>
                    <a:pt x="41" y="57"/>
                  </a:lnTo>
                  <a:lnTo>
                    <a:pt x="39" y="58"/>
                  </a:lnTo>
                  <a:lnTo>
                    <a:pt x="35" y="58"/>
                  </a:lnTo>
                  <a:lnTo>
                    <a:pt x="33" y="59"/>
                  </a:lnTo>
                  <a:lnTo>
                    <a:pt x="31" y="60"/>
                  </a:lnTo>
                  <a:lnTo>
                    <a:pt x="28" y="61"/>
                  </a:lnTo>
                  <a:lnTo>
                    <a:pt x="26" y="61"/>
                  </a:lnTo>
                  <a:lnTo>
                    <a:pt x="25" y="62"/>
                  </a:lnTo>
                  <a:lnTo>
                    <a:pt x="23" y="64"/>
                  </a:lnTo>
                  <a:lnTo>
                    <a:pt x="22" y="66"/>
                  </a:lnTo>
                  <a:lnTo>
                    <a:pt x="21" y="67"/>
                  </a:lnTo>
                  <a:lnTo>
                    <a:pt x="19" y="70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20" y="78"/>
                  </a:lnTo>
                  <a:lnTo>
                    <a:pt x="21" y="80"/>
                  </a:lnTo>
                  <a:lnTo>
                    <a:pt x="21" y="84"/>
                  </a:lnTo>
                  <a:lnTo>
                    <a:pt x="22" y="87"/>
                  </a:lnTo>
                  <a:lnTo>
                    <a:pt x="22" y="89"/>
                  </a:lnTo>
                  <a:lnTo>
                    <a:pt x="22" y="91"/>
                  </a:lnTo>
                  <a:lnTo>
                    <a:pt x="22" y="95"/>
                  </a:lnTo>
                  <a:lnTo>
                    <a:pt x="21" y="96"/>
                  </a:lnTo>
                  <a:lnTo>
                    <a:pt x="21" y="99"/>
                  </a:lnTo>
                  <a:lnTo>
                    <a:pt x="19" y="101"/>
                  </a:lnTo>
                  <a:lnTo>
                    <a:pt x="18" y="104"/>
                  </a:lnTo>
                  <a:lnTo>
                    <a:pt x="17" y="106"/>
                  </a:lnTo>
                  <a:lnTo>
                    <a:pt x="15" y="109"/>
                  </a:lnTo>
                  <a:lnTo>
                    <a:pt x="13" y="111"/>
                  </a:lnTo>
                  <a:lnTo>
                    <a:pt x="12" y="112"/>
                  </a:lnTo>
                  <a:lnTo>
                    <a:pt x="9" y="113"/>
                  </a:lnTo>
                  <a:lnTo>
                    <a:pt x="8" y="114"/>
                  </a:lnTo>
                  <a:lnTo>
                    <a:pt x="5" y="115"/>
                  </a:lnTo>
                  <a:lnTo>
                    <a:pt x="3" y="115"/>
                  </a:lnTo>
                  <a:lnTo>
                    <a:pt x="0" y="115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30" name="Freeform 10"/>
            <p:cNvSpPr>
              <a:spLocks/>
            </p:cNvSpPr>
            <p:nvPr/>
          </p:nvSpPr>
          <p:spPr bwMode="auto">
            <a:xfrm>
              <a:off x="4023" y="1931"/>
              <a:ext cx="174" cy="174"/>
            </a:xfrm>
            <a:custGeom>
              <a:avLst/>
              <a:gdLst/>
              <a:ahLst/>
              <a:cxnLst>
                <a:cxn ang="0">
                  <a:pos x="173" y="173"/>
                </a:cxn>
                <a:cxn ang="0">
                  <a:pos x="0" y="34"/>
                </a:cxn>
                <a:cxn ang="0">
                  <a:pos x="15" y="33"/>
                </a:cxn>
                <a:cxn ang="0">
                  <a:pos x="16" y="30"/>
                </a:cxn>
                <a:cxn ang="0">
                  <a:pos x="15" y="26"/>
                </a:cxn>
                <a:cxn ang="0">
                  <a:pos x="13" y="21"/>
                </a:cxn>
                <a:cxn ang="0">
                  <a:pos x="13" y="17"/>
                </a:cxn>
                <a:cxn ang="0">
                  <a:pos x="13" y="13"/>
                </a:cxn>
                <a:cxn ang="0">
                  <a:pos x="14" y="9"/>
                </a:cxn>
                <a:cxn ang="0">
                  <a:pos x="18" y="5"/>
                </a:cxn>
                <a:cxn ang="0">
                  <a:pos x="21" y="2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7" y="0"/>
                </a:cxn>
                <a:cxn ang="0">
                  <a:pos x="41" y="1"/>
                </a:cxn>
                <a:cxn ang="0">
                  <a:pos x="45" y="3"/>
                </a:cxn>
                <a:cxn ang="0">
                  <a:pos x="48" y="6"/>
                </a:cxn>
                <a:cxn ang="0">
                  <a:pos x="50" y="10"/>
                </a:cxn>
                <a:cxn ang="0">
                  <a:pos x="51" y="15"/>
                </a:cxn>
                <a:cxn ang="0">
                  <a:pos x="51" y="20"/>
                </a:cxn>
                <a:cxn ang="0">
                  <a:pos x="50" y="25"/>
                </a:cxn>
                <a:cxn ang="0">
                  <a:pos x="49" y="30"/>
                </a:cxn>
                <a:cxn ang="0">
                  <a:pos x="49" y="32"/>
                </a:cxn>
                <a:cxn ang="0">
                  <a:pos x="78" y="33"/>
                </a:cxn>
                <a:cxn ang="0">
                  <a:pos x="77" y="43"/>
                </a:cxn>
                <a:cxn ang="0">
                  <a:pos x="77" y="48"/>
                </a:cxn>
                <a:cxn ang="0">
                  <a:pos x="78" y="54"/>
                </a:cxn>
                <a:cxn ang="0">
                  <a:pos x="80" y="57"/>
                </a:cxn>
                <a:cxn ang="0">
                  <a:pos x="83" y="59"/>
                </a:cxn>
                <a:cxn ang="0">
                  <a:pos x="87" y="60"/>
                </a:cxn>
                <a:cxn ang="0">
                  <a:pos x="91" y="60"/>
                </a:cxn>
                <a:cxn ang="0">
                  <a:pos x="96" y="60"/>
                </a:cxn>
                <a:cxn ang="0">
                  <a:pos x="101" y="59"/>
                </a:cxn>
                <a:cxn ang="0">
                  <a:pos x="107" y="59"/>
                </a:cxn>
                <a:cxn ang="0">
                  <a:pos x="112" y="61"/>
                </a:cxn>
                <a:cxn ang="0">
                  <a:pos x="116" y="64"/>
                </a:cxn>
                <a:cxn ang="0">
                  <a:pos x="119" y="67"/>
                </a:cxn>
                <a:cxn ang="0">
                  <a:pos x="120" y="71"/>
                </a:cxn>
                <a:cxn ang="0">
                  <a:pos x="119" y="76"/>
                </a:cxn>
                <a:cxn ang="0">
                  <a:pos x="120" y="81"/>
                </a:cxn>
                <a:cxn ang="0">
                  <a:pos x="122" y="85"/>
                </a:cxn>
                <a:cxn ang="0">
                  <a:pos x="124" y="88"/>
                </a:cxn>
                <a:cxn ang="0">
                  <a:pos x="130" y="90"/>
                </a:cxn>
                <a:cxn ang="0">
                  <a:pos x="134" y="91"/>
                </a:cxn>
                <a:cxn ang="0">
                  <a:pos x="140" y="92"/>
                </a:cxn>
                <a:cxn ang="0">
                  <a:pos x="145" y="93"/>
                </a:cxn>
                <a:cxn ang="0">
                  <a:pos x="148" y="96"/>
                </a:cxn>
                <a:cxn ang="0">
                  <a:pos x="151" y="99"/>
                </a:cxn>
                <a:cxn ang="0">
                  <a:pos x="153" y="102"/>
                </a:cxn>
                <a:cxn ang="0">
                  <a:pos x="154" y="108"/>
                </a:cxn>
                <a:cxn ang="0">
                  <a:pos x="152" y="113"/>
                </a:cxn>
                <a:cxn ang="0">
                  <a:pos x="151" y="119"/>
                </a:cxn>
                <a:cxn ang="0">
                  <a:pos x="150" y="124"/>
                </a:cxn>
                <a:cxn ang="0">
                  <a:pos x="151" y="129"/>
                </a:cxn>
                <a:cxn ang="0">
                  <a:pos x="154" y="133"/>
                </a:cxn>
                <a:cxn ang="0">
                  <a:pos x="157" y="137"/>
                </a:cxn>
                <a:cxn ang="0">
                  <a:pos x="161" y="140"/>
                </a:cxn>
                <a:cxn ang="0">
                  <a:pos x="165" y="142"/>
                </a:cxn>
                <a:cxn ang="0">
                  <a:pos x="170" y="142"/>
                </a:cxn>
              </a:cxnLst>
              <a:rect l="0" t="0" r="r" b="b"/>
              <a:pathLst>
                <a:path w="174" h="174">
                  <a:moveTo>
                    <a:pt x="173" y="142"/>
                  </a:moveTo>
                  <a:lnTo>
                    <a:pt x="173" y="173"/>
                  </a:lnTo>
                  <a:lnTo>
                    <a:pt x="0" y="173"/>
                  </a:lnTo>
                  <a:lnTo>
                    <a:pt x="0" y="34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5" y="26"/>
                  </a:lnTo>
                  <a:lnTo>
                    <a:pt x="14" y="23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1" y="1"/>
                  </a:lnTo>
                  <a:lnTo>
                    <a:pt x="43" y="2"/>
                  </a:lnTo>
                  <a:lnTo>
                    <a:pt x="45" y="3"/>
                  </a:lnTo>
                  <a:lnTo>
                    <a:pt x="46" y="5"/>
                  </a:lnTo>
                  <a:lnTo>
                    <a:pt x="48" y="6"/>
                  </a:lnTo>
                  <a:lnTo>
                    <a:pt x="49" y="8"/>
                  </a:lnTo>
                  <a:lnTo>
                    <a:pt x="50" y="10"/>
                  </a:lnTo>
                  <a:lnTo>
                    <a:pt x="51" y="12"/>
                  </a:lnTo>
                  <a:lnTo>
                    <a:pt x="51" y="15"/>
                  </a:lnTo>
                  <a:lnTo>
                    <a:pt x="51" y="17"/>
                  </a:lnTo>
                  <a:lnTo>
                    <a:pt x="51" y="20"/>
                  </a:lnTo>
                  <a:lnTo>
                    <a:pt x="50" y="22"/>
                  </a:lnTo>
                  <a:lnTo>
                    <a:pt x="50" y="25"/>
                  </a:lnTo>
                  <a:lnTo>
                    <a:pt x="49" y="27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49" y="32"/>
                  </a:lnTo>
                  <a:lnTo>
                    <a:pt x="50" y="33"/>
                  </a:lnTo>
                  <a:lnTo>
                    <a:pt x="78" y="33"/>
                  </a:lnTo>
                  <a:lnTo>
                    <a:pt x="77" y="39"/>
                  </a:lnTo>
                  <a:lnTo>
                    <a:pt x="77" y="43"/>
                  </a:lnTo>
                  <a:lnTo>
                    <a:pt x="77" y="45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8" y="54"/>
                  </a:lnTo>
                  <a:lnTo>
                    <a:pt x="79" y="55"/>
                  </a:lnTo>
                  <a:lnTo>
                    <a:pt x="80" y="57"/>
                  </a:lnTo>
                  <a:lnTo>
                    <a:pt x="81" y="58"/>
                  </a:lnTo>
                  <a:lnTo>
                    <a:pt x="83" y="59"/>
                  </a:lnTo>
                  <a:lnTo>
                    <a:pt x="85" y="60"/>
                  </a:lnTo>
                  <a:lnTo>
                    <a:pt x="87" y="60"/>
                  </a:lnTo>
                  <a:lnTo>
                    <a:pt x="89" y="60"/>
                  </a:lnTo>
                  <a:lnTo>
                    <a:pt x="91" y="60"/>
                  </a:lnTo>
                  <a:lnTo>
                    <a:pt x="94" y="60"/>
                  </a:lnTo>
                  <a:lnTo>
                    <a:pt x="96" y="60"/>
                  </a:lnTo>
                  <a:lnTo>
                    <a:pt x="99" y="59"/>
                  </a:lnTo>
                  <a:lnTo>
                    <a:pt x="101" y="59"/>
                  </a:lnTo>
                  <a:lnTo>
                    <a:pt x="104" y="59"/>
                  </a:lnTo>
                  <a:lnTo>
                    <a:pt x="107" y="59"/>
                  </a:lnTo>
                  <a:lnTo>
                    <a:pt x="109" y="60"/>
                  </a:lnTo>
                  <a:lnTo>
                    <a:pt x="112" y="61"/>
                  </a:lnTo>
                  <a:lnTo>
                    <a:pt x="114" y="62"/>
                  </a:lnTo>
                  <a:lnTo>
                    <a:pt x="116" y="64"/>
                  </a:lnTo>
                  <a:lnTo>
                    <a:pt x="118" y="65"/>
                  </a:lnTo>
                  <a:lnTo>
                    <a:pt x="119" y="67"/>
                  </a:lnTo>
                  <a:lnTo>
                    <a:pt x="119" y="70"/>
                  </a:lnTo>
                  <a:lnTo>
                    <a:pt x="120" y="71"/>
                  </a:lnTo>
                  <a:lnTo>
                    <a:pt x="119" y="74"/>
                  </a:lnTo>
                  <a:lnTo>
                    <a:pt x="119" y="76"/>
                  </a:lnTo>
                  <a:lnTo>
                    <a:pt x="119" y="79"/>
                  </a:lnTo>
                  <a:lnTo>
                    <a:pt x="120" y="81"/>
                  </a:lnTo>
                  <a:lnTo>
                    <a:pt x="121" y="83"/>
                  </a:lnTo>
                  <a:lnTo>
                    <a:pt x="122" y="85"/>
                  </a:lnTo>
                  <a:lnTo>
                    <a:pt x="122" y="86"/>
                  </a:lnTo>
                  <a:lnTo>
                    <a:pt x="124" y="88"/>
                  </a:lnTo>
                  <a:lnTo>
                    <a:pt x="127" y="89"/>
                  </a:lnTo>
                  <a:lnTo>
                    <a:pt x="130" y="90"/>
                  </a:lnTo>
                  <a:lnTo>
                    <a:pt x="132" y="91"/>
                  </a:lnTo>
                  <a:lnTo>
                    <a:pt x="134" y="91"/>
                  </a:lnTo>
                  <a:lnTo>
                    <a:pt x="137" y="91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5" y="93"/>
                  </a:lnTo>
                  <a:lnTo>
                    <a:pt x="146" y="94"/>
                  </a:lnTo>
                  <a:lnTo>
                    <a:pt x="148" y="96"/>
                  </a:lnTo>
                  <a:lnTo>
                    <a:pt x="150" y="97"/>
                  </a:lnTo>
                  <a:lnTo>
                    <a:pt x="151" y="99"/>
                  </a:lnTo>
                  <a:lnTo>
                    <a:pt x="152" y="101"/>
                  </a:lnTo>
                  <a:lnTo>
                    <a:pt x="153" y="102"/>
                  </a:lnTo>
                  <a:lnTo>
                    <a:pt x="154" y="106"/>
                  </a:lnTo>
                  <a:lnTo>
                    <a:pt x="154" y="108"/>
                  </a:lnTo>
                  <a:lnTo>
                    <a:pt x="153" y="111"/>
                  </a:lnTo>
                  <a:lnTo>
                    <a:pt x="152" y="113"/>
                  </a:lnTo>
                  <a:lnTo>
                    <a:pt x="151" y="117"/>
                  </a:lnTo>
                  <a:lnTo>
                    <a:pt x="151" y="119"/>
                  </a:lnTo>
                  <a:lnTo>
                    <a:pt x="150" y="122"/>
                  </a:lnTo>
                  <a:lnTo>
                    <a:pt x="150" y="124"/>
                  </a:lnTo>
                  <a:lnTo>
                    <a:pt x="151" y="127"/>
                  </a:lnTo>
                  <a:lnTo>
                    <a:pt x="151" y="129"/>
                  </a:lnTo>
                  <a:lnTo>
                    <a:pt x="153" y="131"/>
                  </a:lnTo>
                  <a:lnTo>
                    <a:pt x="154" y="133"/>
                  </a:lnTo>
                  <a:lnTo>
                    <a:pt x="155" y="135"/>
                  </a:lnTo>
                  <a:lnTo>
                    <a:pt x="157" y="137"/>
                  </a:lnTo>
                  <a:lnTo>
                    <a:pt x="159" y="139"/>
                  </a:lnTo>
                  <a:lnTo>
                    <a:pt x="161" y="140"/>
                  </a:lnTo>
                  <a:lnTo>
                    <a:pt x="163" y="141"/>
                  </a:lnTo>
                  <a:lnTo>
                    <a:pt x="165" y="142"/>
                  </a:lnTo>
                  <a:lnTo>
                    <a:pt x="168" y="142"/>
                  </a:lnTo>
                  <a:lnTo>
                    <a:pt x="170" y="142"/>
                  </a:lnTo>
                  <a:lnTo>
                    <a:pt x="173" y="142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31" name="Freeform 11"/>
            <p:cNvSpPr>
              <a:spLocks/>
            </p:cNvSpPr>
            <p:nvPr/>
          </p:nvSpPr>
          <p:spPr bwMode="auto">
            <a:xfrm>
              <a:off x="4023" y="1820"/>
              <a:ext cx="175" cy="147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0" y="146"/>
                </a:cxn>
                <a:cxn ang="0">
                  <a:pos x="16" y="143"/>
                </a:cxn>
                <a:cxn ang="0">
                  <a:pos x="16" y="138"/>
                </a:cxn>
                <a:cxn ang="0">
                  <a:pos x="13" y="132"/>
                </a:cxn>
                <a:cxn ang="0">
                  <a:pos x="13" y="126"/>
                </a:cxn>
                <a:cxn ang="0">
                  <a:pos x="14" y="121"/>
                </a:cxn>
                <a:cxn ang="0">
                  <a:pos x="18" y="116"/>
                </a:cxn>
                <a:cxn ang="0">
                  <a:pos x="22" y="112"/>
                </a:cxn>
                <a:cxn ang="0">
                  <a:pos x="28" y="111"/>
                </a:cxn>
                <a:cxn ang="0">
                  <a:pos x="36" y="112"/>
                </a:cxn>
                <a:cxn ang="0">
                  <a:pos x="41" y="112"/>
                </a:cxn>
                <a:cxn ang="0">
                  <a:pos x="46" y="116"/>
                </a:cxn>
                <a:cxn ang="0">
                  <a:pos x="50" y="121"/>
                </a:cxn>
                <a:cxn ang="0">
                  <a:pos x="51" y="125"/>
                </a:cxn>
                <a:cxn ang="0">
                  <a:pos x="50" y="130"/>
                </a:cxn>
                <a:cxn ang="0">
                  <a:pos x="50" y="135"/>
                </a:cxn>
                <a:cxn ang="0">
                  <a:pos x="48" y="140"/>
                </a:cxn>
                <a:cxn ang="0">
                  <a:pos x="49" y="145"/>
                </a:cxn>
                <a:cxn ang="0">
                  <a:pos x="77" y="140"/>
                </a:cxn>
                <a:cxn ang="0">
                  <a:pos x="78" y="134"/>
                </a:cxn>
                <a:cxn ang="0">
                  <a:pos x="78" y="128"/>
                </a:cxn>
                <a:cxn ang="0">
                  <a:pos x="80" y="123"/>
                </a:cxn>
                <a:cxn ang="0">
                  <a:pos x="82" y="120"/>
                </a:cxn>
                <a:cxn ang="0">
                  <a:pos x="86" y="118"/>
                </a:cxn>
                <a:cxn ang="0">
                  <a:pos x="90" y="118"/>
                </a:cxn>
                <a:cxn ang="0">
                  <a:pos x="95" y="118"/>
                </a:cxn>
                <a:cxn ang="0">
                  <a:pos x="100" y="118"/>
                </a:cxn>
                <a:cxn ang="0">
                  <a:pos x="105" y="119"/>
                </a:cxn>
                <a:cxn ang="0">
                  <a:pos x="110" y="118"/>
                </a:cxn>
                <a:cxn ang="0">
                  <a:pos x="115" y="117"/>
                </a:cxn>
                <a:cxn ang="0">
                  <a:pos x="119" y="113"/>
                </a:cxn>
                <a:cxn ang="0">
                  <a:pos x="120" y="109"/>
                </a:cxn>
                <a:cxn ang="0">
                  <a:pos x="120" y="105"/>
                </a:cxn>
                <a:cxn ang="0">
                  <a:pos x="120" y="100"/>
                </a:cxn>
                <a:cxn ang="0">
                  <a:pos x="122" y="95"/>
                </a:cxn>
                <a:cxn ang="0">
                  <a:pos x="123" y="92"/>
                </a:cxn>
                <a:cxn ang="0">
                  <a:pos x="128" y="89"/>
                </a:cxn>
                <a:cxn ang="0">
                  <a:pos x="132" y="88"/>
                </a:cxn>
                <a:cxn ang="0">
                  <a:pos x="138" y="87"/>
                </a:cxn>
                <a:cxn ang="0">
                  <a:pos x="143" y="85"/>
                </a:cxn>
                <a:cxn ang="0">
                  <a:pos x="147" y="84"/>
                </a:cxn>
                <a:cxn ang="0">
                  <a:pos x="151" y="81"/>
                </a:cxn>
                <a:cxn ang="0">
                  <a:pos x="153" y="78"/>
                </a:cxn>
                <a:cxn ang="0">
                  <a:pos x="155" y="73"/>
                </a:cxn>
                <a:cxn ang="0">
                  <a:pos x="154" y="67"/>
                </a:cxn>
                <a:cxn ang="0">
                  <a:pos x="152" y="61"/>
                </a:cxn>
                <a:cxn ang="0">
                  <a:pos x="151" y="56"/>
                </a:cxn>
                <a:cxn ang="0">
                  <a:pos x="152" y="51"/>
                </a:cxn>
                <a:cxn ang="0">
                  <a:pos x="153" y="47"/>
                </a:cxn>
                <a:cxn ang="0">
                  <a:pos x="156" y="43"/>
                </a:cxn>
                <a:cxn ang="0">
                  <a:pos x="160" y="39"/>
                </a:cxn>
                <a:cxn ang="0">
                  <a:pos x="164" y="37"/>
                </a:cxn>
                <a:cxn ang="0">
                  <a:pos x="169" y="36"/>
                </a:cxn>
                <a:cxn ang="0">
                  <a:pos x="174" y="36"/>
                </a:cxn>
              </a:cxnLst>
              <a:rect l="0" t="0" r="r" b="b"/>
              <a:pathLst>
                <a:path w="175" h="147">
                  <a:moveTo>
                    <a:pt x="174" y="36"/>
                  </a:moveTo>
                  <a:lnTo>
                    <a:pt x="174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15" y="146"/>
                  </a:lnTo>
                  <a:lnTo>
                    <a:pt x="16" y="143"/>
                  </a:lnTo>
                  <a:lnTo>
                    <a:pt x="16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3" y="132"/>
                  </a:lnTo>
                  <a:lnTo>
                    <a:pt x="13" y="129"/>
                  </a:lnTo>
                  <a:lnTo>
                    <a:pt x="13" y="126"/>
                  </a:lnTo>
                  <a:lnTo>
                    <a:pt x="13" y="123"/>
                  </a:lnTo>
                  <a:lnTo>
                    <a:pt x="14" y="121"/>
                  </a:lnTo>
                  <a:lnTo>
                    <a:pt x="16" y="118"/>
                  </a:lnTo>
                  <a:lnTo>
                    <a:pt x="18" y="116"/>
                  </a:lnTo>
                  <a:lnTo>
                    <a:pt x="20" y="114"/>
                  </a:lnTo>
                  <a:lnTo>
                    <a:pt x="22" y="112"/>
                  </a:lnTo>
                  <a:lnTo>
                    <a:pt x="26" y="112"/>
                  </a:lnTo>
                  <a:lnTo>
                    <a:pt x="28" y="111"/>
                  </a:lnTo>
                  <a:lnTo>
                    <a:pt x="32" y="111"/>
                  </a:lnTo>
                  <a:lnTo>
                    <a:pt x="36" y="112"/>
                  </a:lnTo>
                  <a:lnTo>
                    <a:pt x="39" y="112"/>
                  </a:lnTo>
                  <a:lnTo>
                    <a:pt x="41" y="112"/>
                  </a:lnTo>
                  <a:lnTo>
                    <a:pt x="43" y="113"/>
                  </a:lnTo>
                  <a:lnTo>
                    <a:pt x="46" y="116"/>
                  </a:lnTo>
                  <a:lnTo>
                    <a:pt x="48" y="118"/>
                  </a:lnTo>
                  <a:lnTo>
                    <a:pt x="50" y="121"/>
                  </a:lnTo>
                  <a:lnTo>
                    <a:pt x="50" y="123"/>
                  </a:lnTo>
                  <a:lnTo>
                    <a:pt x="51" y="125"/>
                  </a:lnTo>
                  <a:lnTo>
                    <a:pt x="51" y="128"/>
                  </a:lnTo>
                  <a:lnTo>
                    <a:pt x="50" y="130"/>
                  </a:lnTo>
                  <a:lnTo>
                    <a:pt x="50" y="133"/>
                  </a:lnTo>
                  <a:lnTo>
                    <a:pt x="50" y="135"/>
                  </a:lnTo>
                  <a:lnTo>
                    <a:pt x="49" y="138"/>
                  </a:lnTo>
                  <a:lnTo>
                    <a:pt x="48" y="140"/>
                  </a:lnTo>
                  <a:lnTo>
                    <a:pt x="48" y="143"/>
                  </a:lnTo>
                  <a:lnTo>
                    <a:pt x="49" y="145"/>
                  </a:lnTo>
                  <a:lnTo>
                    <a:pt x="78" y="145"/>
                  </a:lnTo>
                  <a:lnTo>
                    <a:pt x="77" y="140"/>
                  </a:lnTo>
                  <a:lnTo>
                    <a:pt x="78" y="136"/>
                  </a:lnTo>
                  <a:lnTo>
                    <a:pt x="78" y="134"/>
                  </a:lnTo>
                  <a:lnTo>
                    <a:pt x="78" y="131"/>
                  </a:lnTo>
                  <a:lnTo>
                    <a:pt x="78" y="128"/>
                  </a:lnTo>
                  <a:lnTo>
                    <a:pt x="79" y="125"/>
                  </a:lnTo>
                  <a:lnTo>
                    <a:pt x="80" y="123"/>
                  </a:lnTo>
                  <a:lnTo>
                    <a:pt x="81" y="122"/>
                  </a:lnTo>
                  <a:lnTo>
                    <a:pt x="82" y="120"/>
                  </a:lnTo>
                  <a:lnTo>
                    <a:pt x="84" y="119"/>
                  </a:lnTo>
                  <a:lnTo>
                    <a:pt x="86" y="118"/>
                  </a:lnTo>
                  <a:lnTo>
                    <a:pt x="88" y="118"/>
                  </a:lnTo>
                  <a:lnTo>
                    <a:pt x="90" y="118"/>
                  </a:lnTo>
                  <a:lnTo>
                    <a:pt x="92" y="118"/>
                  </a:lnTo>
                  <a:lnTo>
                    <a:pt x="95" y="118"/>
                  </a:lnTo>
                  <a:lnTo>
                    <a:pt x="97" y="118"/>
                  </a:lnTo>
                  <a:lnTo>
                    <a:pt x="100" y="118"/>
                  </a:lnTo>
                  <a:lnTo>
                    <a:pt x="102" y="119"/>
                  </a:lnTo>
                  <a:lnTo>
                    <a:pt x="105" y="119"/>
                  </a:lnTo>
                  <a:lnTo>
                    <a:pt x="108" y="118"/>
                  </a:lnTo>
                  <a:lnTo>
                    <a:pt x="110" y="118"/>
                  </a:lnTo>
                  <a:lnTo>
                    <a:pt x="113" y="117"/>
                  </a:lnTo>
                  <a:lnTo>
                    <a:pt x="115" y="117"/>
                  </a:lnTo>
                  <a:lnTo>
                    <a:pt x="117" y="115"/>
                  </a:lnTo>
                  <a:lnTo>
                    <a:pt x="119" y="113"/>
                  </a:lnTo>
                  <a:lnTo>
                    <a:pt x="120" y="112"/>
                  </a:lnTo>
                  <a:lnTo>
                    <a:pt x="120" y="109"/>
                  </a:lnTo>
                  <a:lnTo>
                    <a:pt x="121" y="106"/>
                  </a:lnTo>
                  <a:lnTo>
                    <a:pt x="120" y="105"/>
                  </a:lnTo>
                  <a:lnTo>
                    <a:pt x="120" y="102"/>
                  </a:lnTo>
                  <a:lnTo>
                    <a:pt x="120" y="100"/>
                  </a:lnTo>
                  <a:lnTo>
                    <a:pt x="121" y="97"/>
                  </a:lnTo>
                  <a:lnTo>
                    <a:pt x="122" y="95"/>
                  </a:lnTo>
                  <a:lnTo>
                    <a:pt x="123" y="93"/>
                  </a:lnTo>
                  <a:lnTo>
                    <a:pt x="123" y="92"/>
                  </a:lnTo>
                  <a:lnTo>
                    <a:pt x="126" y="90"/>
                  </a:lnTo>
                  <a:lnTo>
                    <a:pt x="128" y="89"/>
                  </a:lnTo>
                  <a:lnTo>
                    <a:pt x="130" y="89"/>
                  </a:lnTo>
                  <a:lnTo>
                    <a:pt x="132" y="88"/>
                  </a:lnTo>
                  <a:lnTo>
                    <a:pt x="135" y="88"/>
                  </a:lnTo>
                  <a:lnTo>
                    <a:pt x="138" y="87"/>
                  </a:lnTo>
                  <a:lnTo>
                    <a:pt x="141" y="86"/>
                  </a:lnTo>
                  <a:lnTo>
                    <a:pt x="143" y="85"/>
                  </a:lnTo>
                  <a:lnTo>
                    <a:pt x="146" y="84"/>
                  </a:lnTo>
                  <a:lnTo>
                    <a:pt x="147" y="84"/>
                  </a:lnTo>
                  <a:lnTo>
                    <a:pt x="149" y="83"/>
                  </a:lnTo>
                  <a:lnTo>
                    <a:pt x="151" y="81"/>
                  </a:lnTo>
                  <a:lnTo>
                    <a:pt x="152" y="79"/>
                  </a:lnTo>
                  <a:lnTo>
                    <a:pt x="153" y="78"/>
                  </a:lnTo>
                  <a:lnTo>
                    <a:pt x="154" y="75"/>
                  </a:lnTo>
                  <a:lnTo>
                    <a:pt x="155" y="73"/>
                  </a:lnTo>
                  <a:lnTo>
                    <a:pt x="155" y="70"/>
                  </a:lnTo>
                  <a:lnTo>
                    <a:pt x="154" y="67"/>
                  </a:lnTo>
                  <a:lnTo>
                    <a:pt x="153" y="65"/>
                  </a:lnTo>
                  <a:lnTo>
                    <a:pt x="152" y="61"/>
                  </a:lnTo>
                  <a:lnTo>
                    <a:pt x="151" y="58"/>
                  </a:lnTo>
                  <a:lnTo>
                    <a:pt x="151" y="56"/>
                  </a:lnTo>
                  <a:lnTo>
                    <a:pt x="151" y="54"/>
                  </a:lnTo>
                  <a:lnTo>
                    <a:pt x="152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5" y="44"/>
                  </a:lnTo>
                  <a:lnTo>
                    <a:pt x="156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2" y="38"/>
                  </a:lnTo>
                  <a:lnTo>
                    <a:pt x="164" y="37"/>
                  </a:lnTo>
                  <a:lnTo>
                    <a:pt x="166" y="36"/>
                  </a:lnTo>
                  <a:lnTo>
                    <a:pt x="169" y="36"/>
                  </a:lnTo>
                  <a:lnTo>
                    <a:pt x="171" y="36"/>
                  </a:lnTo>
                  <a:lnTo>
                    <a:pt x="174" y="36"/>
                  </a:lnTo>
                </a:path>
              </a:pathLst>
            </a:custGeom>
            <a:solidFill>
              <a:srgbClr val="FF0033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32" name="Freeform 12"/>
            <p:cNvSpPr>
              <a:spLocks/>
            </p:cNvSpPr>
            <p:nvPr/>
          </p:nvSpPr>
          <p:spPr bwMode="auto">
            <a:xfrm>
              <a:off x="4100" y="1857"/>
              <a:ext cx="192" cy="218"/>
            </a:xfrm>
            <a:custGeom>
              <a:avLst/>
              <a:gdLst/>
              <a:ahLst/>
              <a:cxnLst>
                <a:cxn ang="0">
                  <a:pos x="76" y="34"/>
                </a:cxn>
                <a:cxn ang="0">
                  <a:pos x="73" y="16"/>
                </a:cxn>
                <a:cxn ang="0">
                  <a:pos x="83" y="1"/>
                </a:cxn>
                <a:cxn ang="0">
                  <a:pos x="104" y="0"/>
                </a:cxn>
                <a:cxn ang="0">
                  <a:pos x="115" y="8"/>
                </a:cxn>
                <a:cxn ang="0">
                  <a:pos x="117" y="23"/>
                </a:cxn>
                <a:cxn ang="0">
                  <a:pos x="115" y="39"/>
                </a:cxn>
                <a:cxn ang="0">
                  <a:pos x="125" y="48"/>
                </a:cxn>
                <a:cxn ang="0">
                  <a:pos x="142" y="53"/>
                </a:cxn>
                <a:cxn ang="0">
                  <a:pos x="148" y="59"/>
                </a:cxn>
                <a:cxn ang="0">
                  <a:pos x="148" y="70"/>
                </a:cxn>
                <a:cxn ang="0">
                  <a:pos x="155" y="80"/>
                </a:cxn>
                <a:cxn ang="0">
                  <a:pos x="167" y="81"/>
                </a:cxn>
                <a:cxn ang="0">
                  <a:pos x="181" y="81"/>
                </a:cxn>
                <a:cxn ang="0">
                  <a:pos x="188" y="86"/>
                </a:cxn>
                <a:cxn ang="0">
                  <a:pos x="191" y="102"/>
                </a:cxn>
                <a:cxn ang="0">
                  <a:pos x="188" y="124"/>
                </a:cxn>
                <a:cxn ang="0">
                  <a:pos x="180" y="130"/>
                </a:cxn>
                <a:cxn ang="0">
                  <a:pos x="165" y="129"/>
                </a:cxn>
                <a:cxn ang="0">
                  <a:pos x="155" y="130"/>
                </a:cxn>
                <a:cxn ang="0">
                  <a:pos x="148" y="137"/>
                </a:cxn>
                <a:cxn ang="0">
                  <a:pos x="148" y="149"/>
                </a:cxn>
                <a:cxn ang="0">
                  <a:pos x="141" y="158"/>
                </a:cxn>
                <a:cxn ang="0">
                  <a:pos x="128" y="161"/>
                </a:cxn>
                <a:cxn ang="0">
                  <a:pos x="117" y="167"/>
                </a:cxn>
                <a:cxn ang="0">
                  <a:pos x="115" y="179"/>
                </a:cxn>
                <a:cxn ang="0">
                  <a:pos x="117" y="195"/>
                </a:cxn>
                <a:cxn ang="0">
                  <a:pos x="112" y="208"/>
                </a:cxn>
                <a:cxn ang="0">
                  <a:pos x="103" y="216"/>
                </a:cxn>
                <a:cxn ang="0">
                  <a:pos x="89" y="217"/>
                </a:cxn>
                <a:cxn ang="0">
                  <a:pos x="78" y="211"/>
                </a:cxn>
                <a:cxn ang="0">
                  <a:pos x="73" y="200"/>
                </a:cxn>
                <a:cxn ang="0">
                  <a:pos x="74" y="188"/>
                </a:cxn>
                <a:cxn ang="0">
                  <a:pos x="75" y="177"/>
                </a:cxn>
                <a:cxn ang="0">
                  <a:pos x="68" y="168"/>
                </a:cxn>
                <a:cxn ang="0">
                  <a:pos x="56" y="165"/>
                </a:cxn>
                <a:cxn ang="0">
                  <a:pos x="45" y="161"/>
                </a:cxn>
                <a:cxn ang="0">
                  <a:pos x="42" y="148"/>
                </a:cxn>
                <a:cxn ang="0">
                  <a:pos x="39" y="138"/>
                </a:cxn>
                <a:cxn ang="0">
                  <a:pos x="27" y="134"/>
                </a:cxn>
                <a:cxn ang="0">
                  <a:pos x="16" y="135"/>
                </a:cxn>
                <a:cxn ang="0">
                  <a:pos x="3" y="132"/>
                </a:cxn>
                <a:cxn ang="0">
                  <a:pos x="0" y="117"/>
                </a:cxn>
                <a:cxn ang="0">
                  <a:pos x="0" y="97"/>
                </a:cxn>
                <a:cxn ang="0">
                  <a:pos x="4" y="84"/>
                </a:cxn>
                <a:cxn ang="0">
                  <a:pos x="13" y="81"/>
                </a:cxn>
                <a:cxn ang="0">
                  <a:pos x="28" y="81"/>
                </a:cxn>
                <a:cxn ang="0">
                  <a:pos x="40" y="76"/>
                </a:cxn>
                <a:cxn ang="0">
                  <a:pos x="43" y="65"/>
                </a:cxn>
                <a:cxn ang="0">
                  <a:pos x="47" y="54"/>
                </a:cxn>
                <a:cxn ang="0">
                  <a:pos x="60" y="49"/>
                </a:cxn>
              </a:cxnLst>
              <a:rect l="0" t="0" r="r" b="b"/>
              <a:pathLst>
                <a:path w="192" h="218">
                  <a:moveTo>
                    <a:pt x="72" y="44"/>
                  </a:moveTo>
                  <a:lnTo>
                    <a:pt x="74" y="42"/>
                  </a:lnTo>
                  <a:lnTo>
                    <a:pt x="75" y="40"/>
                  </a:lnTo>
                  <a:lnTo>
                    <a:pt x="76" y="37"/>
                  </a:lnTo>
                  <a:lnTo>
                    <a:pt x="76" y="34"/>
                  </a:lnTo>
                  <a:lnTo>
                    <a:pt x="75" y="30"/>
                  </a:lnTo>
                  <a:lnTo>
                    <a:pt x="74" y="27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74" y="12"/>
                  </a:lnTo>
                  <a:lnTo>
                    <a:pt x="76" y="9"/>
                  </a:lnTo>
                  <a:lnTo>
                    <a:pt x="78" y="5"/>
                  </a:lnTo>
                  <a:lnTo>
                    <a:pt x="81" y="3"/>
                  </a:lnTo>
                  <a:lnTo>
                    <a:pt x="83" y="1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08" y="2"/>
                  </a:lnTo>
                  <a:lnTo>
                    <a:pt x="111" y="3"/>
                  </a:lnTo>
                  <a:lnTo>
                    <a:pt x="113" y="5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7" y="13"/>
                  </a:lnTo>
                  <a:lnTo>
                    <a:pt x="117" y="16"/>
                  </a:lnTo>
                  <a:lnTo>
                    <a:pt x="117" y="20"/>
                  </a:lnTo>
                  <a:lnTo>
                    <a:pt x="117" y="23"/>
                  </a:lnTo>
                  <a:lnTo>
                    <a:pt x="117" y="26"/>
                  </a:lnTo>
                  <a:lnTo>
                    <a:pt x="116" y="29"/>
                  </a:lnTo>
                  <a:lnTo>
                    <a:pt x="115" y="33"/>
                  </a:lnTo>
                  <a:lnTo>
                    <a:pt x="114" y="36"/>
                  </a:lnTo>
                  <a:lnTo>
                    <a:pt x="115" y="39"/>
                  </a:lnTo>
                  <a:lnTo>
                    <a:pt x="116" y="41"/>
                  </a:lnTo>
                  <a:lnTo>
                    <a:pt x="117" y="43"/>
                  </a:lnTo>
                  <a:lnTo>
                    <a:pt x="120" y="45"/>
                  </a:lnTo>
                  <a:lnTo>
                    <a:pt x="122" y="47"/>
                  </a:lnTo>
                  <a:lnTo>
                    <a:pt x="125" y="48"/>
                  </a:lnTo>
                  <a:lnTo>
                    <a:pt x="129" y="49"/>
                  </a:lnTo>
                  <a:lnTo>
                    <a:pt x="132" y="50"/>
                  </a:lnTo>
                  <a:lnTo>
                    <a:pt x="135" y="50"/>
                  </a:lnTo>
                  <a:lnTo>
                    <a:pt x="138" y="51"/>
                  </a:lnTo>
                  <a:lnTo>
                    <a:pt x="142" y="53"/>
                  </a:lnTo>
                  <a:lnTo>
                    <a:pt x="143" y="54"/>
                  </a:lnTo>
                  <a:lnTo>
                    <a:pt x="145" y="54"/>
                  </a:lnTo>
                  <a:lnTo>
                    <a:pt x="147" y="56"/>
                  </a:lnTo>
                  <a:lnTo>
                    <a:pt x="147" y="58"/>
                  </a:lnTo>
                  <a:lnTo>
                    <a:pt x="148" y="59"/>
                  </a:lnTo>
                  <a:lnTo>
                    <a:pt x="148" y="62"/>
                  </a:lnTo>
                  <a:lnTo>
                    <a:pt x="148" y="64"/>
                  </a:lnTo>
                  <a:lnTo>
                    <a:pt x="148" y="65"/>
                  </a:lnTo>
                  <a:lnTo>
                    <a:pt x="148" y="68"/>
                  </a:lnTo>
                  <a:lnTo>
                    <a:pt x="148" y="70"/>
                  </a:lnTo>
                  <a:lnTo>
                    <a:pt x="149" y="73"/>
                  </a:lnTo>
                  <a:lnTo>
                    <a:pt x="150" y="75"/>
                  </a:lnTo>
                  <a:lnTo>
                    <a:pt x="151" y="76"/>
                  </a:lnTo>
                  <a:lnTo>
                    <a:pt x="152" y="78"/>
                  </a:lnTo>
                  <a:lnTo>
                    <a:pt x="155" y="80"/>
                  </a:lnTo>
                  <a:lnTo>
                    <a:pt x="156" y="81"/>
                  </a:lnTo>
                  <a:lnTo>
                    <a:pt x="160" y="81"/>
                  </a:lnTo>
                  <a:lnTo>
                    <a:pt x="162" y="81"/>
                  </a:lnTo>
                  <a:lnTo>
                    <a:pt x="164" y="81"/>
                  </a:lnTo>
                  <a:lnTo>
                    <a:pt x="167" y="81"/>
                  </a:lnTo>
                  <a:lnTo>
                    <a:pt x="170" y="81"/>
                  </a:lnTo>
                  <a:lnTo>
                    <a:pt x="173" y="81"/>
                  </a:lnTo>
                  <a:lnTo>
                    <a:pt x="175" y="81"/>
                  </a:lnTo>
                  <a:lnTo>
                    <a:pt x="177" y="81"/>
                  </a:lnTo>
                  <a:lnTo>
                    <a:pt x="181" y="81"/>
                  </a:lnTo>
                  <a:lnTo>
                    <a:pt x="182" y="81"/>
                  </a:lnTo>
                  <a:lnTo>
                    <a:pt x="184" y="81"/>
                  </a:lnTo>
                  <a:lnTo>
                    <a:pt x="186" y="82"/>
                  </a:lnTo>
                  <a:lnTo>
                    <a:pt x="187" y="84"/>
                  </a:lnTo>
                  <a:lnTo>
                    <a:pt x="188" y="86"/>
                  </a:lnTo>
                  <a:lnTo>
                    <a:pt x="190" y="87"/>
                  </a:lnTo>
                  <a:lnTo>
                    <a:pt x="190" y="90"/>
                  </a:lnTo>
                  <a:lnTo>
                    <a:pt x="191" y="92"/>
                  </a:lnTo>
                  <a:lnTo>
                    <a:pt x="191" y="97"/>
                  </a:lnTo>
                  <a:lnTo>
                    <a:pt x="191" y="102"/>
                  </a:lnTo>
                  <a:lnTo>
                    <a:pt x="191" y="108"/>
                  </a:lnTo>
                  <a:lnTo>
                    <a:pt x="190" y="114"/>
                  </a:lnTo>
                  <a:lnTo>
                    <a:pt x="190" y="119"/>
                  </a:lnTo>
                  <a:lnTo>
                    <a:pt x="189" y="122"/>
                  </a:lnTo>
                  <a:lnTo>
                    <a:pt x="188" y="124"/>
                  </a:lnTo>
                  <a:lnTo>
                    <a:pt x="187" y="126"/>
                  </a:lnTo>
                  <a:lnTo>
                    <a:pt x="186" y="127"/>
                  </a:lnTo>
                  <a:lnTo>
                    <a:pt x="184" y="128"/>
                  </a:lnTo>
                  <a:lnTo>
                    <a:pt x="182" y="129"/>
                  </a:lnTo>
                  <a:lnTo>
                    <a:pt x="180" y="130"/>
                  </a:lnTo>
                  <a:lnTo>
                    <a:pt x="177" y="130"/>
                  </a:lnTo>
                  <a:lnTo>
                    <a:pt x="173" y="130"/>
                  </a:lnTo>
                  <a:lnTo>
                    <a:pt x="170" y="129"/>
                  </a:lnTo>
                  <a:lnTo>
                    <a:pt x="169" y="129"/>
                  </a:lnTo>
                  <a:lnTo>
                    <a:pt x="165" y="129"/>
                  </a:lnTo>
                  <a:lnTo>
                    <a:pt x="163" y="129"/>
                  </a:lnTo>
                  <a:lnTo>
                    <a:pt x="161" y="129"/>
                  </a:lnTo>
                  <a:lnTo>
                    <a:pt x="159" y="129"/>
                  </a:lnTo>
                  <a:lnTo>
                    <a:pt x="156" y="130"/>
                  </a:lnTo>
                  <a:lnTo>
                    <a:pt x="155" y="130"/>
                  </a:lnTo>
                  <a:lnTo>
                    <a:pt x="153" y="131"/>
                  </a:lnTo>
                  <a:lnTo>
                    <a:pt x="151" y="132"/>
                  </a:lnTo>
                  <a:lnTo>
                    <a:pt x="151" y="134"/>
                  </a:lnTo>
                  <a:lnTo>
                    <a:pt x="149" y="135"/>
                  </a:lnTo>
                  <a:lnTo>
                    <a:pt x="148" y="137"/>
                  </a:lnTo>
                  <a:lnTo>
                    <a:pt x="148" y="139"/>
                  </a:lnTo>
                  <a:lnTo>
                    <a:pt x="148" y="141"/>
                  </a:lnTo>
                  <a:lnTo>
                    <a:pt x="148" y="142"/>
                  </a:lnTo>
                  <a:lnTo>
                    <a:pt x="148" y="146"/>
                  </a:lnTo>
                  <a:lnTo>
                    <a:pt x="148" y="149"/>
                  </a:lnTo>
                  <a:lnTo>
                    <a:pt x="147" y="151"/>
                  </a:lnTo>
                  <a:lnTo>
                    <a:pt x="146" y="154"/>
                  </a:lnTo>
                  <a:lnTo>
                    <a:pt x="145" y="156"/>
                  </a:lnTo>
                  <a:lnTo>
                    <a:pt x="143" y="157"/>
                  </a:lnTo>
                  <a:lnTo>
                    <a:pt x="141" y="158"/>
                  </a:lnTo>
                  <a:lnTo>
                    <a:pt x="138" y="158"/>
                  </a:lnTo>
                  <a:lnTo>
                    <a:pt x="136" y="159"/>
                  </a:lnTo>
                  <a:lnTo>
                    <a:pt x="134" y="160"/>
                  </a:lnTo>
                  <a:lnTo>
                    <a:pt x="130" y="161"/>
                  </a:lnTo>
                  <a:lnTo>
                    <a:pt x="128" y="161"/>
                  </a:lnTo>
                  <a:lnTo>
                    <a:pt x="125" y="162"/>
                  </a:lnTo>
                  <a:lnTo>
                    <a:pt x="124" y="162"/>
                  </a:lnTo>
                  <a:lnTo>
                    <a:pt x="121" y="163"/>
                  </a:lnTo>
                  <a:lnTo>
                    <a:pt x="119" y="165"/>
                  </a:lnTo>
                  <a:lnTo>
                    <a:pt x="117" y="167"/>
                  </a:lnTo>
                  <a:lnTo>
                    <a:pt x="116" y="169"/>
                  </a:lnTo>
                  <a:lnTo>
                    <a:pt x="115" y="172"/>
                  </a:lnTo>
                  <a:lnTo>
                    <a:pt x="114" y="174"/>
                  </a:lnTo>
                  <a:lnTo>
                    <a:pt x="114" y="177"/>
                  </a:lnTo>
                  <a:lnTo>
                    <a:pt x="115" y="179"/>
                  </a:lnTo>
                  <a:lnTo>
                    <a:pt x="116" y="182"/>
                  </a:lnTo>
                  <a:lnTo>
                    <a:pt x="117" y="184"/>
                  </a:lnTo>
                  <a:lnTo>
                    <a:pt x="117" y="187"/>
                  </a:lnTo>
                  <a:lnTo>
                    <a:pt x="117" y="190"/>
                  </a:lnTo>
                  <a:lnTo>
                    <a:pt x="117" y="195"/>
                  </a:lnTo>
                  <a:lnTo>
                    <a:pt x="117" y="198"/>
                  </a:lnTo>
                  <a:lnTo>
                    <a:pt x="116" y="200"/>
                  </a:lnTo>
                  <a:lnTo>
                    <a:pt x="115" y="203"/>
                  </a:lnTo>
                  <a:lnTo>
                    <a:pt x="114" y="206"/>
                  </a:lnTo>
                  <a:lnTo>
                    <a:pt x="112" y="208"/>
                  </a:lnTo>
                  <a:lnTo>
                    <a:pt x="110" y="211"/>
                  </a:lnTo>
                  <a:lnTo>
                    <a:pt x="108" y="211"/>
                  </a:lnTo>
                  <a:lnTo>
                    <a:pt x="107" y="213"/>
                  </a:lnTo>
                  <a:lnTo>
                    <a:pt x="105" y="215"/>
                  </a:lnTo>
                  <a:lnTo>
                    <a:pt x="103" y="216"/>
                  </a:lnTo>
                  <a:lnTo>
                    <a:pt x="101" y="217"/>
                  </a:lnTo>
                  <a:lnTo>
                    <a:pt x="98" y="217"/>
                  </a:lnTo>
                  <a:lnTo>
                    <a:pt x="95" y="217"/>
                  </a:lnTo>
                  <a:lnTo>
                    <a:pt x="91" y="217"/>
                  </a:lnTo>
                  <a:lnTo>
                    <a:pt x="89" y="217"/>
                  </a:lnTo>
                  <a:lnTo>
                    <a:pt x="86" y="217"/>
                  </a:lnTo>
                  <a:lnTo>
                    <a:pt x="83" y="216"/>
                  </a:lnTo>
                  <a:lnTo>
                    <a:pt x="81" y="214"/>
                  </a:lnTo>
                  <a:lnTo>
                    <a:pt x="79" y="212"/>
                  </a:lnTo>
                  <a:lnTo>
                    <a:pt x="78" y="211"/>
                  </a:lnTo>
                  <a:lnTo>
                    <a:pt x="77" y="210"/>
                  </a:lnTo>
                  <a:lnTo>
                    <a:pt x="75" y="207"/>
                  </a:lnTo>
                  <a:lnTo>
                    <a:pt x="74" y="206"/>
                  </a:lnTo>
                  <a:lnTo>
                    <a:pt x="73" y="203"/>
                  </a:lnTo>
                  <a:lnTo>
                    <a:pt x="73" y="200"/>
                  </a:lnTo>
                  <a:lnTo>
                    <a:pt x="73" y="198"/>
                  </a:lnTo>
                  <a:lnTo>
                    <a:pt x="73" y="195"/>
                  </a:lnTo>
                  <a:lnTo>
                    <a:pt x="73" y="193"/>
                  </a:lnTo>
                  <a:lnTo>
                    <a:pt x="73" y="190"/>
                  </a:lnTo>
                  <a:lnTo>
                    <a:pt x="74" y="188"/>
                  </a:lnTo>
                  <a:lnTo>
                    <a:pt x="75" y="185"/>
                  </a:lnTo>
                  <a:lnTo>
                    <a:pt x="75" y="183"/>
                  </a:lnTo>
                  <a:lnTo>
                    <a:pt x="75" y="180"/>
                  </a:lnTo>
                  <a:lnTo>
                    <a:pt x="75" y="179"/>
                  </a:lnTo>
                  <a:lnTo>
                    <a:pt x="75" y="177"/>
                  </a:lnTo>
                  <a:lnTo>
                    <a:pt x="73" y="174"/>
                  </a:lnTo>
                  <a:lnTo>
                    <a:pt x="73" y="173"/>
                  </a:lnTo>
                  <a:lnTo>
                    <a:pt x="71" y="171"/>
                  </a:lnTo>
                  <a:lnTo>
                    <a:pt x="69" y="170"/>
                  </a:lnTo>
                  <a:lnTo>
                    <a:pt x="68" y="168"/>
                  </a:lnTo>
                  <a:lnTo>
                    <a:pt x="65" y="168"/>
                  </a:lnTo>
                  <a:lnTo>
                    <a:pt x="63" y="167"/>
                  </a:lnTo>
                  <a:lnTo>
                    <a:pt x="60" y="167"/>
                  </a:lnTo>
                  <a:lnTo>
                    <a:pt x="58" y="166"/>
                  </a:lnTo>
                  <a:lnTo>
                    <a:pt x="56" y="165"/>
                  </a:lnTo>
                  <a:lnTo>
                    <a:pt x="53" y="165"/>
                  </a:lnTo>
                  <a:lnTo>
                    <a:pt x="51" y="164"/>
                  </a:lnTo>
                  <a:lnTo>
                    <a:pt x="48" y="163"/>
                  </a:lnTo>
                  <a:lnTo>
                    <a:pt x="47" y="162"/>
                  </a:lnTo>
                  <a:lnTo>
                    <a:pt x="45" y="161"/>
                  </a:lnTo>
                  <a:lnTo>
                    <a:pt x="43" y="159"/>
                  </a:lnTo>
                  <a:lnTo>
                    <a:pt x="43" y="157"/>
                  </a:lnTo>
                  <a:lnTo>
                    <a:pt x="42" y="153"/>
                  </a:lnTo>
                  <a:lnTo>
                    <a:pt x="42" y="151"/>
                  </a:lnTo>
                  <a:lnTo>
                    <a:pt x="42" y="148"/>
                  </a:lnTo>
                  <a:lnTo>
                    <a:pt x="42" y="146"/>
                  </a:lnTo>
                  <a:lnTo>
                    <a:pt x="42" y="143"/>
                  </a:lnTo>
                  <a:lnTo>
                    <a:pt x="41" y="141"/>
                  </a:lnTo>
                  <a:lnTo>
                    <a:pt x="39" y="139"/>
                  </a:lnTo>
                  <a:lnTo>
                    <a:pt x="39" y="138"/>
                  </a:lnTo>
                  <a:lnTo>
                    <a:pt x="37" y="136"/>
                  </a:lnTo>
                  <a:lnTo>
                    <a:pt x="34" y="135"/>
                  </a:lnTo>
                  <a:lnTo>
                    <a:pt x="32" y="135"/>
                  </a:lnTo>
                  <a:lnTo>
                    <a:pt x="29" y="135"/>
                  </a:lnTo>
                  <a:lnTo>
                    <a:pt x="27" y="134"/>
                  </a:lnTo>
                  <a:lnTo>
                    <a:pt x="25" y="134"/>
                  </a:lnTo>
                  <a:lnTo>
                    <a:pt x="22" y="135"/>
                  </a:lnTo>
                  <a:lnTo>
                    <a:pt x="20" y="135"/>
                  </a:lnTo>
                  <a:lnTo>
                    <a:pt x="17" y="135"/>
                  </a:lnTo>
                  <a:lnTo>
                    <a:pt x="16" y="135"/>
                  </a:lnTo>
                  <a:lnTo>
                    <a:pt x="12" y="135"/>
                  </a:lnTo>
                  <a:lnTo>
                    <a:pt x="9" y="135"/>
                  </a:lnTo>
                  <a:lnTo>
                    <a:pt x="7" y="135"/>
                  </a:lnTo>
                  <a:lnTo>
                    <a:pt x="5" y="134"/>
                  </a:lnTo>
                  <a:lnTo>
                    <a:pt x="3" y="132"/>
                  </a:lnTo>
                  <a:lnTo>
                    <a:pt x="2" y="130"/>
                  </a:lnTo>
                  <a:lnTo>
                    <a:pt x="1" y="128"/>
                  </a:lnTo>
                  <a:lnTo>
                    <a:pt x="0" y="124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1" y="93"/>
                  </a:lnTo>
                  <a:lnTo>
                    <a:pt x="1" y="90"/>
                  </a:lnTo>
                  <a:lnTo>
                    <a:pt x="2" y="87"/>
                  </a:lnTo>
                  <a:lnTo>
                    <a:pt x="3" y="86"/>
                  </a:lnTo>
                  <a:lnTo>
                    <a:pt x="4" y="84"/>
                  </a:lnTo>
                  <a:lnTo>
                    <a:pt x="5" y="83"/>
                  </a:lnTo>
                  <a:lnTo>
                    <a:pt x="7" y="81"/>
                  </a:lnTo>
                  <a:lnTo>
                    <a:pt x="8" y="81"/>
                  </a:lnTo>
                  <a:lnTo>
                    <a:pt x="11" y="81"/>
                  </a:lnTo>
                  <a:lnTo>
                    <a:pt x="13" y="81"/>
                  </a:lnTo>
                  <a:lnTo>
                    <a:pt x="16" y="81"/>
                  </a:lnTo>
                  <a:lnTo>
                    <a:pt x="19" y="81"/>
                  </a:lnTo>
                  <a:lnTo>
                    <a:pt x="22" y="81"/>
                  </a:lnTo>
                  <a:lnTo>
                    <a:pt x="25" y="81"/>
                  </a:lnTo>
                  <a:lnTo>
                    <a:pt x="28" y="81"/>
                  </a:lnTo>
                  <a:lnTo>
                    <a:pt x="31" y="81"/>
                  </a:lnTo>
                  <a:lnTo>
                    <a:pt x="34" y="81"/>
                  </a:lnTo>
                  <a:lnTo>
                    <a:pt x="37" y="80"/>
                  </a:lnTo>
                  <a:lnTo>
                    <a:pt x="39" y="78"/>
                  </a:lnTo>
                  <a:lnTo>
                    <a:pt x="40" y="76"/>
                  </a:lnTo>
                  <a:lnTo>
                    <a:pt x="42" y="75"/>
                  </a:lnTo>
                  <a:lnTo>
                    <a:pt x="43" y="72"/>
                  </a:lnTo>
                  <a:lnTo>
                    <a:pt x="43" y="70"/>
                  </a:lnTo>
                  <a:lnTo>
                    <a:pt x="43" y="69"/>
                  </a:lnTo>
                  <a:lnTo>
                    <a:pt x="43" y="65"/>
                  </a:lnTo>
                  <a:lnTo>
                    <a:pt x="43" y="62"/>
                  </a:lnTo>
                  <a:lnTo>
                    <a:pt x="43" y="59"/>
                  </a:lnTo>
                  <a:lnTo>
                    <a:pt x="44" y="57"/>
                  </a:lnTo>
                  <a:lnTo>
                    <a:pt x="45" y="55"/>
                  </a:lnTo>
                  <a:lnTo>
                    <a:pt x="47" y="54"/>
                  </a:lnTo>
                  <a:lnTo>
                    <a:pt x="49" y="53"/>
                  </a:lnTo>
                  <a:lnTo>
                    <a:pt x="52" y="52"/>
                  </a:lnTo>
                  <a:lnTo>
                    <a:pt x="55" y="51"/>
                  </a:lnTo>
                  <a:lnTo>
                    <a:pt x="57" y="50"/>
                  </a:lnTo>
                  <a:lnTo>
                    <a:pt x="60" y="49"/>
                  </a:lnTo>
                  <a:lnTo>
                    <a:pt x="63" y="49"/>
                  </a:lnTo>
                  <a:lnTo>
                    <a:pt x="66" y="48"/>
                  </a:lnTo>
                  <a:lnTo>
                    <a:pt x="69" y="47"/>
                  </a:lnTo>
                  <a:lnTo>
                    <a:pt x="72" y="4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733" name="Group 13"/>
          <p:cNvGrpSpPr>
            <a:grpSpLocks/>
          </p:cNvGrpSpPr>
          <p:nvPr/>
        </p:nvGrpSpPr>
        <p:grpSpPr bwMode="auto">
          <a:xfrm>
            <a:off x="7734300" y="3086100"/>
            <a:ext cx="725488" cy="1325563"/>
            <a:chOff x="4872" y="1512"/>
            <a:chExt cx="457" cy="835"/>
          </a:xfrm>
        </p:grpSpPr>
        <p:sp>
          <p:nvSpPr>
            <p:cNvPr id="286734" name="Freeform 14"/>
            <p:cNvSpPr>
              <a:spLocks/>
            </p:cNvSpPr>
            <p:nvPr/>
          </p:nvSpPr>
          <p:spPr bwMode="auto">
            <a:xfrm>
              <a:off x="4886" y="1701"/>
              <a:ext cx="110" cy="1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9" y="82"/>
                </a:cxn>
                <a:cxn ang="0">
                  <a:pos x="98" y="83"/>
                </a:cxn>
                <a:cxn ang="0">
                  <a:pos x="98" y="85"/>
                </a:cxn>
                <a:cxn ang="0">
                  <a:pos x="99" y="87"/>
                </a:cxn>
                <a:cxn ang="0">
                  <a:pos x="99" y="90"/>
                </a:cxn>
                <a:cxn ang="0">
                  <a:pos x="100" y="93"/>
                </a:cxn>
                <a:cxn ang="0">
                  <a:pos x="100" y="95"/>
                </a:cxn>
                <a:cxn ang="0">
                  <a:pos x="99" y="98"/>
                </a:cxn>
                <a:cxn ang="0">
                  <a:pos x="97" y="100"/>
                </a:cxn>
                <a:cxn ang="0">
                  <a:pos x="95" y="101"/>
                </a:cxn>
                <a:cxn ang="0">
                  <a:pos x="93" y="102"/>
                </a:cxn>
                <a:cxn ang="0">
                  <a:pos x="89" y="103"/>
                </a:cxn>
                <a:cxn ang="0">
                  <a:pos x="87" y="104"/>
                </a:cxn>
                <a:cxn ang="0">
                  <a:pos x="84" y="103"/>
                </a:cxn>
                <a:cxn ang="0">
                  <a:pos x="82" y="102"/>
                </a:cxn>
                <a:cxn ang="0">
                  <a:pos x="80" y="101"/>
                </a:cxn>
                <a:cxn ang="0">
                  <a:pos x="78" y="99"/>
                </a:cxn>
                <a:cxn ang="0">
                  <a:pos x="77" y="97"/>
                </a:cxn>
                <a:cxn ang="0">
                  <a:pos x="76" y="94"/>
                </a:cxn>
                <a:cxn ang="0">
                  <a:pos x="76" y="91"/>
                </a:cxn>
                <a:cxn ang="0">
                  <a:pos x="77" y="88"/>
                </a:cxn>
                <a:cxn ang="0">
                  <a:pos x="78" y="85"/>
                </a:cxn>
                <a:cxn ang="0">
                  <a:pos x="77" y="83"/>
                </a:cxn>
                <a:cxn ang="0">
                  <a:pos x="60" y="80"/>
                </a:cxn>
                <a:cxn ang="0">
                  <a:pos x="59" y="76"/>
                </a:cxn>
                <a:cxn ang="0">
                  <a:pos x="59" y="74"/>
                </a:cxn>
                <a:cxn ang="0">
                  <a:pos x="58" y="72"/>
                </a:cxn>
                <a:cxn ang="0">
                  <a:pos x="56" y="71"/>
                </a:cxn>
                <a:cxn ang="0">
                  <a:pos x="53" y="70"/>
                </a:cxn>
                <a:cxn ang="0">
                  <a:pos x="50" y="70"/>
                </a:cxn>
                <a:cxn ang="0">
                  <a:pos x="46" y="70"/>
                </a:cxn>
                <a:cxn ang="0">
                  <a:pos x="43" y="71"/>
                </a:cxn>
                <a:cxn ang="0">
                  <a:pos x="40" y="70"/>
                </a:cxn>
                <a:cxn ang="0">
                  <a:pos x="37" y="69"/>
                </a:cxn>
                <a:cxn ang="0">
                  <a:pos x="34" y="67"/>
                </a:cxn>
                <a:cxn ang="0">
                  <a:pos x="33" y="65"/>
                </a:cxn>
                <a:cxn ang="0">
                  <a:pos x="33" y="62"/>
                </a:cxn>
                <a:cxn ang="0">
                  <a:pos x="33" y="59"/>
                </a:cxn>
                <a:cxn ang="0">
                  <a:pos x="32" y="56"/>
                </a:cxn>
                <a:cxn ang="0">
                  <a:pos x="31" y="55"/>
                </a:cxn>
                <a:cxn ang="0">
                  <a:pos x="29" y="54"/>
                </a:cxn>
                <a:cxn ang="0">
                  <a:pos x="26" y="53"/>
                </a:cxn>
                <a:cxn ang="0">
                  <a:pos x="23" y="52"/>
                </a:cxn>
                <a:cxn ang="0">
                  <a:pos x="19" y="50"/>
                </a:cxn>
                <a:cxn ang="0">
                  <a:pos x="16" y="49"/>
                </a:cxn>
                <a:cxn ang="0">
                  <a:pos x="14" y="48"/>
                </a:cxn>
                <a:cxn ang="0">
                  <a:pos x="12" y="46"/>
                </a:cxn>
                <a:cxn ang="0">
                  <a:pos x="11" y="43"/>
                </a:cxn>
                <a:cxn ang="0">
                  <a:pos x="12" y="41"/>
                </a:cxn>
                <a:cxn ang="0">
                  <a:pos x="13" y="37"/>
                </a:cxn>
                <a:cxn ang="0">
                  <a:pos x="13" y="34"/>
                </a:cxn>
                <a:cxn ang="0">
                  <a:pos x="13" y="31"/>
                </a:cxn>
                <a:cxn ang="0">
                  <a:pos x="12" y="28"/>
                </a:cxn>
                <a:cxn ang="0">
                  <a:pos x="11" y="25"/>
                </a:cxn>
                <a:cxn ang="0">
                  <a:pos x="9" y="24"/>
                </a:cxn>
                <a:cxn ang="0">
                  <a:pos x="8" y="23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1"/>
                </a:cxn>
              </a:cxnLst>
              <a:rect l="0" t="0" r="r" b="b"/>
              <a:pathLst>
                <a:path w="110" h="105">
                  <a:moveTo>
                    <a:pt x="0" y="21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09" y="82"/>
                  </a:lnTo>
                  <a:lnTo>
                    <a:pt x="99" y="82"/>
                  </a:lnTo>
                  <a:lnTo>
                    <a:pt x="98" y="83"/>
                  </a:lnTo>
                  <a:lnTo>
                    <a:pt x="98" y="84"/>
                  </a:lnTo>
                  <a:lnTo>
                    <a:pt x="98" y="85"/>
                  </a:lnTo>
                  <a:lnTo>
                    <a:pt x="98" y="86"/>
                  </a:lnTo>
                  <a:lnTo>
                    <a:pt x="99" y="87"/>
                  </a:lnTo>
                  <a:lnTo>
                    <a:pt x="99" y="89"/>
                  </a:lnTo>
                  <a:lnTo>
                    <a:pt x="99" y="90"/>
                  </a:lnTo>
                  <a:lnTo>
                    <a:pt x="100" y="91"/>
                  </a:lnTo>
                  <a:lnTo>
                    <a:pt x="100" y="93"/>
                  </a:lnTo>
                  <a:lnTo>
                    <a:pt x="100" y="94"/>
                  </a:lnTo>
                  <a:lnTo>
                    <a:pt x="100" y="95"/>
                  </a:lnTo>
                  <a:lnTo>
                    <a:pt x="99" y="96"/>
                  </a:lnTo>
                  <a:lnTo>
                    <a:pt x="99" y="98"/>
                  </a:lnTo>
                  <a:lnTo>
                    <a:pt x="98" y="98"/>
                  </a:lnTo>
                  <a:lnTo>
                    <a:pt x="97" y="100"/>
                  </a:lnTo>
                  <a:lnTo>
                    <a:pt x="96" y="100"/>
                  </a:lnTo>
                  <a:lnTo>
                    <a:pt x="95" y="101"/>
                  </a:lnTo>
                  <a:lnTo>
                    <a:pt x="94" y="102"/>
                  </a:lnTo>
                  <a:lnTo>
                    <a:pt x="93" y="102"/>
                  </a:lnTo>
                  <a:lnTo>
                    <a:pt x="91" y="103"/>
                  </a:lnTo>
                  <a:lnTo>
                    <a:pt x="89" y="103"/>
                  </a:lnTo>
                  <a:lnTo>
                    <a:pt x="88" y="104"/>
                  </a:lnTo>
                  <a:lnTo>
                    <a:pt x="87" y="104"/>
                  </a:lnTo>
                  <a:lnTo>
                    <a:pt x="85" y="103"/>
                  </a:lnTo>
                  <a:lnTo>
                    <a:pt x="84" y="103"/>
                  </a:lnTo>
                  <a:lnTo>
                    <a:pt x="83" y="102"/>
                  </a:lnTo>
                  <a:lnTo>
                    <a:pt x="82" y="102"/>
                  </a:lnTo>
                  <a:lnTo>
                    <a:pt x="81" y="101"/>
                  </a:lnTo>
                  <a:lnTo>
                    <a:pt x="80" y="101"/>
                  </a:lnTo>
                  <a:lnTo>
                    <a:pt x="79" y="100"/>
                  </a:lnTo>
                  <a:lnTo>
                    <a:pt x="78" y="99"/>
                  </a:lnTo>
                  <a:lnTo>
                    <a:pt x="77" y="98"/>
                  </a:lnTo>
                  <a:lnTo>
                    <a:pt x="77" y="97"/>
                  </a:lnTo>
                  <a:lnTo>
                    <a:pt x="76" y="95"/>
                  </a:lnTo>
                  <a:lnTo>
                    <a:pt x="76" y="94"/>
                  </a:lnTo>
                  <a:lnTo>
                    <a:pt x="76" y="92"/>
                  </a:lnTo>
                  <a:lnTo>
                    <a:pt x="76" y="91"/>
                  </a:lnTo>
                  <a:lnTo>
                    <a:pt x="77" y="89"/>
                  </a:lnTo>
                  <a:lnTo>
                    <a:pt x="77" y="88"/>
                  </a:lnTo>
                  <a:lnTo>
                    <a:pt x="78" y="86"/>
                  </a:lnTo>
                  <a:lnTo>
                    <a:pt x="78" y="85"/>
                  </a:lnTo>
                  <a:lnTo>
                    <a:pt x="78" y="84"/>
                  </a:lnTo>
                  <a:lnTo>
                    <a:pt x="77" y="83"/>
                  </a:lnTo>
                  <a:lnTo>
                    <a:pt x="59" y="83"/>
                  </a:lnTo>
                  <a:lnTo>
                    <a:pt x="60" y="80"/>
                  </a:lnTo>
                  <a:lnTo>
                    <a:pt x="59" y="78"/>
                  </a:lnTo>
                  <a:lnTo>
                    <a:pt x="59" y="76"/>
                  </a:lnTo>
                  <a:lnTo>
                    <a:pt x="59" y="75"/>
                  </a:lnTo>
                  <a:lnTo>
                    <a:pt x="59" y="74"/>
                  </a:lnTo>
                  <a:lnTo>
                    <a:pt x="58" y="73"/>
                  </a:lnTo>
                  <a:lnTo>
                    <a:pt x="58" y="72"/>
                  </a:lnTo>
                  <a:lnTo>
                    <a:pt x="57" y="71"/>
                  </a:lnTo>
                  <a:lnTo>
                    <a:pt x="56" y="71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2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6" y="70"/>
                  </a:lnTo>
                  <a:lnTo>
                    <a:pt x="45" y="71"/>
                  </a:lnTo>
                  <a:lnTo>
                    <a:pt x="43" y="71"/>
                  </a:lnTo>
                  <a:lnTo>
                    <a:pt x="41" y="71"/>
                  </a:lnTo>
                  <a:lnTo>
                    <a:pt x="40" y="70"/>
                  </a:lnTo>
                  <a:lnTo>
                    <a:pt x="38" y="70"/>
                  </a:lnTo>
                  <a:lnTo>
                    <a:pt x="37" y="69"/>
                  </a:lnTo>
                  <a:lnTo>
                    <a:pt x="35" y="68"/>
                  </a:lnTo>
                  <a:lnTo>
                    <a:pt x="34" y="67"/>
                  </a:lnTo>
                  <a:lnTo>
                    <a:pt x="33" y="66"/>
                  </a:lnTo>
                  <a:lnTo>
                    <a:pt x="33" y="65"/>
                  </a:lnTo>
                  <a:lnTo>
                    <a:pt x="33" y="63"/>
                  </a:lnTo>
                  <a:lnTo>
                    <a:pt x="33" y="62"/>
                  </a:lnTo>
                  <a:lnTo>
                    <a:pt x="33" y="60"/>
                  </a:lnTo>
                  <a:lnTo>
                    <a:pt x="33" y="59"/>
                  </a:lnTo>
                  <a:lnTo>
                    <a:pt x="32" y="57"/>
                  </a:lnTo>
                  <a:lnTo>
                    <a:pt x="32" y="56"/>
                  </a:lnTo>
                  <a:lnTo>
                    <a:pt x="32" y="55"/>
                  </a:lnTo>
                  <a:lnTo>
                    <a:pt x="31" y="55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21" y="51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2" y="39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0" y="2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35" name="Freeform 15"/>
            <p:cNvSpPr>
              <a:spLocks/>
            </p:cNvSpPr>
            <p:nvPr/>
          </p:nvSpPr>
          <p:spPr bwMode="auto">
            <a:xfrm>
              <a:off x="4872" y="2073"/>
              <a:ext cx="110" cy="87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108" y="0"/>
                </a:cxn>
                <a:cxn ang="0">
                  <a:pos x="98" y="1"/>
                </a:cxn>
                <a:cxn ang="0">
                  <a:pos x="98" y="4"/>
                </a:cxn>
                <a:cxn ang="0">
                  <a:pos x="99" y="8"/>
                </a:cxn>
                <a:cxn ang="0">
                  <a:pos x="100" y="11"/>
                </a:cxn>
                <a:cxn ang="0">
                  <a:pos x="99" y="14"/>
                </a:cxn>
                <a:cxn ang="0">
                  <a:pos x="97" y="17"/>
                </a:cxn>
                <a:cxn ang="0">
                  <a:pos x="94" y="19"/>
                </a:cxn>
                <a:cxn ang="0">
                  <a:pos x="91" y="20"/>
                </a:cxn>
                <a:cxn ang="0">
                  <a:pos x="86" y="20"/>
                </a:cxn>
                <a:cxn ang="0">
                  <a:pos x="82" y="19"/>
                </a:cxn>
                <a:cxn ang="0">
                  <a:pos x="79" y="17"/>
                </a:cxn>
                <a:cxn ang="0">
                  <a:pos x="77" y="15"/>
                </a:cxn>
                <a:cxn ang="0">
                  <a:pos x="76" y="12"/>
                </a:cxn>
                <a:cxn ang="0">
                  <a:pos x="76" y="9"/>
                </a:cxn>
                <a:cxn ang="0">
                  <a:pos x="77" y="6"/>
                </a:cxn>
                <a:cxn ang="0">
                  <a:pos x="78" y="3"/>
                </a:cxn>
                <a:cxn ang="0">
                  <a:pos x="78" y="0"/>
                </a:cxn>
                <a:cxn ang="0">
                  <a:pos x="59" y="3"/>
                </a:cxn>
                <a:cxn ang="0">
                  <a:pos x="59" y="7"/>
                </a:cxn>
                <a:cxn ang="0">
                  <a:pos x="59" y="10"/>
                </a:cxn>
                <a:cxn ang="0">
                  <a:pos x="58" y="13"/>
                </a:cxn>
                <a:cxn ang="0">
                  <a:pos x="57" y="15"/>
                </a:cxn>
                <a:cxn ang="0">
                  <a:pos x="54" y="16"/>
                </a:cxn>
                <a:cxn ang="0">
                  <a:pos x="52" y="16"/>
                </a:cxn>
                <a:cxn ang="0">
                  <a:pos x="49" y="16"/>
                </a:cxn>
                <a:cxn ang="0">
                  <a:pos x="46" y="16"/>
                </a:cxn>
                <a:cxn ang="0">
                  <a:pos x="42" y="15"/>
                </a:cxn>
                <a:cxn ang="0">
                  <a:pos x="39" y="16"/>
                </a:cxn>
                <a:cxn ang="0">
                  <a:pos x="36" y="17"/>
                </a:cxn>
                <a:cxn ang="0">
                  <a:pos x="34" y="19"/>
                </a:cxn>
                <a:cxn ang="0">
                  <a:pos x="33" y="21"/>
                </a:cxn>
                <a:cxn ang="0">
                  <a:pos x="33" y="24"/>
                </a:cxn>
                <a:cxn ang="0">
                  <a:pos x="33" y="27"/>
                </a:cxn>
                <a:cxn ang="0">
                  <a:pos x="32" y="29"/>
                </a:cxn>
                <a:cxn ang="0">
                  <a:pos x="31" y="32"/>
                </a:cxn>
                <a:cxn ang="0">
                  <a:pos x="28" y="33"/>
                </a:cxn>
                <a:cxn ang="0">
                  <a:pos x="26" y="34"/>
                </a:cxn>
                <a:cxn ang="0">
                  <a:pos x="22" y="34"/>
                </a:cxn>
                <a:cxn ang="0">
                  <a:pos x="19" y="35"/>
                </a:cxn>
                <a:cxn ang="0">
                  <a:pos x="16" y="36"/>
                </a:cxn>
                <a:cxn ang="0">
                  <a:pos x="14" y="38"/>
                </a:cxn>
                <a:cxn ang="0">
                  <a:pos x="13" y="40"/>
                </a:cxn>
                <a:cxn ang="0">
                  <a:pos x="12" y="43"/>
                </a:cxn>
                <a:cxn ang="0">
                  <a:pos x="12" y="46"/>
                </a:cxn>
                <a:cxn ang="0">
                  <a:pos x="13" y="49"/>
                </a:cxn>
                <a:cxn ang="0">
                  <a:pos x="14" y="52"/>
                </a:cxn>
                <a:cxn ang="0">
                  <a:pos x="13" y="56"/>
                </a:cxn>
                <a:cxn ang="0">
                  <a:pos x="13" y="58"/>
                </a:cxn>
                <a:cxn ang="0">
                  <a:pos x="11" y="61"/>
                </a:cxn>
                <a:cxn ang="0">
                  <a:pos x="9" y="64"/>
                </a:cxn>
                <a:cxn ang="0">
                  <a:pos x="7" y="66"/>
                </a:cxn>
                <a:cxn ang="0">
                  <a:pos x="5" y="67"/>
                </a:cxn>
                <a:cxn ang="0">
                  <a:pos x="2" y="68"/>
                </a:cxn>
              </a:cxnLst>
              <a:rect l="0" t="0" r="r" b="b"/>
              <a:pathLst>
                <a:path w="110" h="87">
                  <a:moveTo>
                    <a:pt x="0" y="68"/>
                  </a:moveTo>
                  <a:lnTo>
                    <a:pt x="0" y="86"/>
                  </a:lnTo>
                  <a:lnTo>
                    <a:pt x="109" y="86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98" y="1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9" y="6"/>
                  </a:lnTo>
                  <a:lnTo>
                    <a:pt x="99" y="8"/>
                  </a:lnTo>
                  <a:lnTo>
                    <a:pt x="100" y="10"/>
                  </a:lnTo>
                  <a:lnTo>
                    <a:pt x="100" y="11"/>
                  </a:lnTo>
                  <a:lnTo>
                    <a:pt x="99" y="13"/>
                  </a:lnTo>
                  <a:lnTo>
                    <a:pt x="99" y="14"/>
                  </a:lnTo>
                  <a:lnTo>
                    <a:pt x="98" y="16"/>
                  </a:lnTo>
                  <a:lnTo>
                    <a:pt x="97" y="17"/>
                  </a:lnTo>
                  <a:lnTo>
                    <a:pt x="96" y="18"/>
                  </a:lnTo>
                  <a:lnTo>
                    <a:pt x="94" y="19"/>
                  </a:lnTo>
                  <a:lnTo>
                    <a:pt x="92" y="20"/>
                  </a:lnTo>
                  <a:lnTo>
                    <a:pt x="91" y="20"/>
                  </a:lnTo>
                  <a:lnTo>
                    <a:pt x="89" y="20"/>
                  </a:lnTo>
                  <a:lnTo>
                    <a:pt x="86" y="20"/>
                  </a:lnTo>
                  <a:lnTo>
                    <a:pt x="84" y="20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8" y="16"/>
                  </a:lnTo>
                  <a:lnTo>
                    <a:pt x="77" y="15"/>
                  </a:lnTo>
                  <a:lnTo>
                    <a:pt x="77" y="13"/>
                  </a:lnTo>
                  <a:lnTo>
                    <a:pt x="76" y="12"/>
                  </a:lnTo>
                  <a:lnTo>
                    <a:pt x="76" y="10"/>
                  </a:lnTo>
                  <a:lnTo>
                    <a:pt x="76" y="9"/>
                  </a:lnTo>
                  <a:lnTo>
                    <a:pt x="77" y="7"/>
                  </a:lnTo>
                  <a:lnTo>
                    <a:pt x="77" y="6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8" y="2"/>
                  </a:lnTo>
                  <a:lnTo>
                    <a:pt x="78" y="0"/>
                  </a:lnTo>
                  <a:lnTo>
                    <a:pt x="59" y="0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59" y="7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2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4" y="16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0" y="16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41" y="16"/>
                  </a:lnTo>
                  <a:lnTo>
                    <a:pt x="39" y="16"/>
                  </a:lnTo>
                  <a:lnTo>
                    <a:pt x="37" y="16"/>
                  </a:lnTo>
                  <a:lnTo>
                    <a:pt x="36" y="17"/>
                  </a:lnTo>
                  <a:lnTo>
                    <a:pt x="35" y="18"/>
                  </a:lnTo>
                  <a:lnTo>
                    <a:pt x="34" y="19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8"/>
                  </a:lnTo>
                  <a:lnTo>
                    <a:pt x="32" y="29"/>
                  </a:lnTo>
                  <a:lnTo>
                    <a:pt x="32" y="31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7"/>
                  </a:lnTo>
                  <a:lnTo>
                    <a:pt x="14" y="38"/>
                  </a:lnTo>
                  <a:lnTo>
                    <a:pt x="13" y="39"/>
                  </a:lnTo>
                  <a:lnTo>
                    <a:pt x="13" y="40"/>
                  </a:lnTo>
                  <a:lnTo>
                    <a:pt x="12" y="41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3" y="47"/>
                  </a:lnTo>
                  <a:lnTo>
                    <a:pt x="13" y="49"/>
                  </a:lnTo>
                  <a:lnTo>
                    <a:pt x="13" y="51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3" y="56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2" y="59"/>
                  </a:lnTo>
                  <a:lnTo>
                    <a:pt x="11" y="61"/>
                  </a:lnTo>
                  <a:lnTo>
                    <a:pt x="10" y="63"/>
                  </a:lnTo>
                  <a:lnTo>
                    <a:pt x="9" y="64"/>
                  </a:lnTo>
                  <a:lnTo>
                    <a:pt x="8" y="65"/>
                  </a:lnTo>
                  <a:lnTo>
                    <a:pt x="7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3" y="68"/>
                  </a:lnTo>
                  <a:lnTo>
                    <a:pt x="2" y="68"/>
                  </a:lnTo>
                  <a:lnTo>
                    <a:pt x="0" y="6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36" name="Freeform 16"/>
            <p:cNvSpPr>
              <a:spLocks/>
            </p:cNvSpPr>
            <p:nvPr/>
          </p:nvSpPr>
          <p:spPr bwMode="auto">
            <a:xfrm>
              <a:off x="4885" y="2233"/>
              <a:ext cx="109" cy="104"/>
            </a:xfrm>
            <a:custGeom>
              <a:avLst/>
              <a:gdLst/>
              <a:ahLst/>
              <a:cxnLst>
                <a:cxn ang="0">
                  <a:pos x="108" y="103"/>
                </a:cxn>
                <a:cxn ang="0">
                  <a:pos x="0" y="20"/>
                </a:cxn>
                <a:cxn ang="0">
                  <a:pos x="10" y="19"/>
                </a:cxn>
                <a:cxn ang="0">
                  <a:pos x="10" y="17"/>
                </a:cxn>
                <a:cxn ang="0">
                  <a:pos x="9" y="14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14" y="1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7" y="1"/>
                </a:cxn>
                <a:cxn ang="0">
                  <a:pos x="29" y="3"/>
                </a:cxn>
                <a:cxn ang="0">
                  <a:pos x="30" y="5"/>
                </a:cxn>
                <a:cxn ang="0">
                  <a:pos x="32" y="7"/>
                </a:cxn>
                <a:cxn ang="0">
                  <a:pos x="32" y="10"/>
                </a:cxn>
                <a:cxn ang="0">
                  <a:pos x="31" y="13"/>
                </a:cxn>
                <a:cxn ang="0">
                  <a:pos x="30" y="16"/>
                </a:cxn>
                <a:cxn ang="0">
                  <a:pos x="30" y="19"/>
                </a:cxn>
                <a:cxn ang="0">
                  <a:pos x="49" y="20"/>
                </a:cxn>
                <a:cxn ang="0">
                  <a:pos x="48" y="25"/>
                </a:cxn>
                <a:cxn ang="0">
                  <a:pos x="48" y="28"/>
                </a:cxn>
                <a:cxn ang="0">
                  <a:pos x="49" y="32"/>
                </a:cxn>
                <a:cxn ang="0">
                  <a:pos x="50" y="34"/>
                </a:cxn>
                <a:cxn ang="0">
                  <a:pos x="52" y="35"/>
                </a:cxn>
                <a:cxn ang="0">
                  <a:pos x="54" y="36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3" y="35"/>
                </a:cxn>
                <a:cxn ang="0">
                  <a:pos x="67" y="35"/>
                </a:cxn>
                <a:cxn ang="0">
                  <a:pos x="70" y="36"/>
                </a:cxn>
                <a:cxn ang="0">
                  <a:pos x="72" y="38"/>
                </a:cxn>
                <a:cxn ang="0">
                  <a:pos x="74" y="40"/>
                </a:cxn>
                <a:cxn ang="0">
                  <a:pos x="75" y="42"/>
                </a:cxn>
                <a:cxn ang="0">
                  <a:pos x="74" y="45"/>
                </a:cxn>
                <a:cxn ang="0">
                  <a:pos x="75" y="48"/>
                </a:cxn>
                <a:cxn ang="0">
                  <a:pos x="76" y="50"/>
                </a:cxn>
                <a:cxn ang="0">
                  <a:pos x="77" y="52"/>
                </a:cxn>
                <a:cxn ang="0">
                  <a:pos x="81" y="53"/>
                </a:cxn>
                <a:cxn ang="0">
                  <a:pos x="83" y="54"/>
                </a:cxn>
                <a:cxn ang="0">
                  <a:pos x="87" y="55"/>
                </a:cxn>
                <a:cxn ang="0">
                  <a:pos x="90" y="55"/>
                </a:cxn>
                <a:cxn ang="0">
                  <a:pos x="92" y="57"/>
                </a:cxn>
                <a:cxn ang="0">
                  <a:pos x="94" y="59"/>
                </a:cxn>
                <a:cxn ang="0">
                  <a:pos x="95" y="61"/>
                </a:cxn>
                <a:cxn ang="0">
                  <a:pos x="96" y="64"/>
                </a:cxn>
                <a:cxn ang="0">
                  <a:pos x="95" y="67"/>
                </a:cxn>
                <a:cxn ang="0">
                  <a:pos x="94" y="71"/>
                </a:cxn>
                <a:cxn ang="0">
                  <a:pos x="94" y="74"/>
                </a:cxn>
                <a:cxn ang="0">
                  <a:pos x="94" y="77"/>
                </a:cxn>
                <a:cxn ang="0">
                  <a:pos x="96" y="79"/>
                </a:cxn>
                <a:cxn ang="0">
                  <a:pos x="98" y="81"/>
                </a:cxn>
                <a:cxn ang="0">
                  <a:pos x="100" y="83"/>
                </a:cxn>
                <a:cxn ang="0">
                  <a:pos x="103" y="84"/>
                </a:cxn>
                <a:cxn ang="0">
                  <a:pos x="106" y="84"/>
                </a:cxn>
              </a:cxnLst>
              <a:rect l="0" t="0" r="r" b="b"/>
              <a:pathLst>
                <a:path w="109" h="104">
                  <a:moveTo>
                    <a:pt x="108" y="84"/>
                  </a:moveTo>
                  <a:lnTo>
                    <a:pt x="108" y="103"/>
                  </a:lnTo>
                  <a:lnTo>
                    <a:pt x="0" y="103"/>
                  </a:lnTo>
                  <a:lnTo>
                    <a:pt x="0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1" y="6"/>
                  </a:lnTo>
                  <a:lnTo>
                    <a:pt x="32" y="7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1" y="20"/>
                  </a:lnTo>
                  <a:lnTo>
                    <a:pt x="49" y="20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9" y="32"/>
                  </a:lnTo>
                  <a:lnTo>
                    <a:pt x="49" y="33"/>
                  </a:lnTo>
                  <a:lnTo>
                    <a:pt x="50" y="34"/>
                  </a:lnTo>
                  <a:lnTo>
                    <a:pt x="51" y="34"/>
                  </a:lnTo>
                  <a:lnTo>
                    <a:pt x="52" y="35"/>
                  </a:lnTo>
                  <a:lnTo>
                    <a:pt x="53" y="36"/>
                  </a:lnTo>
                  <a:lnTo>
                    <a:pt x="54" y="36"/>
                  </a:lnTo>
                  <a:lnTo>
                    <a:pt x="55" y="36"/>
                  </a:lnTo>
                  <a:lnTo>
                    <a:pt x="57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1" y="35"/>
                  </a:lnTo>
                  <a:lnTo>
                    <a:pt x="63" y="35"/>
                  </a:lnTo>
                  <a:lnTo>
                    <a:pt x="65" y="35"/>
                  </a:lnTo>
                  <a:lnTo>
                    <a:pt x="67" y="35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1" y="37"/>
                  </a:lnTo>
                  <a:lnTo>
                    <a:pt x="72" y="38"/>
                  </a:lnTo>
                  <a:lnTo>
                    <a:pt x="73" y="39"/>
                  </a:lnTo>
                  <a:lnTo>
                    <a:pt x="74" y="40"/>
                  </a:lnTo>
                  <a:lnTo>
                    <a:pt x="74" y="41"/>
                  </a:lnTo>
                  <a:lnTo>
                    <a:pt x="75" y="42"/>
                  </a:lnTo>
                  <a:lnTo>
                    <a:pt x="74" y="44"/>
                  </a:lnTo>
                  <a:lnTo>
                    <a:pt x="74" y="45"/>
                  </a:lnTo>
                  <a:lnTo>
                    <a:pt x="74" y="47"/>
                  </a:lnTo>
                  <a:lnTo>
                    <a:pt x="75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1"/>
                  </a:lnTo>
                  <a:lnTo>
                    <a:pt x="77" y="52"/>
                  </a:lnTo>
                  <a:lnTo>
                    <a:pt x="79" y="53"/>
                  </a:lnTo>
                  <a:lnTo>
                    <a:pt x="81" y="53"/>
                  </a:lnTo>
                  <a:lnTo>
                    <a:pt x="82" y="54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7" y="55"/>
                  </a:lnTo>
                  <a:lnTo>
                    <a:pt x="89" y="55"/>
                  </a:lnTo>
                  <a:lnTo>
                    <a:pt x="90" y="55"/>
                  </a:lnTo>
                  <a:lnTo>
                    <a:pt x="91" y="56"/>
                  </a:lnTo>
                  <a:lnTo>
                    <a:pt x="92" y="57"/>
                  </a:lnTo>
                  <a:lnTo>
                    <a:pt x="93" y="57"/>
                  </a:lnTo>
                  <a:lnTo>
                    <a:pt x="94" y="59"/>
                  </a:lnTo>
                  <a:lnTo>
                    <a:pt x="95" y="60"/>
                  </a:lnTo>
                  <a:lnTo>
                    <a:pt x="95" y="61"/>
                  </a:lnTo>
                  <a:lnTo>
                    <a:pt x="96" y="63"/>
                  </a:lnTo>
                  <a:lnTo>
                    <a:pt x="96" y="64"/>
                  </a:lnTo>
                  <a:lnTo>
                    <a:pt x="95" y="66"/>
                  </a:lnTo>
                  <a:lnTo>
                    <a:pt x="95" y="67"/>
                  </a:lnTo>
                  <a:lnTo>
                    <a:pt x="94" y="69"/>
                  </a:lnTo>
                  <a:lnTo>
                    <a:pt x="94" y="71"/>
                  </a:lnTo>
                  <a:lnTo>
                    <a:pt x="94" y="72"/>
                  </a:lnTo>
                  <a:lnTo>
                    <a:pt x="94" y="74"/>
                  </a:lnTo>
                  <a:lnTo>
                    <a:pt x="94" y="75"/>
                  </a:lnTo>
                  <a:lnTo>
                    <a:pt x="94" y="77"/>
                  </a:lnTo>
                  <a:lnTo>
                    <a:pt x="95" y="78"/>
                  </a:lnTo>
                  <a:lnTo>
                    <a:pt x="96" y="79"/>
                  </a:lnTo>
                  <a:lnTo>
                    <a:pt x="97" y="80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0" y="83"/>
                  </a:lnTo>
                  <a:lnTo>
                    <a:pt x="101" y="84"/>
                  </a:lnTo>
                  <a:lnTo>
                    <a:pt x="103" y="84"/>
                  </a:lnTo>
                  <a:lnTo>
                    <a:pt x="104" y="84"/>
                  </a:lnTo>
                  <a:lnTo>
                    <a:pt x="106" y="84"/>
                  </a:lnTo>
                  <a:lnTo>
                    <a:pt x="108" y="84"/>
                  </a:lnTo>
                </a:path>
              </a:pathLst>
            </a:custGeom>
            <a:solidFill>
              <a:srgbClr val="FF0033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37" name="Freeform 17"/>
            <p:cNvSpPr>
              <a:spLocks/>
            </p:cNvSpPr>
            <p:nvPr/>
          </p:nvSpPr>
          <p:spPr bwMode="auto">
            <a:xfrm>
              <a:off x="4900" y="1512"/>
              <a:ext cx="110" cy="8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87"/>
                </a:cxn>
                <a:cxn ang="0">
                  <a:pos x="10" y="85"/>
                </a:cxn>
                <a:cxn ang="0">
                  <a:pos x="10" y="82"/>
                </a:cxn>
                <a:cxn ang="0">
                  <a:pos x="8" y="78"/>
                </a:cxn>
                <a:cxn ang="0">
                  <a:pos x="8" y="75"/>
                </a:cxn>
                <a:cxn ang="0">
                  <a:pos x="9" y="72"/>
                </a:cxn>
                <a:cxn ang="0">
                  <a:pos x="11" y="69"/>
                </a:cxn>
                <a:cxn ang="0">
                  <a:pos x="14" y="67"/>
                </a:cxn>
                <a:cxn ang="0">
                  <a:pos x="17" y="66"/>
                </a:cxn>
                <a:cxn ang="0">
                  <a:pos x="22" y="66"/>
                </a:cxn>
                <a:cxn ang="0">
                  <a:pos x="25" y="67"/>
                </a:cxn>
                <a:cxn ang="0">
                  <a:pos x="29" y="69"/>
                </a:cxn>
                <a:cxn ang="0">
                  <a:pos x="31" y="72"/>
                </a:cxn>
                <a:cxn ang="0">
                  <a:pos x="32" y="74"/>
                </a:cxn>
                <a:cxn ang="0">
                  <a:pos x="31" y="77"/>
                </a:cxn>
                <a:cxn ang="0">
                  <a:pos x="31" y="80"/>
                </a:cxn>
                <a:cxn ang="0">
                  <a:pos x="30" y="83"/>
                </a:cxn>
                <a:cxn ang="0">
                  <a:pos x="30" y="86"/>
                </a:cxn>
                <a:cxn ang="0">
                  <a:pos x="48" y="83"/>
                </a:cxn>
                <a:cxn ang="0">
                  <a:pos x="49" y="79"/>
                </a:cxn>
                <a:cxn ang="0">
                  <a:pos x="49" y="76"/>
                </a:cxn>
                <a:cxn ang="0">
                  <a:pos x="50" y="73"/>
                </a:cxn>
                <a:cxn ang="0">
                  <a:pos x="51" y="71"/>
                </a:cxn>
                <a:cxn ang="0">
                  <a:pos x="53" y="70"/>
                </a:cxn>
                <a:cxn ang="0">
                  <a:pos x="56" y="70"/>
                </a:cxn>
                <a:cxn ang="0">
                  <a:pos x="59" y="70"/>
                </a:cxn>
                <a:cxn ang="0">
                  <a:pos x="62" y="70"/>
                </a:cxn>
                <a:cxn ang="0">
                  <a:pos x="66" y="71"/>
                </a:cxn>
                <a:cxn ang="0">
                  <a:pos x="69" y="70"/>
                </a:cxn>
                <a:cxn ang="0">
                  <a:pos x="72" y="69"/>
                </a:cxn>
                <a:cxn ang="0">
                  <a:pos x="74" y="67"/>
                </a:cxn>
                <a:cxn ang="0">
                  <a:pos x="75" y="65"/>
                </a:cxn>
                <a:cxn ang="0">
                  <a:pos x="75" y="62"/>
                </a:cxn>
                <a:cxn ang="0">
                  <a:pos x="75" y="59"/>
                </a:cxn>
                <a:cxn ang="0">
                  <a:pos x="76" y="57"/>
                </a:cxn>
                <a:cxn ang="0">
                  <a:pos x="79" y="54"/>
                </a:cxn>
                <a:cxn ang="0">
                  <a:pos x="81" y="53"/>
                </a:cxn>
                <a:cxn ang="0">
                  <a:pos x="84" y="52"/>
                </a:cxn>
                <a:cxn ang="0">
                  <a:pos x="88" y="51"/>
                </a:cxn>
                <a:cxn ang="0">
                  <a:pos x="91" y="50"/>
                </a:cxn>
                <a:cxn ang="0">
                  <a:pos x="93" y="49"/>
                </a:cxn>
                <a:cxn ang="0">
                  <a:pos x="95" y="47"/>
                </a:cxn>
                <a:cxn ang="0">
                  <a:pos x="96" y="45"/>
                </a:cxn>
                <a:cxn ang="0">
                  <a:pos x="97" y="41"/>
                </a:cxn>
                <a:cxn ang="0">
                  <a:pos x="96" y="38"/>
                </a:cxn>
                <a:cxn ang="0">
                  <a:pos x="95" y="34"/>
                </a:cxn>
                <a:cxn ang="0">
                  <a:pos x="95" y="32"/>
                </a:cxn>
                <a:cxn ang="0">
                  <a:pos x="96" y="29"/>
                </a:cxn>
                <a:cxn ang="0">
                  <a:pos x="97" y="26"/>
                </a:cxn>
                <a:cxn ang="0">
                  <a:pos x="99" y="24"/>
                </a:cxn>
                <a:cxn ang="0">
                  <a:pos x="101" y="22"/>
                </a:cxn>
                <a:cxn ang="0">
                  <a:pos x="104" y="21"/>
                </a:cxn>
                <a:cxn ang="0">
                  <a:pos x="107" y="21"/>
                </a:cxn>
              </a:cxnLst>
              <a:rect l="0" t="0" r="r" b="b"/>
              <a:pathLst>
                <a:path w="110" h="88">
                  <a:moveTo>
                    <a:pt x="109" y="21"/>
                  </a:moveTo>
                  <a:lnTo>
                    <a:pt x="109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9" y="80"/>
                  </a:lnTo>
                  <a:lnTo>
                    <a:pt x="8" y="78"/>
                  </a:lnTo>
                  <a:lnTo>
                    <a:pt x="8" y="76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9" y="72"/>
                  </a:lnTo>
                  <a:lnTo>
                    <a:pt x="10" y="70"/>
                  </a:lnTo>
                  <a:lnTo>
                    <a:pt x="11" y="69"/>
                  </a:lnTo>
                  <a:lnTo>
                    <a:pt x="12" y="68"/>
                  </a:lnTo>
                  <a:lnTo>
                    <a:pt x="14" y="67"/>
                  </a:lnTo>
                  <a:lnTo>
                    <a:pt x="16" y="66"/>
                  </a:lnTo>
                  <a:lnTo>
                    <a:pt x="17" y="66"/>
                  </a:lnTo>
                  <a:lnTo>
                    <a:pt x="20" y="66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9" y="69"/>
                  </a:lnTo>
                  <a:lnTo>
                    <a:pt x="30" y="70"/>
                  </a:lnTo>
                  <a:lnTo>
                    <a:pt x="31" y="72"/>
                  </a:lnTo>
                  <a:lnTo>
                    <a:pt x="31" y="73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1" y="77"/>
                  </a:lnTo>
                  <a:lnTo>
                    <a:pt x="31" y="79"/>
                  </a:lnTo>
                  <a:lnTo>
                    <a:pt x="31" y="80"/>
                  </a:lnTo>
                  <a:lnTo>
                    <a:pt x="30" y="82"/>
                  </a:lnTo>
                  <a:lnTo>
                    <a:pt x="30" y="83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49" y="86"/>
                  </a:lnTo>
                  <a:lnTo>
                    <a:pt x="48" y="83"/>
                  </a:lnTo>
                  <a:lnTo>
                    <a:pt x="49" y="81"/>
                  </a:lnTo>
                  <a:lnTo>
                    <a:pt x="49" y="79"/>
                  </a:lnTo>
                  <a:lnTo>
                    <a:pt x="49" y="78"/>
                  </a:lnTo>
                  <a:lnTo>
                    <a:pt x="49" y="76"/>
                  </a:lnTo>
                  <a:lnTo>
                    <a:pt x="49" y="74"/>
                  </a:lnTo>
                  <a:lnTo>
                    <a:pt x="50" y="73"/>
                  </a:lnTo>
                  <a:lnTo>
                    <a:pt x="50" y="72"/>
                  </a:lnTo>
                  <a:lnTo>
                    <a:pt x="51" y="71"/>
                  </a:lnTo>
                  <a:lnTo>
                    <a:pt x="52" y="71"/>
                  </a:lnTo>
                  <a:lnTo>
                    <a:pt x="53" y="70"/>
                  </a:lnTo>
                  <a:lnTo>
                    <a:pt x="55" y="70"/>
                  </a:lnTo>
                  <a:lnTo>
                    <a:pt x="56" y="70"/>
                  </a:lnTo>
                  <a:lnTo>
                    <a:pt x="58" y="70"/>
                  </a:lnTo>
                  <a:lnTo>
                    <a:pt x="59" y="70"/>
                  </a:lnTo>
                  <a:lnTo>
                    <a:pt x="61" y="70"/>
                  </a:lnTo>
                  <a:lnTo>
                    <a:pt x="62" y="70"/>
                  </a:lnTo>
                  <a:lnTo>
                    <a:pt x="64" y="71"/>
                  </a:lnTo>
                  <a:lnTo>
                    <a:pt x="66" y="71"/>
                  </a:lnTo>
                  <a:lnTo>
                    <a:pt x="67" y="70"/>
                  </a:lnTo>
                  <a:lnTo>
                    <a:pt x="69" y="70"/>
                  </a:lnTo>
                  <a:lnTo>
                    <a:pt x="70" y="70"/>
                  </a:lnTo>
                  <a:lnTo>
                    <a:pt x="72" y="69"/>
                  </a:lnTo>
                  <a:lnTo>
                    <a:pt x="73" y="68"/>
                  </a:lnTo>
                  <a:lnTo>
                    <a:pt x="74" y="67"/>
                  </a:lnTo>
                  <a:lnTo>
                    <a:pt x="75" y="66"/>
                  </a:lnTo>
                  <a:lnTo>
                    <a:pt x="75" y="65"/>
                  </a:lnTo>
                  <a:lnTo>
                    <a:pt x="76" y="63"/>
                  </a:lnTo>
                  <a:lnTo>
                    <a:pt x="75" y="62"/>
                  </a:lnTo>
                  <a:lnTo>
                    <a:pt x="75" y="61"/>
                  </a:lnTo>
                  <a:lnTo>
                    <a:pt x="75" y="59"/>
                  </a:lnTo>
                  <a:lnTo>
                    <a:pt x="76" y="58"/>
                  </a:lnTo>
                  <a:lnTo>
                    <a:pt x="76" y="57"/>
                  </a:lnTo>
                  <a:lnTo>
                    <a:pt x="77" y="55"/>
                  </a:lnTo>
                  <a:lnTo>
                    <a:pt x="79" y="54"/>
                  </a:lnTo>
                  <a:lnTo>
                    <a:pt x="80" y="53"/>
                  </a:lnTo>
                  <a:lnTo>
                    <a:pt x="81" y="53"/>
                  </a:lnTo>
                  <a:lnTo>
                    <a:pt x="83" y="52"/>
                  </a:lnTo>
                  <a:lnTo>
                    <a:pt x="84" y="52"/>
                  </a:lnTo>
                  <a:lnTo>
                    <a:pt x="86" y="52"/>
                  </a:lnTo>
                  <a:lnTo>
                    <a:pt x="88" y="51"/>
                  </a:lnTo>
                  <a:lnTo>
                    <a:pt x="89" y="51"/>
                  </a:lnTo>
                  <a:lnTo>
                    <a:pt x="91" y="50"/>
                  </a:lnTo>
                  <a:lnTo>
                    <a:pt x="92" y="50"/>
                  </a:lnTo>
                  <a:lnTo>
                    <a:pt x="93" y="49"/>
                  </a:lnTo>
                  <a:lnTo>
                    <a:pt x="94" y="48"/>
                  </a:lnTo>
                  <a:lnTo>
                    <a:pt x="95" y="47"/>
                  </a:lnTo>
                  <a:lnTo>
                    <a:pt x="96" y="46"/>
                  </a:lnTo>
                  <a:lnTo>
                    <a:pt x="96" y="45"/>
                  </a:lnTo>
                  <a:lnTo>
                    <a:pt x="97" y="43"/>
                  </a:lnTo>
                  <a:lnTo>
                    <a:pt x="97" y="41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5" y="32"/>
                  </a:lnTo>
                  <a:lnTo>
                    <a:pt x="95" y="30"/>
                  </a:lnTo>
                  <a:lnTo>
                    <a:pt x="96" y="29"/>
                  </a:lnTo>
                  <a:lnTo>
                    <a:pt x="96" y="28"/>
                  </a:lnTo>
                  <a:lnTo>
                    <a:pt x="97" y="26"/>
                  </a:lnTo>
                  <a:lnTo>
                    <a:pt x="98" y="25"/>
                  </a:lnTo>
                  <a:lnTo>
                    <a:pt x="99" y="24"/>
                  </a:lnTo>
                  <a:lnTo>
                    <a:pt x="100" y="23"/>
                  </a:lnTo>
                  <a:lnTo>
                    <a:pt x="101" y="22"/>
                  </a:lnTo>
                  <a:lnTo>
                    <a:pt x="102" y="22"/>
                  </a:lnTo>
                  <a:lnTo>
                    <a:pt x="104" y="21"/>
                  </a:lnTo>
                  <a:lnTo>
                    <a:pt x="105" y="21"/>
                  </a:lnTo>
                  <a:lnTo>
                    <a:pt x="107" y="21"/>
                  </a:lnTo>
                  <a:lnTo>
                    <a:pt x="109" y="21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38" name="Freeform 18"/>
            <p:cNvSpPr>
              <a:spLocks/>
            </p:cNvSpPr>
            <p:nvPr/>
          </p:nvSpPr>
          <p:spPr bwMode="auto">
            <a:xfrm>
              <a:off x="4904" y="1874"/>
              <a:ext cx="99" cy="110"/>
            </a:xfrm>
            <a:custGeom>
              <a:avLst/>
              <a:gdLst/>
              <a:ahLst/>
              <a:cxnLst>
                <a:cxn ang="0">
                  <a:pos x="39" y="19"/>
                </a:cxn>
                <a:cxn ang="0">
                  <a:pos x="37" y="11"/>
                </a:cxn>
                <a:cxn ang="0">
                  <a:pos x="39" y="4"/>
                </a:cxn>
                <a:cxn ang="0">
                  <a:pos x="44" y="0"/>
                </a:cxn>
                <a:cxn ang="0">
                  <a:pos x="53" y="0"/>
                </a:cxn>
                <a:cxn ang="0">
                  <a:pos x="58" y="2"/>
                </a:cxn>
                <a:cxn ang="0">
                  <a:pos x="60" y="8"/>
                </a:cxn>
                <a:cxn ang="0">
                  <a:pos x="59" y="14"/>
                </a:cxn>
                <a:cxn ang="0">
                  <a:pos x="59" y="20"/>
                </a:cxn>
                <a:cxn ang="0">
                  <a:pos x="64" y="24"/>
                </a:cxn>
                <a:cxn ang="0">
                  <a:pos x="71" y="25"/>
                </a:cxn>
                <a:cxn ang="0">
                  <a:pos x="75" y="28"/>
                </a:cxn>
                <a:cxn ang="0">
                  <a:pos x="76" y="32"/>
                </a:cxn>
                <a:cxn ang="0">
                  <a:pos x="76" y="36"/>
                </a:cxn>
                <a:cxn ang="0">
                  <a:pos x="79" y="40"/>
                </a:cxn>
                <a:cxn ang="0">
                  <a:pos x="84" y="41"/>
                </a:cxn>
                <a:cxn ang="0">
                  <a:pos x="90" y="40"/>
                </a:cxn>
                <a:cxn ang="0">
                  <a:pos x="94" y="41"/>
                </a:cxn>
                <a:cxn ang="0">
                  <a:pos x="97" y="44"/>
                </a:cxn>
                <a:cxn ang="0">
                  <a:pos x="98" y="51"/>
                </a:cxn>
                <a:cxn ang="0">
                  <a:pos x="97" y="61"/>
                </a:cxn>
                <a:cxn ang="0">
                  <a:pos x="94" y="64"/>
                </a:cxn>
                <a:cxn ang="0">
                  <a:pos x="89" y="65"/>
                </a:cxn>
                <a:cxn ang="0">
                  <a:pos x="83" y="64"/>
                </a:cxn>
                <a:cxn ang="0">
                  <a:pos x="79" y="65"/>
                </a:cxn>
                <a:cxn ang="0">
                  <a:pos x="76" y="68"/>
                </a:cxn>
                <a:cxn ang="0">
                  <a:pos x="76" y="73"/>
                </a:cxn>
                <a:cxn ang="0">
                  <a:pos x="74" y="78"/>
                </a:cxn>
                <a:cxn ang="0">
                  <a:pos x="70" y="80"/>
                </a:cxn>
                <a:cxn ang="0">
                  <a:pos x="64" y="81"/>
                </a:cxn>
                <a:cxn ang="0">
                  <a:pos x="60" y="83"/>
                </a:cxn>
                <a:cxn ang="0">
                  <a:pos x="58" y="89"/>
                </a:cxn>
                <a:cxn ang="0">
                  <a:pos x="60" y="94"/>
                </a:cxn>
                <a:cxn ang="0">
                  <a:pos x="59" y="100"/>
                </a:cxn>
                <a:cxn ang="0">
                  <a:pos x="56" y="106"/>
                </a:cxn>
                <a:cxn ang="0">
                  <a:pos x="52" y="108"/>
                </a:cxn>
                <a:cxn ang="0">
                  <a:pos x="46" y="109"/>
                </a:cxn>
                <a:cxn ang="0">
                  <a:pos x="41" y="107"/>
                </a:cxn>
                <a:cxn ang="0">
                  <a:pos x="38" y="103"/>
                </a:cxn>
                <a:cxn ang="0">
                  <a:pos x="37" y="98"/>
                </a:cxn>
                <a:cxn ang="0">
                  <a:pos x="38" y="93"/>
                </a:cxn>
                <a:cxn ang="0">
                  <a:pos x="37" y="87"/>
                </a:cxn>
                <a:cxn ang="0">
                  <a:pos x="35" y="84"/>
                </a:cxn>
                <a:cxn ang="0">
                  <a:pos x="30" y="83"/>
                </a:cxn>
                <a:cxn ang="0">
                  <a:pos x="25" y="82"/>
                </a:cxn>
                <a:cxn ang="0">
                  <a:pos x="22" y="78"/>
                </a:cxn>
                <a:cxn ang="0">
                  <a:pos x="21" y="73"/>
                </a:cxn>
                <a:cxn ang="0">
                  <a:pos x="19" y="68"/>
                </a:cxn>
                <a:cxn ang="0">
                  <a:pos x="14" y="67"/>
                </a:cxn>
                <a:cxn ang="0">
                  <a:pos x="9" y="67"/>
                </a:cxn>
                <a:cxn ang="0">
                  <a:pos x="3" y="67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1" y="43"/>
                </a:cxn>
                <a:cxn ang="0">
                  <a:pos x="4" y="41"/>
                </a:cxn>
                <a:cxn ang="0">
                  <a:pos x="10" y="41"/>
                </a:cxn>
                <a:cxn ang="0">
                  <a:pos x="16" y="41"/>
                </a:cxn>
                <a:cxn ang="0">
                  <a:pos x="20" y="38"/>
                </a:cxn>
                <a:cxn ang="0">
                  <a:pos x="22" y="34"/>
                </a:cxn>
                <a:cxn ang="0">
                  <a:pos x="22" y="28"/>
                </a:cxn>
                <a:cxn ang="0">
                  <a:pos x="27" y="26"/>
                </a:cxn>
                <a:cxn ang="0">
                  <a:pos x="32" y="25"/>
                </a:cxn>
              </a:cxnLst>
              <a:rect l="0" t="0" r="r" b="b"/>
              <a:pathLst>
                <a:path w="99" h="110">
                  <a:moveTo>
                    <a:pt x="37" y="22"/>
                  </a:move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9" y="4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59" y="4"/>
                  </a:lnTo>
                  <a:lnTo>
                    <a:pt x="60" y="5"/>
                  </a:lnTo>
                  <a:lnTo>
                    <a:pt x="60" y="6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59" y="14"/>
                  </a:lnTo>
                  <a:lnTo>
                    <a:pt x="59" y="16"/>
                  </a:lnTo>
                  <a:lnTo>
                    <a:pt x="58" y="18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60" y="22"/>
                  </a:lnTo>
                  <a:lnTo>
                    <a:pt x="61" y="22"/>
                  </a:lnTo>
                  <a:lnTo>
                    <a:pt x="62" y="23"/>
                  </a:lnTo>
                  <a:lnTo>
                    <a:pt x="64" y="24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71" y="25"/>
                  </a:lnTo>
                  <a:lnTo>
                    <a:pt x="72" y="26"/>
                  </a:lnTo>
                  <a:lnTo>
                    <a:pt x="73" y="27"/>
                  </a:lnTo>
                  <a:lnTo>
                    <a:pt x="74" y="27"/>
                  </a:lnTo>
                  <a:lnTo>
                    <a:pt x="75" y="28"/>
                  </a:lnTo>
                  <a:lnTo>
                    <a:pt x="75" y="29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6" y="35"/>
                  </a:lnTo>
                  <a:lnTo>
                    <a:pt x="76" y="36"/>
                  </a:lnTo>
                  <a:lnTo>
                    <a:pt x="77" y="37"/>
                  </a:lnTo>
                  <a:lnTo>
                    <a:pt x="77" y="38"/>
                  </a:lnTo>
                  <a:lnTo>
                    <a:pt x="78" y="39"/>
                  </a:lnTo>
                  <a:lnTo>
                    <a:pt x="79" y="40"/>
                  </a:lnTo>
                  <a:lnTo>
                    <a:pt x="80" y="40"/>
                  </a:lnTo>
                  <a:lnTo>
                    <a:pt x="82" y="41"/>
                  </a:lnTo>
                  <a:lnTo>
                    <a:pt x="83" y="41"/>
                  </a:lnTo>
                  <a:lnTo>
                    <a:pt x="84" y="41"/>
                  </a:lnTo>
                  <a:lnTo>
                    <a:pt x="85" y="41"/>
                  </a:lnTo>
                  <a:lnTo>
                    <a:pt x="87" y="41"/>
                  </a:lnTo>
                  <a:lnTo>
                    <a:pt x="88" y="41"/>
                  </a:lnTo>
                  <a:lnTo>
                    <a:pt x="90" y="40"/>
                  </a:lnTo>
                  <a:lnTo>
                    <a:pt x="91" y="40"/>
                  </a:lnTo>
                  <a:lnTo>
                    <a:pt x="92" y="40"/>
                  </a:lnTo>
                  <a:lnTo>
                    <a:pt x="93" y="41"/>
                  </a:lnTo>
                  <a:lnTo>
                    <a:pt x="94" y="41"/>
                  </a:lnTo>
                  <a:lnTo>
                    <a:pt x="95" y="41"/>
                  </a:lnTo>
                  <a:lnTo>
                    <a:pt x="96" y="42"/>
                  </a:lnTo>
                  <a:lnTo>
                    <a:pt x="96" y="43"/>
                  </a:lnTo>
                  <a:lnTo>
                    <a:pt x="97" y="44"/>
                  </a:lnTo>
                  <a:lnTo>
                    <a:pt x="97" y="45"/>
                  </a:lnTo>
                  <a:lnTo>
                    <a:pt x="98" y="46"/>
                  </a:lnTo>
                  <a:lnTo>
                    <a:pt x="98" y="48"/>
                  </a:lnTo>
                  <a:lnTo>
                    <a:pt x="98" y="51"/>
                  </a:lnTo>
                  <a:lnTo>
                    <a:pt x="98" y="54"/>
                  </a:lnTo>
                  <a:lnTo>
                    <a:pt x="97" y="57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6" y="62"/>
                  </a:lnTo>
                  <a:lnTo>
                    <a:pt x="96" y="63"/>
                  </a:lnTo>
                  <a:lnTo>
                    <a:pt x="95" y="64"/>
                  </a:lnTo>
                  <a:lnTo>
                    <a:pt x="94" y="64"/>
                  </a:lnTo>
                  <a:lnTo>
                    <a:pt x="93" y="64"/>
                  </a:lnTo>
                  <a:lnTo>
                    <a:pt x="92" y="65"/>
                  </a:lnTo>
                  <a:lnTo>
                    <a:pt x="90" y="65"/>
                  </a:lnTo>
                  <a:lnTo>
                    <a:pt x="89" y="65"/>
                  </a:lnTo>
                  <a:lnTo>
                    <a:pt x="87" y="64"/>
                  </a:lnTo>
                  <a:lnTo>
                    <a:pt x="86" y="64"/>
                  </a:lnTo>
                  <a:lnTo>
                    <a:pt x="85" y="64"/>
                  </a:lnTo>
                  <a:lnTo>
                    <a:pt x="83" y="64"/>
                  </a:lnTo>
                  <a:lnTo>
                    <a:pt x="82" y="64"/>
                  </a:lnTo>
                  <a:lnTo>
                    <a:pt x="81" y="64"/>
                  </a:lnTo>
                  <a:lnTo>
                    <a:pt x="80" y="65"/>
                  </a:lnTo>
                  <a:lnTo>
                    <a:pt x="79" y="65"/>
                  </a:lnTo>
                  <a:lnTo>
                    <a:pt x="78" y="66"/>
                  </a:lnTo>
                  <a:lnTo>
                    <a:pt x="77" y="66"/>
                  </a:lnTo>
                  <a:lnTo>
                    <a:pt x="77" y="67"/>
                  </a:lnTo>
                  <a:lnTo>
                    <a:pt x="76" y="68"/>
                  </a:lnTo>
                  <a:lnTo>
                    <a:pt x="76" y="69"/>
                  </a:lnTo>
                  <a:lnTo>
                    <a:pt x="76" y="70"/>
                  </a:lnTo>
                  <a:lnTo>
                    <a:pt x="76" y="71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6"/>
                  </a:lnTo>
                  <a:lnTo>
                    <a:pt x="75" y="77"/>
                  </a:lnTo>
                  <a:lnTo>
                    <a:pt x="74" y="78"/>
                  </a:lnTo>
                  <a:lnTo>
                    <a:pt x="73" y="78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70" y="80"/>
                  </a:lnTo>
                  <a:lnTo>
                    <a:pt x="68" y="80"/>
                  </a:lnTo>
                  <a:lnTo>
                    <a:pt x="67" y="81"/>
                  </a:lnTo>
                  <a:lnTo>
                    <a:pt x="65" y="81"/>
                  </a:lnTo>
                  <a:lnTo>
                    <a:pt x="64" y="81"/>
                  </a:lnTo>
                  <a:lnTo>
                    <a:pt x="63" y="81"/>
                  </a:lnTo>
                  <a:lnTo>
                    <a:pt x="62" y="82"/>
                  </a:lnTo>
                  <a:lnTo>
                    <a:pt x="61" y="83"/>
                  </a:lnTo>
                  <a:lnTo>
                    <a:pt x="60" y="83"/>
                  </a:lnTo>
                  <a:lnTo>
                    <a:pt x="59" y="85"/>
                  </a:lnTo>
                  <a:lnTo>
                    <a:pt x="59" y="86"/>
                  </a:lnTo>
                  <a:lnTo>
                    <a:pt x="58" y="87"/>
                  </a:lnTo>
                  <a:lnTo>
                    <a:pt x="58" y="89"/>
                  </a:lnTo>
                  <a:lnTo>
                    <a:pt x="59" y="90"/>
                  </a:lnTo>
                  <a:lnTo>
                    <a:pt x="59" y="91"/>
                  </a:lnTo>
                  <a:lnTo>
                    <a:pt x="60" y="92"/>
                  </a:lnTo>
                  <a:lnTo>
                    <a:pt x="60" y="94"/>
                  </a:lnTo>
                  <a:lnTo>
                    <a:pt x="60" y="95"/>
                  </a:lnTo>
                  <a:lnTo>
                    <a:pt x="60" y="97"/>
                  </a:lnTo>
                  <a:lnTo>
                    <a:pt x="60" y="99"/>
                  </a:lnTo>
                  <a:lnTo>
                    <a:pt x="59" y="100"/>
                  </a:lnTo>
                  <a:lnTo>
                    <a:pt x="59" y="102"/>
                  </a:lnTo>
                  <a:lnTo>
                    <a:pt x="58" y="103"/>
                  </a:lnTo>
                  <a:lnTo>
                    <a:pt x="57" y="104"/>
                  </a:lnTo>
                  <a:lnTo>
                    <a:pt x="56" y="106"/>
                  </a:lnTo>
                  <a:lnTo>
                    <a:pt x="55" y="106"/>
                  </a:lnTo>
                  <a:lnTo>
                    <a:pt x="55" y="107"/>
                  </a:lnTo>
                  <a:lnTo>
                    <a:pt x="54" y="108"/>
                  </a:lnTo>
                  <a:lnTo>
                    <a:pt x="52" y="108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8" y="109"/>
                  </a:lnTo>
                  <a:lnTo>
                    <a:pt x="46" y="109"/>
                  </a:lnTo>
                  <a:lnTo>
                    <a:pt x="45" y="109"/>
                  </a:lnTo>
                  <a:lnTo>
                    <a:pt x="44" y="109"/>
                  </a:lnTo>
                  <a:lnTo>
                    <a:pt x="42" y="108"/>
                  </a:lnTo>
                  <a:lnTo>
                    <a:pt x="41" y="107"/>
                  </a:lnTo>
                  <a:lnTo>
                    <a:pt x="40" y="106"/>
                  </a:lnTo>
                  <a:lnTo>
                    <a:pt x="39" y="105"/>
                  </a:lnTo>
                  <a:lnTo>
                    <a:pt x="38" y="104"/>
                  </a:lnTo>
                  <a:lnTo>
                    <a:pt x="38" y="103"/>
                  </a:lnTo>
                  <a:lnTo>
                    <a:pt x="37" y="102"/>
                  </a:lnTo>
                  <a:lnTo>
                    <a:pt x="37" y="100"/>
                  </a:lnTo>
                  <a:lnTo>
                    <a:pt x="37" y="99"/>
                  </a:lnTo>
                  <a:lnTo>
                    <a:pt x="37" y="98"/>
                  </a:lnTo>
                  <a:lnTo>
                    <a:pt x="37" y="97"/>
                  </a:lnTo>
                  <a:lnTo>
                    <a:pt x="37" y="95"/>
                  </a:lnTo>
                  <a:lnTo>
                    <a:pt x="38" y="94"/>
                  </a:lnTo>
                  <a:lnTo>
                    <a:pt x="38" y="93"/>
                  </a:lnTo>
                  <a:lnTo>
                    <a:pt x="38" y="92"/>
                  </a:lnTo>
                  <a:lnTo>
                    <a:pt x="38" y="90"/>
                  </a:lnTo>
                  <a:lnTo>
                    <a:pt x="38" y="89"/>
                  </a:lnTo>
                  <a:lnTo>
                    <a:pt x="37" y="87"/>
                  </a:lnTo>
                  <a:lnTo>
                    <a:pt x="37" y="86"/>
                  </a:lnTo>
                  <a:lnTo>
                    <a:pt x="36" y="86"/>
                  </a:lnTo>
                  <a:lnTo>
                    <a:pt x="35" y="85"/>
                  </a:lnTo>
                  <a:lnTo>
                    <a:pt x="35" y="84"/>
                  </a:lnTo>
                  <a:lnTo>
                    <a:pt x="33" y="84"/>
                  </a:lnTo>
                  <a:lnTo>
                    <a:pt x="32" y="83"/>
                  </a:lnTo>
                  <a:lnTo>
                    <a:pt x="31" y="83"/>
                  </a:lnTo>
                  <a:lnTo>
                    <a:pt x="30" y="83"/>
                  </a:lnTo>
                  <a:lnTo>
                    <a:pt x="28" y="83"/>
                  </a:lnTo>
                  <a:lnTo>
                    <a:pt x="27" y="83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2" y="80"/>
                  </a:lnTo>
                  <a:lnTo>
                    <a:pt x="22" y="78"/>
                  </a:lnTo>
                  <a:lnTo>
                    <a:pt x="21" y="77"/>
                  </a:lnTo>
                  <a:lnTo>
                    <a:pt x="21" y="75"/>
                  </a:lnTo>
                  <a:lnTo>
                    <a:pt x="21" y="74"/>
                  </a:lnTo>
                  <a:lnTo>
                    <a:pt x="21" y="73"/>
                  </a:lnTo>
                  <a:lnTo>
                    <a:pt x="21" y="72"/>
                  </a:lnTo>
                  <a:lnTo>
                    <a:pt x="21" y="71"/>
                  </a:lnTo>
                  <a:lnTo>
                    <a:pt x="20" y="69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6" y="67"/>
                  </a:lnTo>
                  <a:lnTo>
                    <a:pt x="15" y="67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11" y="67"/>
                  </a:lnTo>
                  <a:lnTo>
                    <a:pt x="10" y="67"/>
                  </a:lnTo>
                  <a:lnTo>
                    <a:pt x="9" y="67"/>
                  </a:lnTo>
                  <a:lnTo>
                    <a:pt x="8" y="68"/>
                  </a:lnTo>
                  <a:lnTo>
                    <a:pt x="6" y="68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2" y="67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3" y="41"/>
                  </a:lnTo>
                  <a:lnTo>
                    <a:pt x="4" y="41"/>
                  </a:lnTo>
                  <a:lnTo>
                    <a:pt x="5" y="40"/>
                  </a:lnTo>
                  <a:lnTo>
                    <a:pt x="7" y="40"/>
                  </a:lnTo>
                  <a:lnTo>
                    <a:pt x="8" y="40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6" y="41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1" y="37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7" y="26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5" y="23"/>
                  </a:lnTo>
                  <a:lnTo>
                    <a:pt x="37" y="22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39" name="Freeform 19"/>
            <p:cNvSpPr>
              <a:spLocks/>
            </p:cNvSpPr>
            <p:nvPr/>
          </p:nvSpPr>
          <p:spPr bwMode="auto">
            <a:xfrm>
              <a:off x="5057" y="1517"/>
              <a:ext cx="110" cy="87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86"/>
                </a:cxn>
                <a:cxn ang="0">
                  <a:pos x="10" y="84"/>
                </a:cxn>
                <a:cxn ang="0">
                  <a:pos x="10" y="81"/>
                </a:cxn>
                <a:cxn ang="0">
                  <a:pos x="8" y="78"/>
                </a:cxn>
                <a:cxn ang="0">
                  <a:pos x="8" y="74"/>
                </a:cxn>
                <a:cxn ang="0">
                  <a:pos x="9" y="71"/>
                </a:cxn>
                <a:cxn ang="0">
                  <a:pos x="11" y="68"/>
                </a:cxn>
                <a:cxn ang="0">
                  <a:pos x="14" y="66"/>
                </a:cxn>
                <a:cxn ang="0">
                  <a:pos x="17" y="65"/>
                </a:cxn>
                <a:cxn ang="0">
                  <a:pos x="22" y="66"/>
                </a:cxn>
                <a:cxn ang="0">
                  <a:pos x="25" y="66"/>
                </a:cxn>
                <a:cxn ang="0">
                  <a:pos x="29" y="68"/>
                </a:cxn>
                <a:cxn ang="0">
                  <a:pos x="31" y="71"/>
                </a:cxn>
                <a:cxn ang="0">
                  <a:pos x="32" y="74"/>
                </a:cxn>
                <a:cxn ang="0">
                  <a:pos x="31" y="77"/>
                </a:cxn>
                <a:cxn ang="0">
                  <a:pos x="31" y="80"/>
                </a:cxn>
                <a:cxn ang="0">
                  <a:pos x="30" y="83"/>
                </a:cxn>
                <a:cxn ang="0">
                  <a:pos x="30" y="85"/>
                </a:cxn>
                <a:cxn ang="0">
                  <a:pos x="48" y="82"/>
                </a:cxn>
                <a:cxn ang="0">
                  <a:pos x="49" y="79"/>
                </a:cxn>
                <a:cxn ang="0">
                  <a:pos x="49" y="75"/>
                </a:cxn>
                <a:cxn ang="0">
                  <a:pos x="50" y="73"/>
                </a:cxn>
                <a:cxn ang="0">
                  <a:pos x="51" y="71"/>
                </a:cxn>
                <a:cxn ang="0">
                  <a:pos x="53" y="70"/>
                </a:cxn>
                <a:cxn ang="0">
                  <a:pos x="56" y="70"/>
                </a:cxn>
                <a:cxn ang="0">
                  <a:pos x="59" y="70"/>
                </a:cxn>
                <a:cxn ang="0">
                  <a:pos x="62" y="70"/>
                </a:cxn>
                <a:cxn ang="0">
                  <a:pos x="66" y="70"/>
                </a:cxn>
                <a:cxn ang="0">
                  <a:pos x="69" y="70"/>
                </a:cxn>
                <a:cxn ang="0">
                  <a:pos x="72" y="69"/>
                </a:cxn>
                <a:cxn ang="0">
                  <a:pos x="74" y="67"/>
                </a:cxn>
                <a:cxn ang="0">
                  <a:pos x="75" y="64"/>
                </a:cxn>
                <a:cxn ang="0">
                  <a:pos x="75" y="62"/>
                </a:cxn>
                <a:cxn ang="0">
                  <a:pos x="75" y="59"/>
                </a:cxn>
                <a:cxn ang="0">
                  <a:pos x="76" y="56"/>
                </a:cxn>
                <a:cxn ang="0">
                  <a:pos x="77" y="54"/>
                </a:cxn>
                <a:cxn ang="0">
                  <a:pos x="80" y="53"/>
                </a:cxn>
                <a:cxn ang="0">
                  <a:pos x="83" y="52"/>
                </a:cxn>
                <a:cxn ang="0">
                  <a:pos x="86" y="51"/>
                </a:cxn>
                <a:cxn ang="0">
                  <a:pos x="89" y="50"/>
                </a:cxn>
                <a:cxn ang="0">
                  <a:pos x="92" y="49"/>
                </a:cxn>
                <a:cxn ang="0">
                  <a:pos x="94" y="48"/>
                </a:cxn>
                <a:cxn ang="0">
                  <a:pos x="96" y="46"/>
                </a:cxn>
                <a:cxn ang="0">
                  <a:pos x="97" y="43"/>
                </a:cxn>
                <a:cxn ang="0">
                  <a:pos x="96" y="40"/>
                </a:cxn>
                <a:cxn ang="0">
                  <a:pos x="95" y="36"/>
                </a:cxn>
                <a:cxn ang="0">
                  <a:pos x="95" y="33"/>
                </a:cxn>
                <a:cxn ang="0">
                  <a:pos x="95" y="30"/>
                </a:cxn>
                <a:cxn ang="0">
                  <a:pos x="96" y="28"/>
                </a:cxn>
                <a:cxn ang="0">
                  <a:pos x="98" y="25"/>
                </a:cxn>
                <a:cxn ang="0">
                  <a:pos x="100" y="23"/>
                </a:cxn>
                <a:cxn ang="0">
                  <a:pos x="102" y="22"/>
                </a:cxn>
                <a:cxn ang="0">
                  <a:pos x="105" y="21"/>
                </a:cxn>
                <a:cxn ang="0">
                  <a:pos x="109" y="21"/>
                </a:cxn>
              </a:cxnLst>
              <a:rect l="0" t="0" r="r" b="b"/>
              <a:pathLst>
                <a:path w="110" h="87">
                  <a:moveTo>
                    <a:pt x="109" y="21"/>
                  </a:moveTo>
                  <a:lnTo>
                    <a:pt x="109" y="0"/>
                  </a:lnTo>
                  <a:lnTo>
                    <a:pt x="0" y="0"/>
                  </a:lnTo>
                  <a:lnTo>
                    <a:pt x="0" y="86"/>
                  </a:lnTo>
                  <a:lnTo>
                    <a:pt x="9" y="86"/>
                  </a:lnTo>
                  <a:lnTo>
                    <a:pt x="10" y="84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9" y="80"/>
                  </a:lnTo>
                  <a:lnTo>
                    <a:pt x="8" y="78"/>
                  </a:lnTo>
                  <a:lnTo>
                    <a:pt x="8" y="76"/>
                  </a:lnTo>
                  <a:lnTo>
                    <a:pt x="8" y="74"/>
                  </a:lnTo>
                  <a:lnTo>
                    <a:pt x="8" y="73"/>
                  </a:lnTo>
                  <a:lnTo>
                    <a:pt x="9" y="71"/>
                  </a:lnTo>
                  <a:lnTo>
                    <a:pt x="10" y="70"/>
                  </a:lnTo>
                  <a:lnTo>
                    <a:pt x="11" y="68"/>
                  </a:lnTo>
                  <a:lnTo>
                    <a:pt x="12" y="67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7" y="65"/>
                  </a:lnTo>
                  <a:lnTo>
                    <a:pt x="20" y="65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5" y="66"/>
                  </a:lnTo>
                  <a:lnTo>
                    <a:pt x="27" y="67"/>
                  </a:lnTo>
                  <a:lnTo>
                    <a:pt x="29" y="68"/>
                  </a:lnTo>
                  <a:lnTo>
                    <a:pt x="30" y="70"/>
                  </a:lnTo>
                  <a:lnTo>
                    <a:pt x="31" y="71"/>
                  </a:lnTo>
                  <a:lnTo>
                    <a:pt x="31" y="72"/>
                  </a:lnTo>
                  <a:lnTo>
                    <a:pt x="32" y="74"/>
                  </a:lnTo>
                  <a:lnTo>
                    <a:pt x="32" y="75"/>
                  </a:lnTo>
                  <a:lnTo>
                    <a:pt x="31" y="77"/>
                  </a:lnTo>
                  <a:lnTo>
                    <a:pt x="31" y="78"/>
                  </a:lnTo>
                  <a:lnTo>
                    <a:pt x="31" y="80"/>
                  </a:lnTo>
                  <a:lnTo>
                    <a:pt x="30" y="81"/>
                  </a:lnTo>
                  <a:lnTo>
                    <a:pt x="30" y="83"/>
                  </a:lnTo>
                  <a:lnTo>
                    <a:pt x="30" y="84"/>
                  </a:lnTo>
                  <a:lnTo>
                    <a:pt x="30" y="85"/>
                  </a:lnTo>
                  <a:lnTo>
                    <a:pt x="49" y="85"/>
                  </a:lnTo>
                  <a:lnTo>
                    <a:pt x="48" y="82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49" y="77"/>
                  </a:lnTo>
                  <a:lnTo>
                    <a:pt x="49" y="75"/>
                  </a:lnTo>
                  <a:lnTo>
                    <a:pt x="49" y="74"/>
                  </a:lnTo>
                  <a:lnTo>
                    <a:pt x="50" y="73"/>
                  </a:lnTo>
                  <a:lnTo>
                    <a:pt x="50" y="72"/>
                  </a:lnTo>
                  <a:lnTo>
                    <a:pt x="51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5" y="70"/>
                  </a:lnTo>
                  <a:lnTo>
                    <a:pt x="56" y="70"/>
                  </a:lnTo>
                  <a:lnTo>
                    <a:pt x="58" y="70"/>
                  </a:lnTo>
                  <a:lnTo>
                    <a:pt x="59" y="70"/>
                  </a:lnTo>
                  <a:lnTo>
                    <a:pt x="61" y="70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70"/>
                  </a:lnTo>
                  <a:lnTo>
                    <a:pt x="67" y="70"/>
                  </a:lnTo>
                  <a:lnTo>
                    <a:pt x="69" y="70"/>
                  </a:lnTo>
                  <a:lnTo>
                    <a:pt x="70" y="69"/>
                  </a:lnTo>
                  <a:lnTo>
                    <a:pt x="72" y="69"/>
                  </a:lnTo>
                  <a:lnTo>
                    <a:pt x="73" y="68"/>
                  </a:lnTo>
                  <a:lnTo>
                    <a:pt x="74" y="67"/>
                  </a:lnTo>
                  <a:lnTo>
                    <a:pt x="75" y="66"/>
                  </a:lnTo>
                  <a:lnTo>
                    <a:pt x="75" y="64"/>
                  </a:lnTo>
                  <a:lnTo>
                    <a:pt x="76" y="63"/>
                  </a:lnTo>
                  <a:lnTo>
                    <a:pt x="75" y="62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6" y="57"/>
                  </a:lnTo>
                  <a:lnTo>
                    <a:pt x="76" y="56"/>
                  </a:lnTo>
                  <a:lnTo>
                    <a:pt x="77" y="55"/>
                  </a:lnTo>
                  <a:lnTo>
                    <a:pt x="77" y="54"/>
                  </a:lnTo>
                  <a:lnTo>
                    <a:pt x="79" y="53"/>
                  </a:lnTo>
                  <a:lnTo>
                    <a:pt x="80" y="53"/>
                  </a:lnTo>
                  <a:lnTo>
                    <a:pt x="81" y="52"/>
                  </a:lnTo>
                  <a:lnTo>
                    <a:pt x="83" y="52"/>
                  </a:lnTo>
                  <a:lnTo>
                    <a:pt x="84" y="52"/>
                  </a:lnTo>
                  <a:lnTo>
                    <a:pt x="86" y="51"/>
                  </a:lnTo>
                  <a:lnTo>
                    <a:pt x="88" y="51"/>
                  </a:lnTo>
                  <a:lnTo>
                    <a:pt x="89" y="50"/>
                  </a:lnTo>
                  <a:lnTo>
                    <a:pt x="91" y="50"/>
                  </a:lnTo>
                  <a:lnTo>
                    <a:pt x="92" y="49"/>
                  </a:lnTo>
                  <a:lnTo>
                    <a:pt x="93" y="49"/>
                  </a:lnTo>
                  <a:lnTo>
                    <a:pt x="94" y="48"/>
                  </a:lnTo>
                  <a:lnTo>
                    <a:pt x="95" y="47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7" y="43"/>
                  </a:lnTo>
                  <a:lnTo>
                    <a:pt x="97" y="41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5" y="32"/>
                  </a:lnTo>
                  <a:lnTo>
                    <a:pt x="95" y="30"/>
                  </a:lnTo>
                  <a:lnTo>
                    <a:pt x="96" y="29"/>
                  </a:lnTo>
                  <a:lnTo>
                    <a:pt x="96" y="28"/>
                  </a:lnTo>
                  <a:lnTo>
                    <a:pt x="97" y="26"/>
                  </a:lnTo>
                  <a:lnTo>
                    <a:pt x="98" y="25"/>
                  </a:lnTo>
                  <a:lnTo>
                    <a:pt x="99" y="24"/>
                  </a:lnTo>
                  <a:lnTo>
                    <a:pt x="100" y="23"/>
                  </a:lnTo>
                  <a:lnTo>
                    <a:pt x="101" y="22"/>
                  </a:lnTo>
                  <a:lnTo>
                    <a:pt x="102" y="22"/>
                  </a:lnTo>
                  <a:lnTo>
                    <a:pt x="104" y="21"/>
                  </a:lnTo>
                  <a:lnTo>
                    <a:pt x="105" y="21"/>
                  </a:lnTo>
                  <a:lnTo>
                    <a:pt x="107" y="21"/>
                  </a:lnTo>
                  <a:lnTo>
                    <a:pt x="109" y="21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40" name="Freeform 20"/>
            <p:cNvSpPr>
              <a:spLocks/>
            </p:cNvSpPr>
            <p:nvPr/>
          </p:nvSpPr>
          <p:spPr bwMode="auto">
            <a:xfrm>
              <a:off x="5219" y="1517"/>
              <a:ext cx="110" cy="87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86"/>
                </a:cxn>
                <a:cxn ang="0">
                  <a:pos x="10" y="84"/>
                </a:cxn>
                <a:cxn ang="0">
                  <a:pos x="10" y="81"/>
                </a:cxn>
                <a:cxn ang="0">
                  <a:pos x="8" y="78"/>
                </a:cxn>
                <a:cxn ang="0">
                  <a:pos x="8" y="74"/>
                </a:cxn>
                <a:cxn ang="0">
                  <a:pos x="9" y="71"/>
                </a:cxn>
                <a:cxn ang="0">
                  <a:pos x="11" y="68"/>
                </a:cxn>
                <a:cxn ang="0">
                  <a:pos x="14" y="66"/>
                </a:cxn>
                <a:cxn ang="0">
                  <a:pos x="17" y="65"/>
                </a:cxn>
                <a:cxn ang="0">
                  <a:pos x="22" y="66"/>
                </a:cxn>
                <a:cxn ang="0">
                  <a:pos x="25" y="66"/>
                </a:cxn>
                <a:cxn ang="0">
                  <a:pos x="29" y="68"/>
                </a:cxn>
                <a:cxn ang="0">
                  <a:pos x="31" y="71"/>
                </a:cxn>
                <a:cxn ang="0">
                  <a:pos x="32" y="74"/>
                </a:cxn>
                <a:cxn ang="0">
                  <a:pos x="31" y="77"/>
                </a:cxn>
                <a:cxn ang="0">
                  <a:pos x="31" y="80"/>
                </a:cxn>
                <a:cxn ang="0">
                  <a:pos x="30" y="83"/>
                </a:cxn>
                <a:cxn ang="0">
                  <a:pos x="30" y="85"/>
                </a:cxn>
                <a:cxn ang="0">
                  <a:pos x="48" y="82"/>
                </a:cxn>
                <a:cxn ang="0">
                  <a:pos x="49" y="79"/>
                </a:cxn>
                <a:cxn ang="0">
                  <a:pos x="49" y="75"/>
                </a:cxn>
                <a:cxn ang="0">
                  <a:pos x="50" y="73"/>
                </a:cxn>
                <a:cxn ang="0">
                  <a:pos x="51" y="71"/>
                </a:cxn>
                <a:cxn ang="0">
                  <a:pos x="53" y="70"/>
                </a:cxn>
                <a:cxn ang="0">
                  <a:pos x="56" y="70"/>
                </a:cxn>
                <a:cxn ang="0">
                  <a:pos x="59" y="70"/>
                </a:cxn>
                <a:cxn ang="0">
                  <a:pos x="62" y="70"/>
                </a:cxn>
                <a:cxn ang="0">
                  <a:pos x="66" y="70"/>
                </a:cxn>
                <a:cxn ang="0">
                  <a:pos x="69" y="70"/>
                </a:cxn>
                <a:cxn ang="0">
                  <a:pos x="72" y="69"/>
                </a:cxn>
                <a:cxn ang="0">
                  <a:pos x="74" y="67"/>
                </a:cxn>
                <a:cxn ang="0">
                  <a:pos x="75" y="64"/>
                </a:cxn>
                <a:cxn ang="0">
                  <a:pos x="75" y="62"/>
                </a:cxn>
                <a:cxn ang="0">
                  <a:pos x="75" y="59"/>
                </a:cxn>
                <a:cxn ang="0">
                  <a:pos x="76" y="56"/>
                </a:cxn>
                <a:cxn ang="0">
                  <a:pos x="77" y="54"/>
                </a:cxn>
                <a:cxn ang="0">
                  <a:pos x="80" y="53"/>
                </a:cxn>
                <a:cxn ang="0">
                  <a:pos x="83" y="52"/>
                </a:cxn>
                <a:cxn ang="0">
                  <a:pos x="86" y="51"/>
                </a:cxn>
                <a:cxn ang="0">
                  <a:pos x="89" y="50"/>
                </a:cxn>
                <a:cxn ang="0">
                  <a:pos x="92" y="49"/>
                </a:cxn>
                <a:cxn ang="0">
                  <a:pos x="94" y="48"/>
                </a:cxn>
                <a:cxn ang="0">
                  <a:pos x="96" y="46"/>
                </a:cxn>
                <a:cxn ang="0">
                  <a:pos x="97" y="43"/>
                </a:cxn>
                <a:cxn ang="0">
                  <a:pos x="96" y="40"/>
                </a:cxn>
                <a:cxn ang="0">
                  <a:pos x="95" y="36"/>
                </a:cxn>
                <a:cxn ang="0">
                  <a:pos x="95" y="33"/>
                </a:cxn>
                <a:cxn ang="0">
                  <a:pos x="95" y="30"/>
                </a:cxn>
                <a:cxn ang="0">
                  <a:pos x="96" y="28"/>
                </a:cxn>
                <a:cxn ang="0">
                  <a:pos x="98" y="25"/>
                </a:cxn>
                <a:cxn ang="0">
                  <a:pos x="100" y="23"/>
                </a:cxn>
                <a:cxn ang="0">
                  <a:pos x="102" y="22"/>
                </a:cxn>
                <a:cxn ang="0">
                  <a:pos x="105" y="21"/>
                </a:cxn>
                <a:cxn ang="0">
                  <a:pos x="109" y="21"/>
                </a:cxn>
              </a:cxnLst>
              <a:rect l="0" t="0" r="r" b="b"/>
              <a:pathLst>
                <a:path w="110" h="87">
                  <a:moveTo>
                    <a:pt x="109" y="21"/>
                  </a:moveTo>
                  <a:lnTo>
                    <a:pt x="109" y="0"/>
                  </a:lnTo>
                  <a:lnTo>
                    <a:pt x="0" y="0"/>
                  </a:lnTo>
                  <a:lnTo>
                    <a:pt x="0" y="86"/>
                  </a:lnTo>
                  <a:lnTo>
                    <a:pt x="9" y="86"/>
                  </a:lnTo>
                  <a:lnTo>
                    <a:pt x="10" y="84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9" y="80"/>
                  </a:lnTo>
                  <a:lnTo>
                    <a:pt x="8" y="78"/>
                  </a:lnTo>
                  <a:lnTo>
                    <a:pt x="8" y="76"/>
                  </a:lnTo>
                  <a:lnTo>
                    <a:pt x="8" y="74"/>
                  </a:lnTo>
                  <a:lnTo>
                    <a:pt x="8" y="73"/>
                  </a:lnTo>
                  <a:lnTo>
                    <a:pt x="9" y="71"/>
                  </a:lnTo>
                  <a:lnTo>
                    <a:pt x="10" y="70"/>
                  </a:lnTo>
                  <a:lnTo>
                    <a:pt x="11" y="68"/>
                  </a:lnTo>
                  <a:lnTo>
                    <a:pt x="12" y="67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7" y="65"/>
                  </a:lnTo>
                  <a:lnTo>
                    <a:pt x="20" y="65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5" y="66"/>
                  </a:lnTo>
                  <a:lnTo>
                    <a:pt x="27" y="67"/>
                  </a:lnTo>
                  <a:lnTo>
                    <a:pt x="29" y="68"/>
                  </a:lnTo>
                  <a:lnTo>
                    <a:pt x="30" y="70"/>
                  </a:lnTo>
                  <a:lnTo>
                    <a:pt x="31" y="71"/>
                  </a:lnTo>
                  <a:lnTo>
                    <a:pt x="31" y="72"/>
                  </a:lnTo>
                  <a:lnTo>
                    <a:pt x="32" y="74"/>
                  </a:lnTo>
                  <a:lnTo>
                    <a:pt x="32" y="75"/>
                  </a:lnTo>
                  <a:lnTo>
                    <a:pt x="31" y="77"/>
                  </a:lnTo>
                  <a:lnTo>
                    <a:pt x="31" y="78"/>
                  </a:lnTo>
                  <a:lnTo>
                    <a:pt x="31" y="80"/>
                  </a:lnTo>
                  <a:lnTo>
                    <a:pt x="30" y="81"/>
                  </a:lnTo>
                  <a:lnTo>
                    <a:pt x="30" y="83"/>
                  </a:lnTo>
                  <a:lnTo>
                    <a:pt x="30" y="84"/>
                  </a:lnTo>
                  <a:lnTo>
                    <a:pt x="30" y="85"/>
                  </a:lnTo>
                  <a:lnTo>
                    <a:pt x="49" y="85"/>
                  </a:lnTo>
                  <a:lnTo>
                    <a:pt x="48" y="82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49" y="77"/>
                  </a:lnTo>
                  <a:lnTo>
                    <a:pt x="49" y="75"/>
                  </a:lnTo>
                  <a:lnTo>
                    <a:pt x="49" y="74"/>
                  </a:lnTo>
                  <a:lnTo>
                    <a:pt x="50" y="73"/>
                  </a:lnTo>
                  <a:lnTo>
                    <a:pt x="50" y="72"/>
                  </a:lnTo>
                  <a:lnTo>
                    <a:pt x="51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5" y="70"/>
                  </a:lnTo>
                  <a:lnTo>
                    <a:pt x="56" y="70"/>
                  </a:lnTo>
                  <a:lnTo>
                    <a:pt x="58" y="70"/>
                  </a:lnTo>
                  <a:lnTo>
                    <a:pt x="59" y="70"/>
                  </a:lnTo>
                  <a:lnTo>
                    <a:pt x="61" y="70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70"/>
                  </a:lnTo>
                  <a:lnTo>
                    <a:pt x="67" y="70"/>
                  </a:lnTo>
                  <a:lnTo>
                    <a:pt x="69" y="70"/>
                  </a:lnTo>
                  <a:lnTo>
                    <a:pt x="70" y="69"/>
                  </a:lnTo>
                  <a:lnTo>
                    <a:pt x="72" y="69"/>
                  </a:lnTo>
                  <a:lnTo>
                    <a:pt x="73" y="68"/>
                  </a:lnTo>
                  <a:lnTo>
                    <a:pt x="74" y="67"/>
                  </a:lnTo>
                  <a:lnTo>
                    <a:pt x="75" y="66"/>
                  </a:lnTo>
                  <a:lnTo>
                    <a:pt x="75" y="64"/>
                  </a:lnTo>
                  <a:lnTo>
                    <a:pt x="76" y="63"/>
                  </a:lnTo>
                  <a:lnTo>
                    <a:pt x="75" y="62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6" y="57"/>
                  </a:lnTo>
                  <a:lnTo>
                    <a:pt x="76" y="56"/>
                  </a:lnTo>
                  <a:lnTo>
                    <a:pt x="77" y="55"/>
                  </a:lnTo>
                  <a:lnTo>
                    <a:pt x="77" y="54"/>
                  </a:lnTo>
                  <a:lnTo>
                    <a:pt x="79" y="53"/>
                  </a:lnTo>
                  <a:lnTo>
                    <a:pt x="80" y="53"/>
                  </a:lnTo>
                  <a:lnTo>
                    <a:pt x="81" y="52"/>
                  </a:lnTo>
                  <a:lnTo>
                    <a:pt x="83" y="52"/>
                  </a:lnTo>
                  <a:lnTo>
                    <a:pt x="84" y="52"/>
                  </a:lnTo>
                  <a:lnTo>
                    <a:pt x="86" y="51"/>
                  </a:lnTo>
                  <a:lnTo>
                    <a:pt x="88" y="51"/>
                  </a:lnTo>
                  <a:lnTo>
                    <a:pt x="89" y="50"/>
                  </a:lnTo>
                  <a:lnTo>
                    <a:pt x="91" y="50"/>
                  </a:lnTo>
                  <a:lnTo>
                    <a:pt x="92" y="49"/>
                  </a:lnTo>
                  <a:lnTo>
                    <a:pt x="93" y="49"/>
                  </a:lnTo>
                  <a:lnTo>
                    <a:pt x="94" y="48"/>
                  </a:lnTo>
                  <a:lnTo>
                    <a:pt x="95" y="47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7" y="43"/>
                  </a:lnTo>
                  <a:lnTo>
                    <a:pt x="97" y="41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5" y="32"/>
                  </a:lnTo>
                  <a:lnTo>
                    <a:pt x="95" y="30"/>
                  </a:lnTo>
                  <a:lnTo>
                    <a:pt x="96" y="29"/>
                  </a:lnTo>
                  <a:lnTo>
                    <a:pt x="96" y="28"/>
                  </a:lnTo>
                  <a:lnTo>
                    <a:pt x="97" y="26"/>
                  </a:lnTo>
                  <a:lnTo>
                    <a:pt x="98" y="25"/>
                  </a:lnTo>
                  <a:lnTo>
                    <a:pt x="99" y="24"/>
                  </a:lnTo>
                  <a:lnTo>
                    <a:pt x="100" y="23"/>
                  </a:lnTo>
                  <a:lnTo>
                    <a:pt x="101" y="22"/>
                  </a:lnTo>
                  <a:lnTo>
                    <a:pt x="102" y="22"/>
                  </a:lnTo>
                  <a:lnTo>
                    <a:pt x="104" y="21"/>
                  </a:lnTo>
                  <a:lnTo>
                    <a:pt x="105" y="21"/>
                  </a:lnTo>
                  <a:lnTo>
                    <a:pt x="107" y="21"/>
                  </a:lnTo>
                  <a:lnTo>
                    <a:pt x="109" y="21"/>
                  </a:lnTo>
                </a:path>
              </a:pathLst>
            </a:custGeom>
            <a:solidFill>
              <a:srgbClr val="FF0033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41" name="Freeform 21"/>
            <p:cNvSpPr>
              <a:spLocks/>
            </p:cNvSpPr>
            <p:nvPr/>
          </p:nvSpPr>
          <p:spPr bwMode="auto">
            <a:xfrm>
              <a:off x="5044" y="1716"/>
              <a:ext cx="109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82"/>
                </a:cxn>
                <a:cxn ang="0">
                  <a:pos x="97" y="83"/>
                </a:cxn>
                <a:cxn ang="0">
                  <a:pos x="97" y="85"/>
                </a:cxn>
                <a:cxn ang="0">
                  <a:pos x="98" y="88"/>
                </a:cxn>
                <a:cxn ang="0">
                  <a:pos x="99" y="91"/>
                </a:cxn>
                <a:cxn ang="0">
                  <a:pos x="99" y="93"/>
                </a:cxn>
                <a:cxn ang="0">
                  <a:pos x="98" y="96"/>
                </a:cxn>
                <a:cxn ang="0">
                  <a:pos x="97" y="98"/>
                </a:cxn>
                <a:cxn ang="0">
                  <a:pos x="95" y="100"/>
                </a:cxn>
                <a:cxn ang="0">
                  <a:pos x="93" y="101"/>
                </a:cxn>
                <a:cxn ang="0">
                  <a:pos x="90" y="102"/>
                </a:cxn>
                <a:cxn ang="0">
                  <a:pos x="88" y="103"/>
                </a:cxn>
                <a:cxn ang="0">
                  <a:pos x="85" y="102"/>
                </a:cxn>
                <a:cxn ang="0">
                  <a:pos x="83" y="102"/>
                </a:cxn>
                <a:cxn ang="0">
                  <a:pos x="81" y="101"/>
                </a:cxn>
                <a:cxn ang="0">
                  <a:pos x="78" y="99"/>
                </a:cxn>
                <a:cxn ang="0">
                  <a:pos x="76" y="97"/>
                </a:cxn>
                <a:cxn ang="0">
                  <a:pos x="75" y="95"/>
                </a:cxn>
                <a:cxn ang="0">
                  <a:pos x="75" y="92"/>
                </a:cxn>
                <a:cxn ang="0">
                  <a:pos x="76" y="89"/>
                </a:cxn>
                <a:cxn ang="0">
                  <a:pos x="77" y="86"/>
                </a:cxn>
                <a:cxn ang="0">
                  <a:pos x="77" y="83"/>
                </a:cxn>
                <a:cxn ang="0">
                  <a:pos x="59" y="82"/>
                </a:cxn>
                <a:cxn ang="0">
                  <a:pos x="59" y="78"/>
                </a:cxn>
                <a:cxn ang="0">
                  <a:pos x="59" y="74"/>
                </a:cxn>
                <a:cxn ang="0">
                  <a:pos x="58" y="72"/>
                </a:cxn>
                <a:cxn ang="0">
                  <a:pos x="56" y="71"/>
                </a:cxn>
                <a:cxn ang="0">
                  <a:pos x="54" y="70"/>
                </a:cxn>
                <a:cxn ang="0">
                  <a:pos x="51" y="70"/>
                </a:cxn>
                <a:cxn ang="0">
                  <a:pos x="48" y="70"/>
                </a:cxn>
                <a:cxn ang="0">
                  <a:pos x="44" y="70"/>
                </a:cxn>
                <a:cxn ang="0">
                  <a:pos x="41" y="70"/>
                </a:cxn>
                <a:cxn ang="0">
                  <a:pos x="38" y="69"/>
                </a:cxn>
                <a:cxn ang="0">
                  <a:pos x="35" y="68"/>
                </a:cxn>
                <a:cxn ang="0">
                  <a:pos x="33" y="66"/>
                </a:cxn>
                <a:cxn ang="0">
                  <a:pos x="33" y="63"/>
                </a:cxn>
                <a:cxn ang="0">
                  <a:pos x="33" y="60"/>
                </a:cxn>
                <a:cxn ang="0">
                  <a:pos x="32" y="57"/>
                </a:cxn>
                <a:cxn ang="0">
                  <a:pos x="32" y="55"/>
                </a:cxn>
                <a:cxn ang="0">
                  <a:pos x="30" y="54"/>
                </a:cxn>
                <a:cxn ang="0">
                  <a:pos x="28" y="53"/>
                </a:cxn>
                <a:cxn ang="0">
                  <a:pos x="24" y="52"/>
                </a:cxn>
                <a:cxn ang="0">
                  <a:pos x="20" y="51"/>
                </a:cxn>
                <a:cxn ang="0">
                  <a:pos x="17" y="50"/>
                </a:cxn>
                <a:cxn ang="0">
                  <a:pos x="15" y="49"/>
                </a:cxn>
                <a:cxn ang="0">
                  <a:pos x="13" y="47"/>
                </a:cxn>
                <a:cxn ang="0">
                  <a:pos x="12" y="44"/>
                </a:cxn>
                <a:cxn ang="0">
                  <a:pos x="11" y="42"/>
                </a:cxn>
                <a:cxn ang="0">
                  <a:pos x="12" y="39"/>
                </a:cxn>
                <a:cxn ang="0">
                  <a:pos x="13" y="35"/>
                </a:cxn>
                <a:cxn ang="0">
                  <a:pos x="13" y="32"/>
                </a:cxn>
                <a:cxn ang="0">
                  <a:pos x="13" y="29"/>
                </a:cxn>
                <a:cxn ang="0">
                  <a:pos x="12" y="26"/>
                </a:cxn>
                <a:cxn ang="0">
                  <a:pos x="10" y="25"/>
                </a:cxn>
                <a:cxn ang="0">
                  <a:pos x="9" y="23"/>
                </a:cxn>
                <a:cxn ang="0">
                  <a:pos x="7" y="22"/>
                </a:cxn>
                <a:cxn ang="0">
                  <a:pos x="4" y="21"/>
                </a:cxn>
                <a:cxn ang="0">
                  <a:pos x="1" y="21"/>
                </a:cxn>
              </a:cxnLst>
              <a:rect l="0" t="0" r="r" b="b"/>
              <a:pathLst>
                <a:path w="109" h="104">
                  <a:moveTo>
                    <a:pt x="0" y="21"/>
                  </a:moveTo>
                  <a:lnTo>
                    <a:pt x="0" y="0"/>
                  </a:lnTo>
                  <a:lnTo>
                    <a:pt x="107" y="0"/>
                  </a:lnTo>
                  <a:lnTo>
                    <a:pt x="108" y="82"/>
                  </a:lnTo>
                  <a:lnTo>
                    <a:pt x="98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7" y="85"/>
                  </a:lnTo>
                  <a:lnTo>
                    <a:pt x="98" y="87"/>
                  </a:lnTo>
                  <a:lnTo>
                    <a:pt x="98" y="88"/>
                  </a:lnTo>
                  <a:lnTo>
                    <a:pt x="98" y="89"/>
                  </a:lnTo>
                  <a:lnTo>
                    <a:pt x="99" y="91"/>
                  </a:lnTo>
                  <a:lnTo>
                    <a:pt x="99" y="92"/>
                  </a:lnTo>
                  <a:lnTo>
                    <a:pt x="99" y="93"/>
                  </a:lnTo>
                  <a:lnTo>
                    <a:pt x="99" y="95"/>
                  </a:lnTo>
                  <a:lnTo>
                    <a:pt x="98" y="96"/>
                  </a:lnTo>
                  <a:lnTo>
                    <a:pt x="98" y="97"/>
                  </a:lnTo>
                  <a:lnTo>
                    <a:pt x="97" y="98"/>
                  </a:lnTo>
                  <a:lnTo>
                    <a:pt x="96" y="99"/>
                  </a:lnTo>
                  <a:lnTo>
                    <a:pt x="95" y="100"/>
                  </a:lnTo>
                  <a:lnTo>
                    <a:pt x="94" y="101"/>
                  </a:lnTo>
                  <a:lnTo>
                    <a:pt x="93" y="101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89" y="102"/>
                  </a:lnTo>
                  <a:lnTo>
                    <a:pt x="88" y="103"/>
                  </a:lnTo>
                  <a:lnTo>
                    <a:pt x="86" y="103"/>
                  </a:lnTo>
                  <a:lnTo>
                    <a:pt x="85" y="102"/>
                  </a:lnTo>
                  <a:lnTo>
                    <a:pt x="84" y="102"/>
                  </a:lnTo>
                  <a:lnTo>
                    <a:pt x="83" y="102"/>
                  </a:lnTo>
                  <a:lnTo>
                    <a:pt x="82" y="102"/>
                  </a:lnTo>
                  <a:lnTo>
                    <a:pt x="81" y="101"/>
                  </a:lnTo>
                  <a:lnTo>
                    <a:pt x="79" y="100"/>
                  </a:lnTo>
                  <a:lnTo>
                    <a:pt x="78" y="99"/>
                  </a:lnTo>
                  <a:lnTo>
                    <a:pt x="77" y="98"/>
                  </a:lnTo>
                  <a:lnTo>
                    <a:pt x="76" y="97"/>
                  </a:lnTo>
                  <a:lnTo>
                    <a:pt x="76" y="96"/>
                  </a:lnTo>
                  <a:lnTo>
                    <a:pt x="75" y="95"/>
                  </a:lnTo>
                  <a:lnTo>
                    <a:pt x="75" y="93"/>
                  </a:lnTo>
                  <a:lnTo>
                    <a:pt x="75" y="92"/>
                  </a:lnTo>
                  <a:lnTo>
                    <a:pt x="75" y="90"/>
                  </a:lnTo>
                  <a:lnTo>
                    <a:pt x="76" y="89"/>
                  </a:lnTo>
                  <a:lnTo>
                    <a:pt x="76" y="87"/>
                  </a:lnTo>
                  <a:lnTo>
                    <a:pt x="77" y="86"/>
                  </a:lnTo>
                  <a:lnTo>
                    <a:pt x="77" y="84"/>
                  </a:lnTo>
                  <a:lnTo>
                    <a:pt x="77" y="83"/>
                  </a:lnTo>
                  <a:lnTo>
                    <a:pt x="76" y="82"/>
                  </a:lnTo>
                  <a:lnTo>
                    <a:pt x="59" y="82"/>
                  </a:lnTo>
                  <a:lnTo>
                    <a:pt x="59" y="79"/>
                  </a:lnTo>
                  <a:lnTo>
                    <a:pt x="59" y="78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58" y="73"/>
                  </a:lnTo>
                  <a:lnTo>
                    <a:pt x="58" y="72"/>
                  </a:lnTo>
                  <a:lnTo>
                    <a:pt x="57" y="72"/>
                  </a:lnTo>
                  <a:lnTo>
                    <a:pt x="56" y="71"/>
                  </a:lnTo>
                  <a:lnTo>
                    <a:pt x="55" y="70"/>
                  </a:lnTo>
                  <a:lnTo>
                    <a:pt x="54" y="70"/>
                  </a:lnTo>
                  <a:lnTo>
                    <a:pt x="53" y="70"/>
                  </a:lnTo>
                  <a:lnTo>
                    <a:pt x="51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6" y="70"/>
                  </a:lnTo>
                  <a:lnTo>
                    <a:pt x="44" y="70"/>
                  </a:lnTo>
                  <a:lnTo>
                    <a:pt x="43" y="70"/>
                  </a:lnTo>
                  <a:lnTo>
                    <a:pt x="41" y="70"/>
                  </a:lnTo>
                  <a:lnTo>
                    <a:pt x="40" y="70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5" y="68"/>
                  </a:lnTo>
                  <a:lnTo>
                    <a:pt x="34" y="67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3"/>
                  </a:lnTo>
                  <a:lnTo>
                    <a:pt x="33" y="61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2" y="57"/>
                  </a:lnTo>
                  <a:lnTo>
                    <a:pt x="32" y="56"/>
                  </a:lnTo>
                  <a:lnTo>
                    <a:pt x="32" y="55"/>
                  </a:lnTo>
                  <a:lnTo>
                    <a:pt x="31" y="54"/>
                  </a:lnTo>
                  <a:lnTo>
                    <a:pt x="30" y="54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2" y="51"/>
                  </a:lnTo>
                  <a:lnTo>
                    <a:pt x="20" y="51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2" y="39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42" name="Freeform 22"/>
            <p:cNvSpPr>
              <a:spLocks/>
            </p:cNvSpPr>
            <p:nvPr/>
          </p:nvSpPr>
          <p:spPr bwMode="auto">
            <a:xfrm>
              <a:off x="5206" y="1716"/>
              <a:ext cx="109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82"/>
                </a:cxn>
                <a:cxn ang="0">
                  <a:pos x="97" y="83"/>
                </a:cxn>
                <a:cxn ang="0">
                  <a:pos x="97" y="85"/>
                </a:cxn>
                <a:cxn ang="0">
                  <a:pos x="98" y="88"/>
                </a:cxn>
                <a:cxn ang="0">
                  <a:pos x="99" y="91"/>
                </a:cxn>
                <a:cxn ang="0">
                  <a:pos x="99" y="93"/>
                </a:cxn>
                <a:cxn ang="0">
                  <a:pos x="98" y="96"/>
                </a:cxn>
                <a:cxn ang="0">
                  <a:pos x="97" y="98"/>
                </a:cxn>
                <a:cxn ang="0">
                  <a:pos x="95" y="100"/>
                </a:cxn>
                <a:cxn ang="0">
                  <a:pos x="93" y="101"/>
                </a:cxn>
                <a:cxn ang="0">
                  <a:pos x="90" y="102"/>
                </a:cxn>
                <a:cxn ang="0">
                  <a:pos x="88" y="103"/>
                </a:cxn>
                <a:cxn ang="0">
                  <a:pos x="85" y="102"/>
                </a:cxn>
                <a:cxn ang="0">
                  <a:pos x="83" y="102"/>
                </a:cxn>
                <a:cxn ang="0">
                  <a:pos x="81" y="101"/>
                </a:cxn>
                <a:cxn ang="0">
                  <a:pos x="78" y="99"/>
                </a:cxn>
                <a:cxn ang="0">
                  <a:pos x="76" y="97"/>
                </a:cxn>
                <a:cxn ang="0">
                  <a:pos x="75" y="95"/>
                </a:cxn>
                <a:cxn ang="0">
                  <a:pos x="75" y="92"/>
                </a:cxn>
                <a:cxn ang="0">
                  <a:pos x="76" y="89"/>
                </a:cxn>
                <a:cxn ang="0">
                  <a:pos x="77" y="86"/>
                </a:cxn>
                <a:cxn ang="0">
                  <a:pos x="77" y="83"/>
                </a:cxn>
                <a:cxn ang="0">
                  <a:pos x="59" y="82"/>
                </a:cxn>
                <a:cxn ang="0">
                  <a:pos x="59" y="78"/>
                </a:cxn>
                <a:cxn ang="0">
                  <a:pos x="59" y="74"/>
                </a:cxn>
                <a:cxn ang="0">
                  <a:pos x="58" y="72"/>
                </a:cxn>
                <a:cxn ang="0">
                  <a:pos x="56" y="71"/>
                </a:cxn>
                <a:cxn ang="0">
                  <a:pos x="54" y="70"/>
                </a:cxn>
                <a:cxn ang="0">
                  <a:pos x="51" y="70"/>
                </a:cxn>
                <a:cxn ang="0">
                  <a:pos x="48" y="70"/>
                </a:cxn>
                <a:cxn ang="0">
                  <a:pos x="44" y="70"/>
                </a:cxn>
                <a:cxn ang="0">
                  <a:pos x="41" y="70"/>
                </a:cxn>
                <a:cxn ang="0">
                  <a:pos x="38" y="69"/>
                </a:cxn>
                <a:cxn ang="0">
                  <a:pos x="35" y="68"/>
                </a:cxn>
                <a:cxn ang="0">
                  <a:pos x="33" y="66"/>
                </a:cxn>
                <a:cxn ang="0">
                  <a:pos x="33" y="63"/>
                </a:cxn>
                <a:cxn ang="0">
                  <a:pos x="33" y="60"/>
                </a:cxn>
                <a:cxn ang="0">
                  <a:pos x="32" y="57"/>
                </a:cxn>
                <a:cxn ang="0">
                  <a:pos x="32" y="55"/>
                </a:cxn>
                <a:cxn ang="0">
                  <a:pos x="30" y="54"/>
                </a:cxn>
                <a:cxn ang="0">
                  <a:pos x="28" y="53"/>
                </a:cxn>
                <a:cxn ang="0">
                  <a:pos x="24" y="52"/>
                </a:cxn>
                <a:cxn ang="0">
                  <a:pos x="20" y="51"/>
                </a:cxn>
                <a:cxn ang="0">
                  <a:pos x="17" y="50"/>
                </a:cxn>
                <a:cxn ang="0">
                  <a:pos x="15" y="49"/>
                </a:cxn>
                <a:cxn ang="0">
                  <a:pos x="13" y="47"/>
                </a:cxn>
                <a:cxn ang="0">
                  <a:pos x="12" y="44"/>
                </a:cxn>
                <a:cxn ang="0">
                  <a:pos x="11" y="42"/>
                </a:cxn>
                <a:cxn ang="0">
                  <a:pos x="12" y="39"/>
                </a:cxn>
                <a:cxn ang="0">
                  <a:pos x="13" y="35"/>
                </a:cxn>
                <a:cxn ang="0">
                  <a:pos x="13" y="32"/>
                </a:cxn>
                <a:cxn ang="0">
                  <a:pos x="13" y="29"/>
                </a:cxn>
                <a:cxn ang="0">
                  <a:pos x="12" y="26"/>
                </a:cxn>
                <a:cxn ang="0">
                  <a:pos x="10" y="25"/>
                </a:cxn>
                <a:cxn ang="0">
                  <a:pos x="9" y="23"/>
                </a:cxn>
                <a:cxn ang="0">
                  <a:pos x="7" y="22"/>
                </a:cxn>
                <a:cxn ang="0">
                  <a:pos x="4" y="21"/>
                </a:cxn>
                <a:cxn ang="0">
                  <a:pos x="1" y="21"/>
                </a:cxn>
              </a:cxnLst>
              <a:rect l="0" t="0" r="r" b="b"/>
              <a:pathLst>
                <a:path w="109" h="104">
                  <a:moveTo>
                    <a:pt x="0" y="21"/>
                  </a:moveTo>
                  <a:lnTo>
                    <a:pt x="0" y="0"/>
                  </a:lnTo>
                  <a:lnTo>
                    <a:pt x="107" y="0"/>
                  </a:lnTo>
                  <a:lnTo>
                    <a:pt x="108" y="82"/>
                  </a:lnTo>
                  <a:lnTo>
                    <a:pt x="98" y="82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7" y="85"/>
                  </a:lnTo>
                  <a:lnTo>
                    <a:pt x="98" y="87"/>
                  </a:lnTo>
                  <a:lnTo>
                    <a:pt x="98" y="88"/>
                  </a:lnTo>
                  <a:lnTo>
                    <a:pt x="98" y="89"/>
                  </a:lnTo>
                  <a:lnTo>
                    <a:pt x="99" y="91"/>
                  </a:lnTo>
                  <a:lnTo>
                    <a:pt x="99" y="92"/>
                  </a:lnTo>
                  <a:lnTo>
                    <a:pt x="99" y="93"/>
                  </a:lnTo>
                  <a:lnTo>
                    <a:pt x="99" y="95"/>
                  </a:lnTo>
                  <a:lnTo>
                    <a:pt x="98" y="96"/>
                  </a:lnTo>
                  <a:lnTo>
                    <a:pt x="98" y="97"/>
                  </a:lnTo>
                  <a:lnTo>
                    <a:pt x="97" y="98"/>
                  </a:lnTo>
                  <a:lnTo>
                    <a:pt x="96" y="99"/>
                  </a:lnTo>
                  <a:lnTo>
                    <a:pt x="95" y="100"/>
                  </a:lnTo>
                  <a:lnTo>
                    <a:pt x="94" y="101"/>
                  </a:lnTo>
                  <a:lnTo>
                    <a:pt x="93" y="101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89" y="102"/>
                  </a:lnTo>
                  <a:lnTo>
                    <a:pt x="88" y="103"/>
                  </a:lnTo>
                  <a:lnTo>
                    <a:pt x="86" y="103"/>
                  </a:lnTo>
                  <a:lnTo>
                    <a:pt x="85" y="102"/>
                  </a:lnTo>
                  <a:lnTo>
                    <a:pt x="84" y="102"/>
                  </a:lnTo>
                  <a:lnTo>
                    <a:pt x="83" y="102"/>
                  </a:lnTo>
                  <a:lnTo>
                    <a:pt x="82" y="102"/>
                  </a:lnTo>
                  <a:lnTo>
                    <a:pt x="81" y="101"/>
                  </a:lnTo>
                  <a:lnTo>
                    <a:pt x="79" y="100"/>
                  </a:lnTo>
                  <a:lnTo>
                    <a:pt x="78" y="99"/>
                  </a:lnTo>
                  <a:lnTo>
                    <a:pt x="77" y="98"/>
                  </a:lnTo>
                  <a:lnTo>
                    <a:pt x="76" y="97"/>
                  </a:lnTo>
                  <a:lnTo>
                    <a:pt x="76" y="96"/>
                  </a:lnTo>
                  <a:lnTo>
                    <a:pt x="75" y="95"/>
                  </a:lnTo>
                  <a:lnTo>
                    <a:pt x="75" y="93"/>
                  </a:lnTo>
                  <a:lnTo>
                    <a:pt x="75" y="92"/>
                  </a:lnTo>
                  <a:lnTo>
                    <a:pt x="75" y="90"/>
                  </a:lnTo>
                  <a:lnTo>
                    <a:pt x="76" y="89"/>
                  </a:lnTo>
                  <a:lnTo>
                    <a:pt x="76" y="87"/>
                  </a:lnTo>
                  <a:lnTo>
                    <a:pt x="77" y="86"/>
                  </a:lnTo>
                  <a:lnTo>
                    <a:pt x="77" y="84"/>
                  </a:lnTo>
                  <a:lnTo>
                    <a:pt x="77" y="83"/>
                  </a:lnTo>
                  <a:lnTo>
                    <a:pt x="76" y="82"/>
                  </a:lnTo>
                  <a:lnTo>
                    <a:pt x="59" y="82"/>
                  </a:lnTo>
                  <a:lnTo>
                    <a:pt x="59" y="79"/>
                  </a:lnTo>
                  <a:lnTo>
                    <a:pt x="59" y="78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58" y="73"/>
                  </a:lnTo>
                  <a:lnTo>
                    <a:pt x="58" y="72"/>
                  </a:lnTo>
                  <a:lnTo>
                    <a:pt x="57" y="72"/>
                  </a:lnTo>
                  <a:lnTo>
                    <a:pt x="56" y="71"/>
                  </a:lnTo>
                  <a:lnTo>
                    <a:pt x="55" y="70"/>
                  </a:lnTo>
                  <a:lnTo>
                    <a:pt x="54" y="70"/>
                  </a:lnTo>
                  <a:lnTo>
                    <a:pt x="53" y="70"/>
                  </a:lnTo>
                  <a:lnTo>
                    <a:pt x="51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6" y="70"/>
                  </a:lnTo>
                  <a:lnTo>
                    <a:pt x="44" y="70"/>
                  </a:lnTo>
                  <a:lnTo>
                    <a:pt x="43" y="70"/>
                  </a:lnTo>
                  <a:lnTo>
                    <a:pt x="41" y="70"/>
                  </a:lnTo>
                  <a:lnTo>
                    <a:pt x="40" y="70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5" y="68"/>
                  </a:lnTo>
                  <a:lnTo>
                    <a:pt x="34" y="67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3"/>
                  </a:lnTo>
                  <a:lnTo>
                    <a:pt x="33" y="61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2" y="57"/>
                  </a:lnTo>
                  <a:lnTo>
                    <a:pt x="32" y="56"/>
                  </a:lnTo>
                  <a:lnTo>
                    <a:pt x="32" y="55"/>
                  </a:lnTo>
                  <a:lnTo>
                    <a:pt x="31" y="54"/>
                  </a:lnTo>
                  <a:lnTo>
                    <a:pt x="30" y="54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2" y="51"/>
                  </a:lnTo>
                  <a:lnTo>
                    <a:pt x="20" y="51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2" y="39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0" y="21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43" name="Freeform 23"/>
            <p:cNvSpPr>
              <a:spLocks/>
            </p:cNvSpPr>
            <p:nvPr/>
          </p:nvSpPr>
          <p:spPr bwMode="auto">
            <a:xfrm>
              <a:off x="5041" y="1874"/>
              <a:ext cx="99" cy="110"/>
            </a:xfrm>
            <a:custGeom>
              <a:avLst/>
              <a:gdLst/>
              <a:ahLst/>
              <a:cxnLst>
                <a:cxn ang="0">
                  <a:pos x="39" y="19"/>
                </a:cxn>
                <a:cxn ang="0">
                  <a:pos x="37" y="11"/>
                </a:cxn>
                <a:cxn ang="0">
                  <a:pos x="39" y="4"/>
                </a:cxn>
                <a:cxn ang="0">
                  <a:pos x="44" y="0"/>
                </a:cxn>
                <a:cxn ang="0">
                  <a:pos x="53" y="0"/>
                </a:cxn>
                <a:cxn ang="0">
                  <a:pos x="58" y="2"/>
                </a:cxn>
                <a:cxn ang="0">
                  <a:pos x="60" y="8"/>
                </a:cxn>
                <a:cxn ang="0">
                  <a:pos x="59" y="14"/>
                </a:cxn>
                <a:cxn ang="0">
                  <a:pos x="59" y="20"/>
                </a:cxn>
                <a:cxn ang="0">
                  <a:pos x="64" y="24"/>
                </a:cxn>
                <a:cxn ang="0">
                  <a:pos x="71" y="25"/>
                </a:cxn>
                <a:cxn ang="0">
                  <a:pos x="75" y="28"/>
                </a:cxn>
                <a:cxn ang="0">
                  <a:pos x="76" y="32"/>
                </a:cxn>
                <a:cxn ang="0">
                  <a:pos x="76" y="36"/>
                </a:cxn>
                <a:cxn ang="0">
                  <a:pos x="79" y="40"/>
                </a:cxn>
                <a:cxn ang="0">
                  <a:pos x="84" y="41"/>
                </a:cxn>
                <a:cxn ang="0">
                  <a:pos x="90" y="40"/>
                </a:cxn>
                <a:cxn ang="0">
                  <a:pos x="94" y="41"/>
                </a:cxn>
                <a:cxn ang="0">
                  <a:pos x="97" y="44"/>
                </a:cxn>
                <a:cxn ang="0">
                  <a:pos x="98" y="51"/>
                </a:cxn>
                <a:cxn ang="0">
                  <a:pos x="97" y="61"/>
                </a:cxn>
                <a:cxn ang="0">
                  <a:pos x="94" y="64"/>
                </a:cxn>
                <a:cxn ang="0">
                  <a:pos x="89" y="65"/>
                </a:cxn>
                <a:cxn ang="0">
                  <a:pos x="83" y="64"/>
                </a:cxn>
                <a:cxn ang="0">
                  <a:pos x="79" y="65"/>
                </a:cxn>
                <a:cxn ang="0">
                  <a:pos x="76" y="68"/>
                </a:cxn>
                <a:cxn ang="0">
                  <a:pos x="76" y="73"/>
                </a:cxn>
                <a:cxn ang="0">
                  <a:pos x="74" y="78"/>
                </a:cxn>
                <a:cxn ang="0">
                  <a:pos x="70" y="80"/>
                </a:cxn>
                <a:cxn ang="0">
                  <a:pos x="64" y="81"/>
                </a:cxn>
                <a:cxn ang="0">
                  <a:pos x="60" y="83"/>
                </a:cxn>
                <a:cxn ang="0">
                  <a:pos x="58" y="89"/>
                </a:cxn>
                <a:cxn ang="0">
                  <a:pos x="60" y="94"/>
                </a:cxn>
                <a:cxn ang="0">
                  <a:pos x="59" y="100"/>
                </a:cxn>
                <a:cxn ang="0">
                  <a:pos x="56" y="106"/>
                </a:cxn>
                <a:cxn ang="0">
                  <a:pos x="52" y="108"/>
                </a:cxn>
                <a:cxn ang="0">
                  <a:pos x="46" y="109"/>
                </a:cxn>
                <a:cxn ang="0">
                  <a:pos x="41" y="107"/>
                </a:cxn>
                <a:cxn ang="0">
                  <a:pos x="38" y="103"/>
                </a:cxn>
                <a:cxn ang="0">
                  <a:pos x="37" y="98"/>
                </a:cxn>
                <a:cxn ang="0">
                  <a:pos x="38" y="93"/>
                </a:cxn>
                <a:cxn ang="0">
                  <a:pos x="37" y="87"/>
                </a:cxn>
                <a:cxn ang="0">
                  <a:pos x="35" y="84"/>
                </a:cxn>
                <a:cxn ang="0">
                  <a:pos x="30" y="83"/>
                </a:cxn>
                <a:cxn ang="0">
                  <a:pos x="25" y="82"/>
                </a:cxn>
                <a:cxn ang="0">
                  <a:pos x="22" y="78"/>
                </a:cxn>
                <a:cxn ang="0">
                  <a:pos x="21" y="73"/>
                </a:cxn>
                <a:cxn ang="0">
                  <a:pos x="19" y="68"/>
                </a:cxn>
                <a:cxn ang="0">
                  <a:pos x="14" y="67"/>
                </a:cxn>
                <a:cxn ang="0">
                  <a:pos x="9" y="67"/>
                </a:cxn>
                <a:cxn ang="0">
                  <a:pos x="3" y="67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1" y="43"/>
                </a:cxn>
                <a:cxn ang="0">
                  <a:pos x="4" y="41"/>
                </a:cxn>
                <a:cxn ang="0">
                  <a:pos x="10" y="41"/>
                </a:cxn>
                <a:cxn ang="0">
                  <a:pos x="16" y="41"/>
                </a:cxn>
                <a:cxn ang="0">
                  <a:pos x="20" y="38"/>
                </a:cxn>
                <a:cxn ang="0">
                  <a:pos x="22" y="34"/>
                </a:cxn>
                <a:cxn ang="0">
                  <a:pos x="22" y="28"/>
                </a:cxn>
                <a:cxn ang="0">
                  <a:pos x="27" y="26"/>
                </a:cxn>
                <a:cxn ang="0">
                  <a:pos x="32" y="25"/>
                </a:cxn>
              </a:cxnLst>
              <a:rect l="0" t="0" r="r" b="b"/>
              <a:pathLst>
                <a:path w="99" h="110">
                  <a:moveTo>
                    <a:pt x="37" y="22"/>
                  </a:moveTo>
                  <a:lnTo>
                    <a:pt x="38" y="21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9" y="4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59" y="4"/>
                  </a:lnTo>
                  <a:lnTo>
                    <a:pt x="60" y="5"/>
                  </a:lnTo>
                  <a:lnTo>
                    <a:pt x="60" y="6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59" y="14"/>
                  </a:lnTo>
                  <a:lnTo>
                    <a:pt x="59" y="16"/>
                  </a:lnTo>
                  <a:lnTo>
                    <a:pt x="58" y="18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60" y="22"/>
                  </a:lnTo>
                  <a:lnTo>
                    <a:pt x="61" y="22"/>
                  </a:lnTo>
                  <a:lnTo>
                    <a:pt x="62" y="23"/>
                  </a:lnTo>
                  <a:lnTo>
                    <a:pt x="64" y="24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71" y="25"/>
                  </a:lnTo>
                  <a:lnTo>
                    <a:pt x="72" y="26"/>
                  </a:lnTo>
                  <a:lnTo>
                    <a:pt x="73" y="27"/>
                  </a:lnTo>
                  <a:lnTo>
                    <a:pt x="74" y="27"/>
                  </a:lnTo>
                  <a:lnTo>
                    <a:pt x="75" y="28"/>
                  </a:lnTo>
                  <a:lnTo>
                    <a:pt x="75" y="29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6" y="35"/>
                  </a:lnTo>
                  <a:lnTo>
                    <a:pt x="76" y="36"/>
                  </a:lnTo>
                  <a:lnTo>
                    <a:pt x="77" y="37"/>
                  </a:lnTo>
                  <a:lnTo>
                    <a:pt x="77" y="38"/>
                  </a:lnTo>
                  <a:lnTo>
                    <a:pt x="78" y="39"/>
                  </a:lnTo>
                  <a:lnTo>
                    <a:pt x="79" y="40"/>
                  </a:lnTo>
                  <a:lnTo>
                    <a:pt x="80" y="40"/>
                  </a:lnTo>
                  <a:lnTo>
                    <a:pt x="82" y="41"/>
                  </a:lnTo>
                  <a:lnTo>
                    <a:pt x="83" y="41"/>
                  </a:lnTo>
                  <a:lnTo>
                    <a:pt x="84" y="41"/>
                  </a:lnTo>
                  <a:lnTo>
                    <a:pt x="85" y="41"/>
                  </a:lnTo>
                  <a:lnTo>
                    <a:pt x="87" y="41"/>
                  </a:lnTo>
                  <a:lnTo>
                    <a:pt x="88" y="41"/>
                  </a:lnTo>
                  <a:lnTo>
                    <a:pt x="90" y="40"/>
                  </a:lnTo>
                  <a:lnTo>
                    <a:pt x="91" y="40"/>
                  </a:lnTo>
                  <a:lnTo>
                    <a:pt x="92" y="40"/>
                  </a:lnTo>
                  <a:lnTo>
                    <a:pt x="93" y="41"/>
                  </a:lnTo>
                  <a:lnTo>
                    <a:pt x="94" y="41"/>
                  </a:lnTo>
                  <a:lnTo>
                    <a:pt x="95" y="41"/>
                  </a:lnTo>
                  <a:lnTo>
                    <a:pt x="96" y="42"/>
                  </a:lnTo>
                  <a:lnTo>
                    <a:pt x="96" y="43"/>
                  </a:lnTo>
                  <a:lnTo>
                    <a:pt x="97" y="44"/>
                  </a:lnTo>
                  <a:lnTo>
                    <a:pt x="97" y="45"/>
                  </a:lnTo>
                  <a:lnTo>
                    <a:pt x="98" y="46"/>
                  </a:lnTo>
                  <a:lnTo>
                    <a:pt x="98" y="48"/>
                  </a:lnTo>
                  <a:lnTo>
                    <a:pt x="98" y="51"/>
                  </a:lnTo>
                  <a:lnTo>
                    <a:pt x="98" y="54"/>
                  </a:lnTo>
                  <a:lnTo>
                    <a:pt x="97" y="57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6" y="62"/>
                  </a:lnTo>
                  <a:lnTo>
                    <a:pt x="96" y="63"/>
                  </a:lnTo>
                  <a:lnTo>
                    <a:pt x="95" y="64"/>
                  </a:lnTo>
                  <a:lnTo>
                    <a:pt x="94" y="64"/>
                  </a:lnTo>
                  <a:lnTo>
                    <a:pt x="93" y="64"/>
                  </a:lnTo>
                  <a:lnTo>
                    <a:pt x="92" y="65"/>
                  </a:lnTo>
                  <a:lnTo>
                    <a:pt x="90" y="65"/>
                  </a:lnTo>
                  <a:lnTo>
                    <a:pt x="89" y="65"/>
                  </a:lnTo>
                  <a:lnTo>
                    <a:pt x="87" y="64"/>
                  </a:lnTo>
                  <a:lnTo>
                    <a:pt x="86" y="64"/>
                  </a:lnTo>
                  <a:lnTo>
                    <a:pt x="85" y="64"/>
                  </a:lnTo>
                  <a:lnTo>
                    <a:pt x="83" y="64"/>
                  </a:lnTo>
                  <a:lnTo>
                    <a:pt x="82" y="64"/>
                  </a:lnTo>
                  <a:lnTo>
                    <a:pt x="81" y="64"/>
                  </a:lnTo>
                  <a:lnTo>
                    <a:pt x="80" y="65"/>
                  </a:lnTo>
                  <a:lnTo>
                    <a:pt x="79" y="65"/>
                  </a:lnTo>
                  <a:lnTo>
                    <a:pt x="78" y="66"/>
                  </a:lnTo>
                  <a:lnTo>
                    <a:pt x="77" y="66"/>
                  </a:lnTo>
                  <a:lnTo>
                    <a:pt x="77" y="67"/>
                  </a:lnTo>
                  <a:lnTo>
                    <a:pt x="76" y="68"/>
                  </a:lnTo>
                  <a:lnTo>
                    <a:pt x="76" y="69"/>
                  </a:lnTo>
                  <a:lnTo>
                    <a:pt x="76" y="70"/>
                  </a:lnTo>
                  <a:lnTo>
                    <a:pt x="76" y="71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6"/>
                  </a:lnTo>
                  <a:lnTo>
                    <a:pt x="75" y="77"/>
                  </a:lnTo>
                  <a:lnTo>
                    <a:pt x="74" y="78"/>
                  </a:lnTo>
                  <a:lnTo>
                    <a:pt x="73" y="78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70" y="80"/>
                  </a:lnTo>
                  <a:lnTo>
                    <a:pt x="68" y="80"/>
                  </a:lnTo>
                  <a:lnTo>
                    <a:pt x="67" y="81"/>
                  </a:lnTo>
                  <a:lnTo>
                    <a:pt x="65" y="81"/>
                  </a:lnTo>
                  <a:lnTo>
                    <a:pt x="64" y="81"/>
                  </a:lnTo>
                  <a:lnTo>
                    <a:pt x="63" y="81"/>
                  </a:lnTo>
                  <a:lnTo>
                    <a:pt x="62" y="82"/>
                  </a:lnTo>
                  <a:lnTo>
                    <a:pt x="61" y="83"/>
                  </a:lnTo>
                  <a:lnTo>
                    <a:pt x="60" y="83"/>
                  </a:lnTo>
                  <a:lnTo>
                    <a:pt x="59" y="85"/>
                  </a:lnTo>
                  <a:lnTo>
                    <a:pt x="59" y="86"/>
                  </a:lnTo>
                  <a:lnTo>
                    <a:pt x="58" y="87"/>
                  </a:lnTo>
                  <a:lnTo>
                    <a:pt x="58" y="89"/>
                  </a:lnTo>
                  <a:lnTo>
                    <a:pt x="59" y="90"/>
                  </a:lnTo>
                  <a:lnTo>
                    <a:pt x="59" y="91"/>
                  </a:lnTo>
                  <a:lnTo>
                    <a:pt x="60" y="92"/>
                  </a:lnTo>
                  <a:lnTo>
                    <a:pt x="60" y="94"/>
                  </a:lnTo>
                  <a:lnTo>
                    <a:pt x="60" y="95"/>
                  </a:lnTo>
                  <a:lnTo>
                    <a:pt x="60" y="97"/>
                  </a:lnTo>
                  <a:lnTo>
                    <a:pt x="60" y="99"/>
                  </a:lnTo>
                  <a:lnTo>
                    <a:pt x="59" y="100"/>
                  </a:lnTo>
                  <a:lnTo>
                    <a:pt x="59" y="102"/>
                  </a:lnTo>
                  <a:lnTo>
                    <a:pt x="58" y="103"/>
                  </a:lnTo>
                  <a:lnTo>
                    <a:pt x="57" y="104"/>
                  </a:lnTo>
                  <a:lnTo>
                    <a:pt x="56" y="106"/>
                  </a:lnTo>
                  <a:lnTo>
                    <a:pt x="55" y="106"/>
                  </a:lnTo>
                  <a:lnTo>
                    <a:pt x="55" y="107"/>
                  </a:lnTo>
                  <a:lnTo>
                    <a:pt x="54" y="108"/>
                  </a:lnTo>
                  <a:lnTo>
                    <a:pt x="52" y="108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8" y="109"/>
                  </a:lnTo>
                  <a:lnTo>
                    <a:pt x="46" y="109"/>
                  </a:lnTo>
                  <a:lnTo>
                    <a:pt x="45" y="109"/>
                  </a:lnTo>
                  <a:lnTo>
                    <a:pt x="44" y="109"/>
                  </a:lnTo>
                  <a:lnTo>
                    <a:pt x="42" y="108"/>
                  </a:lnTo>
                  <a:lnTo>
                    <a:pt x="41" y="107"/>
                  </a:lnTo>
                  <a:lnTo>
                    <a:pt x="40" y="106"/>
                  </a:lnTo>
                  <a:lnTo>
                    <a:pt x="39" y="105"/>
                  </a:lnTo>
                  <a:lnTo>
                    <a:pt x="38" y="104"/>
                  </a:lnTo>
                  <a:lnTo>
                    <a:pt x="38" y="103"/>
                  </a:lnTo>
                  <a:lnTo>
                    <a:pt x="37" y="102"/>
                  </a:lnTo>
                  <a:lnTo>
                    <a:pt x="37" y="100"/>
                  </a:lnTo>
                  <a:lnTo>
                    <a:pt x="37" y="99"/>
                  </a:lnTo>
                  <a:lnTo>
                    <a:pt x="37" y="98"/>
                  </a:lnTo>
                  <a:lnTo>
                    <a:pt x="37" y="97"/>
                  </a:lnTo>
                  <a:lnTo>
                    <a:pt x="37" y="95"/>
                  </a:lnTo>
                  <a:lnTo>
                    <a:pt x="38" y="94"/>
                  </a:lnTo>
                  <a:lnTo>
                    <a:pt x="38" y="93"/>
                  </a:lnTo>
                  <a:lnTo>
                    <a:pt x="38" y="92"/>
                  </a:lnTo>
                  <a:lnTo>
                    <a:pt x="38" y="90"/>
                  </a:lnTo>
                  <a:lnTo>
                    <a:pt x="38" y="89"/>
                  </a:lnTo>
                  <a:lnTo>
                    <a:pt x="37" y="87"/>
                  </a:lnTo>
                  <a:lnTo>
                    <a:pt x="37" y="86"/>
                  </a:lnTo>
                  <a:lnTo>
                    <a:pt x="36" y="86"/>
                  </a:lnTo>
                  <a:lnTo>
                    <a:pt x="35" y="85"/>
                  </a:lnTo>
                  <a:lnTo>
                    <a:pt x="35" y="84"/>
                  </a:lnTo>
                  <a:lnTo>
                    <a:pt x="33" y="84"/>
                  </a:lnTo>
                  <a:lnTo>
                    <a:pt x="32" y="83"/>
                  </a:lnTo>
                  <a:lnTo>
                    <a:pt x="31" y="83"/>
                  </a:lnTo>
                  <a:lnTo>
                    <a:pt x="30" y="83"/>
                  </a:lnTo>
                  <a:lnTo>
                    <a:pt x="28" y="83"/>
                  </a:lnTo>
                  <a:lnTo>
                    <a:pt x="27" y="83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2" y="80"/>
                  </a:lnTo>
                  <a:lnTo>
                    <a:pt x="22" y="78"/>
                  </a:lnTo>
                  <a:lnTo>
                    <a:pt x="21" y="77"/>
                  </a:lnTo>
                  <a:lnTo>
                    <a:pt x="21" y="75"/>
                  </a:lnTo>
                  <a:lnTo>
                    <a:pt x="21" y="74"/>
                  </a:lnTo>
                  <a:lnTo>
                    <a:pt x="21" y="73"/>
                  </a:lnTo>
                  <a:lnTo>
                    <a:pt x="21" y="72"/>
                  </a:lnTo>
                  <a:lnTo>
                    <a:pt x="21" y="71"/>
                  </a:lnTo>
                  <a:lnTo>
                    <a:pt x="20" y="69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6" y="67"/>
                  </a:lnTo>
                  <a:lnTo>
                    <a:pt x="15" y="67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11" y="67"/>
                  </a:lnTo>
                  <a:lnTo>
                    <a:pt x="10" y="67"/>
                  </a:lnTo>
                  <a:lnTo>
                    <a:pt x="9" y="67"/>
                  </a:lnTo>
                  <a:lnTo>
                    <a:pt x="8" y="68"/>
                  </a:lnTo>
                  <a:lnTo>
                    <a:pt x="6" y="68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2" y="67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3" y="41"/>
                  </a:lnTo>
                  <a:lnTo>
                    <a:pt x="4" y="41"/>
                  </a:lnTo>
                  <a:lnTo>
                    <a:pt x="5" y="40"/>
                  </a:lnTo>
                  <a:lnTo>
                    <a:pt x="7" y="40"/>
                  </a:lnTo>
                  <a:lnTo>
                    <a:pt x="8" y="40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6" y="41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1" y="37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7" y="26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5" y="23"/>
                  </a:lnTo>
                  <a:lnTo>
                    <a:pt x="37" y="22"/>
                  </a:lnTo>
                </a:path>
              </a:pathLst>
            </a:custGeom>
            <a:solidFill>
              <a:srgbClr val="FF0033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44" name="Freeform 24"/>
            <p:cNvSpPr>
              <a:spLocks/>
            </p:cNvSpPr>
            <p:nvPr/>
          </p:nvSpPr>
          <p:spPr bwMode="auto">
            <a:xfrm>
              <a:off x="5188" y="1880"/>
              <a:ext cx="98" cy="109"/>
            </a:xfrm>
            <a:custGeom>
              <a:avLst/>
              <a:gdLst/>
              <a:ahLst/>
              <a:cxnLst>
                <a:cxn ang="0">
                  <a:pos x="38" y="18"/>
                </a:cxn>
                <a:cxn ang="0">
                  <a:pos x="37" y="11"/>
                </a:cxn>
                <a:cxn ang="0">
                  <a:pos x="38" y="4"/>
                </a:cxn>
                <a:cxn ang="0">
                  <a:pos x="44" y="0"/>
                </a:cxn>
                <a:cxn ang="0">
                  <a:pos x="53" y="0"/>
                </a:cxn>
                <a:cxn ang="0">
                  <a:pos x="57" y="2"/>
                </a:cxn>
                <a:cxn ang="0">
                  <a:pos x="59" y="8"/>
                </a:cxn>
                <a:cxn ang="0">
                  <a:pos x="59" y="14"/>
                </a:cxn>
                <a:cxn ang="0">
                  <a:pos x="59" y="20"/>
                </a:cxn>
                <a:cxn ang="0">
                  <a:pos x="63" y="24"/>
                </a:cxn>
                <a:cxn ang="0">
                  <a:pos x="70" y="25"/>
                </a:cxn>
                <a:cxn ang="0">
                  <a:pos x="74" y="28"/>
                </a:cxn>
                <a:cxn ang="0">
                  <a:pos x="75" y="32"/>
                </a:cxn>
                <a:cxn ang="0">
                  <a:pos x="76" y="37"/>
                </a:cxn>
                <a:cxn ang="0">
                  <a:pos x="79" y="40"/>
                </a:cxn>
                <a:cxn ang="0">
                  <a:pos x="85" y="40"/>
                </a:cxn>
                <a:cxn ang="0">
                  <a:pos x="90" y="40"/>
                </a:cxn>
                <a:cxn ang="0">
                  <a:pos x="95" y="42"/>
                </a:cxn>
                <a:cxn ang="0">
                  <a:pos x="97" y="48"/>
                </a:cxn>
                <a:cxn ang="0">
                  <a:pos x="96" y="59"/>
                </a:cxn>
                <a:cxn ang="0">
                  <a:pos x="94" y="63"/>
                </a:cxn>
                <a:cxn ang="0">
                  <a:pos x="89" y="64"/>
                </a:cxn>
                <a:cxn ang="0">
                  <a:pos x="84" y="64"/>
                </a:cxn>
                <a:cxn ang="0">
                  <a:pos x="78" y="65"/>
                </a:cxn>
                <a:cxn ang="0">
                  <a:pos x="75" y="68"/>
                </a:cxn>
                <a:cxn ang="0">
                  <a:pos x="75" y="72"/>
                </a:cxn>
                <a:cxn ang="0">
                  <a:pos x="73" y="77"/>
                </a:cxn>
                <a:cxn ang="0">
                  <a:pos x="69" y="79"/>
                </a:cxn>
                <a:cxn ang="0">
                  <a:pos x="63" y="80"/>
                </a:cxn>
                <a:cxn ang="0">
                  <a:pos x="59" y="83"/>
                </a:cxn>
                <a:cxn ang="0">
                  <a:pos x="58" y="88"/>
                </a:cxn>
                <a:cxn ang="0">
                  <a:pos x="59" y="93"/>
                </a:cxn>
                <a:cxn ang="0">
                  <a:pos x="59" y="100"/>
                </a:cxn>
                <a:cxn ang="0">
                  <a:pos x="56" y="105"/>
                </a:cxn>
                <a:cxn ang="0">
                  <a:pos x="52" y="107"/>
                </a:cxn>
                <a:cxn ang="0">
                  <a:pos x="46" y="108"/>
                </a:cxn>
                <a:cxn ang="0">
                  <a:pos x="41" y="106"/>
                </a:cxn>
                <a:cxn ang="0">
                  <a:pos x="38" y="103"/>
                </a:cxn>
                <a:cxn ang="0">
                  <a:pos x="37" y="98"/>
                </a:cxn>
                <a:cxn ang="0">
                  <a:pos x="37" y="93"/>
                </a:cxn>
                <a:cxn ang="0">
                  <a:pos x="38" y="88"/>
                </a:cxn>
                <a:cxn ang="0">
                  <a:pos x="34" y="84"/>
                </a:cxn>
                <a:cxn ang="0">
                  <a:pos x="29" y="82"/>
                </a:cxn>
                <a:cxn ang="0">
                  <a:pos x="24" y="81"/>
                </a:cxn>
                <a:cxn ang="0">
                  <a:pos x="21" y="78"/>
                </a:cxn>
                <a:cxn ang="0">
                  <a:pos x="21" y="71"/>
                </a:cxn>
                <a:cxn ang="0">
                  <a:pos x="18" y="68"/>
                </a:cxn>
                <a:cxn ang="0">
                  <a:pos x="14" y="66"/>
                </a:cxn>
                <a:cxn ang="0">
                  <a:pos x="9" y="67"/>
                </a:cxn>
                <a:cxn ang="0">
                  <a:pos x="3" y="67"/>
                </a:cxn>
                <a:cxn ang="0">
                  <a:pos x="0" y="62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2" y="42"/>
                </a:cxn>
                <a:cxn ang="0">
                  <a:pos x="5" y="40"/>
                </a:cxn>
                <a:cxn ang="0">
                  <a:pos x="11" y="40"/>
                </a:cxn>
                <a:cxn ang="0">
                  <a:pos x="17" y="40"/>
                </a:cxn>
                <a:cxn ang="0">
                  <a:pos x="21" y="37"/>
                </a:cxn>
                <a:cxn ang="0">
                  <a:pos x="21" y="32"/>
                </a:cxn>
                <a:cxn ang="0">
                  <a:pos x="23" y="27"/>
                </a:cxn>
                <a:cxn ang="0">
                  <a:pos x="28" y="25"/>
                </a:cxn>
                <a:cxn ang="0">
                  <a:pos x="33" y="24"/>
                </a:cxn>
              </a:cxnLst>
              <a:rect l="0" t="0" r="r" b="b"/>
              <a:pathLst>
                <a:path w="98" h="109">
                  <a:moveTo>
                    <a:pt x="36" y="22"/>
                  </a:moveTo>
                  <a:lnTo>
                    <a:pt x="37" y="21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8" y="4"/>
                  </a:lnTo>
                  <a:lnTo>
                    <a:pt x="39" y="2"/>
                  </a:lnTo>
                  <a:lnTo>
                    <a:pt x="41" y="1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2"/>
                  </a:lnTo>
                  <a:lnTo>
                    <a:pt x="58" y="4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9" y="8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59" y="13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8" y="18"/>
                  </a:lnTo>
                  <a:lnTo>
                    <a:pt x="58" y="19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61" y="22"/>
                  </a:lnTo>
                  <a:lnTo>
                    <a:pt x="62" y="23"/>
                  </a:lnTo>
                  <a:lnTo>
                    <a:pt x="63" y="24"/>
                  </a:lnTo>
                  <a:lnTo>
                    <a:pt x="65" y="24"/>
                  </a:lnTo>
                  <a:lnTo>
                    <a:pt x="67" y="25"/>
                  </a:lnTo>
                  <a:lnTo>
                    <a:pt x="68" y="25"/>
                  </a:lnTo>
                  <a:lnTo>
                    <a:pt x="70" y="25"/>
                  </a:lnTo>
                  <a:lnTo>
                    <a:pt x="72" y="26"/>
                  </a:lnTo>
                  <a:lnTo>
                    <a:pt x="73" y="26"/>
                  </a:lnTo>
                  <a:lnTo>
                    <a:pt x="73" y="27"/>
                  </a:lnTo>
                  <a:lnTo>
                    <a:pt x="74" y="28"/>
                  </a:lnTo>
                  <a:lnTo>
                    <a:pt x="75" y="28"/>
                  </a:lnTo>
                  <a:lnTo>
                    <a:pt x="75" y="29"/>
                  </a:lnTo>
                  <a:lnTo>
                    <a:pt x="75" y="31"/>
                  </a:lnTo>
                  <a:lnTo>
                    <a:pt x="75" y="32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5" y="36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7" y="39"/>
                  </a:lnTo>
                  <a:lnTo>
                    <a:pt x="78" y="39"/>
                  </a:lnTo>
                  <a:lnTo>
                    <a:pt x="79" y="40"/>
                  </a:lnTo>
                  <a:lnTo>
                    <a:pt x="81" y="40"/>
                  </a:lnTo>
                  <a:lnTo>
                    <a:pt x="82" y="40"/>
                  </a:lnTo>
                  <a:lnTo>
                    <a:pt x="83" y="40"/>
                  </a:lnTo>
                  <a:lnTo>
                    <a:pt x="85" y="40"/>
                  </a:lnTo>
                  <a:lnTo>
                    <a:pt x="86" y="40"/>
                  </a:lnTo>
                  <a:lnTo>
                    <a:pt x="87" y="40"/>
                  </a:lnTo>
                  <a:lnTo>
                    <a:pt x="89" y="40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3" y="40"/>
                  </a:lnTo>
                  <a:lnTo>
                    <a:pt x="94" y="41"/>
                  </a:lnTo>
                  <a:lnTo>
                    <a:pt x="95" y="42"/>
                  </a:lnTo>
                  <a:lnTo>
                    <a:pt x="96" y="43"/>
                  </a:lnTo>
                  <a:lnTo>
                    <a:pt x="96" y="44"/>
                  </a:lnTo>
                  <a:lnTo>
                    <a:pt x="97" y="46"/>
                  </a:lnTo>
                  <a:lnTo>
                    <a:pt x="97" y="48"/>
                  </a:lnTo>
                  <a:lnTo>
                    <a:pt x="97" y="50"/>
                  </a:lnTo>
                  <a:lnTo>
                    <a:pt x="97" y="53"/>
                  </a:lnTo>
                  <a:lnTo>
                    <a:pt x="96" y="57"/>
                  </a:lnTo>
                  <a:lnTo>
                    <a:pt x="96" y="59"/>
                  </a:lnTo>
                  <a:lnTo>
                    <a:pt x="96" y="60"/>
                  </a:lnTo>
                  <a:lnTo>
                    <a:pt x="95" y="62"/>
                  </a:lnTo>
                  <a:lnTo>
                    <a:pt x="95" y="63"/>
                  </a:lnTo>
                  <a:lnTo>
                    <a:pt x="94" y="63"/>
                  </a:lnTo>
                  <a:lnTo>
                    <a:pt x="93" y="63"/>
                  </a:lnTo>
                  <a:lnTo>
                    <a:pt x="92" y="64"/>
                  </a:lnTo>
                  <a:lnTo>
                    <a:pt x="91" y="64"/>
                  </a:lnTo>
                  <a:lnTo>
                    <a:pt x="89" y="64"/>
                  </a:lnTo>
                  <a:lnTo>
                    <a:pt x="88" y="64"/>
                  </a:lnTo>
                  <a:lnTo>
                    <a:pt x="86" y="64"/>
                  </a:lnTo>
                  <a:lnTo>
                    <a:pt x="85" y="64"/>
                  </a:lnTo>
                  <a:lnTo>
                    <a:pt x="84" y="64"/>
                  </a:lnTo>
                  <a:lnTo>
                    <a:pt x="82" y="64"/>
                  </a:lnTo>
                  <a:lnTo>
                    <a:pt x="80" y="64"/>
                  </a:lnTo>
                  <a:lnTo>
                    <a:pt x="79" y="64"/>
                  </a:lnTo>
                  <a:lnTo>
                    <a:pt x="78" y="65"/>
                  </a:lnTo>
                  <a:lnTo>
                    <a:pt x="77" y="65"/>
                  </a:lnTo>
                  <a:lnTo>
                    <a:pt x="76" y="66"/>
                  </a:lnTo>
                  <a:lnTo>
                    <a:pt x="75" y="67"/>
                  </a:lnTo>
                  <a:lnTo>
                    <a:pt x="75" y="68"/>
                  </a:lnTo>
                  <a:lnTo>
                    <a:pt x="75" y="69"/>
                  </a:lnTo>
                  <a:lnTo>
                    <a:pt x="75" y="70"/>
                  </a:lnTo>
                  <a:lnTo>
                    <a:pt x="75" y="71"/>
                  </a:lnTo>
                  <a:lnTo>
                    <a:pt x="75" y="72"/>
                  </a:lnTo>
                  <a:lnTo>
                    <a:pt x="75" y="74"/>
                  </a:lnTo>
                  <a:lnTo>
                    <a:pt x="75" y="75"/>
                  </a:lnTo>
                  <a:lnTo>
                    <a:pt x="74" y="76"/>
                  </a:lnTo>
                  <a:lnTo>
                    <a:pt x="73" y="77"/>
                  </a:lnTo>
                  <a:lnTo>
                    <a:pt x="72" y="78"/>
                  </a:lnTo>
                  <a:lnTo>
                    <a:pt x="71" y="79"/>
                  </a:lnTo>
                  <a:lnTo>
                    <a:pt x="70" y="79"/>
                  </a:lnTo>
                  <a:lnTo>
                    <a:pt x="69" y="79"/>
                  </a:lnTo>
                  <a:lnTo>
                    <a:pt x="68" y="79"/>
                  </a:lnTo>
                  <a:lnTo>
                    <a:pt x="66" y="80"/>
                  </a:lnTo>
                  <a:lnTo>
                    <a:pt x="65" y="80"/>
                  </a:lnTo>
                  <a:lnTo>
                    <a:pt x="63" y="80"/>
                  </a:lnTo>
                  <a:lnTo>
                    <a:pt x="63" y="81"/>
                  </a:lnTo>
                  <a:lnTo>
                    <a:pt x="61" y="81"/>
                  </a:lnTo>
                  <a:lnTo>
                    <a:pt x="60" y="82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8" y="85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8" y="89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59" y="93"/>
                  </a:lnTo>
                  <a:lnTo>
                    <a:pt x="59" y="94"/>
                  </a:lnTo>
                  <a:lnTo>
                    <a:pt x="59" y="97"/>
                  </a:lnTo>
                  <a:lnTo>
                    <a:pt x="59" y="98"/>
                  </a:lnTo>
                  <a:lnTo>
                    <a:pt x="59" y="100"/>
                  </a:lnTo>
                  <a:lnTo>
                    <a:pt x="58" y="101"/>
                  </a:lnTo>
                  <a:lnTo>
                    <a:pt x="58" y="102"/>
                  </a:lnTo>
                  <a:lnTo>
                    <a:pt x="57" y="103"/>
                  </a:lnTo>
                  <a:lnTo>
                    <a:pt x="56" y="105"/>
                  </a:lnTo>
                  <a:lnTo>
                    <a:pt x="55" y="105"/>
                  </a:lnTo>
                  <a:lnTo>
                    <a:pt x="54" y="106"/>
                  </a:lnTo>
                  <a:lnTo>
                    <a:pt x="53" y="107"/>
                  </a:lnTo>
                  <a:lnTo>
                    <a:pt x="52" y="107"/>
                  </a:lnTo>
                  <a:lnTo>
                    <a:pt x="51" y="108"/>
                  </a:lnTo>
                  <a:lnTo>
                    <a:pt x="49" y="108"/>
                  </a:lnTo>
                  <a:lnTo>
                    <a:pt x="48" y="108"/>
                  </a:lnTo>
                  <a:lnTo>
                    <a:pt x="46" y="108"/>
                  </a:lnTo>
                  <a:lnTo>
                    <a:pt x="45" y="108"/>
                  </a:lnTo>
                  <a:lnTo>
                    <a:pt x="43" y="108"/>
                  </a:lnTo>
                  <a:lnTo>
                    <a:pt x="42" y="107"/>
                  </a:lnTo>
                  <a:lnTo>
                    <a:pt x="41" y="106"/>
                  </a:lnTo>
                  <a:lnTo>
                    <a:pt x="40" y="105"/>
                  </a:lnTo>
                  <a:lnTo>
                    <a:pt x="39" y="105"/>
                  </a:lnTo>
                  <a:lnTo>
                    <a:pt x="39" y="104"/>
                  </a:lnTo>
                  <a:lnTo>
                    <a:pt x="38" y="103"/>
                  </a:lnTo>
                  <a:lnTo>
                    <a:pt x="37" y="102"/>
                  </a:lnTo>
                  <a:lnTo>
                    <a:pt x="37" y="101"/>
                  </a:lnTo>
                  <a:lnTo>
                    <a:pt x="37" y="100"/>
                  </a:lnTo>
                  <a:lnTo>
                    <a:pt x="37" y="98"/>
                  </a:lnTo>
                  <a:lnTo>
                    <a:pt x="37" y="97"/>
                  </a:lnTo>
                  <a:lnTo>
                    <a:pt x="37" y="96"/>
                  </a:lnTo>
                  <a:lnTo>
                    <a:pt x="37" y="94"/>
                  </a:lnTo>
                  <a:lnTo>
                    <a:pt x="37" y="93"/>
                  </a:lnTo>
                  <a:lnTo>
                    <a:pt x="38" y="92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8"/>
                  </a:lnTo>
                  <a:lnTo>
                    <a:pt x="37" y="86"/>
                  </a:lnTo>
                  <a:lnTo>
                    <a:pt x="36" y="85"/>
                  </a:lnTo>
                  <a:lnTo>
                    <a:pt x="35" y="84"/>
                  </a:lnTo>
                  <a:lnTo>
                    <a:pt x="34" y="84"/>
                  </a:lnTo>
                  <a:lnTo>
                    <a:pt x="33" y="83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29" y="82"/>
                  </a:lnTo>
                  <a:lnTo>
                    <a:pt x="28" y="82"/>
                  </a:lnTo>
                  <a:lnTo>
                    <a:pt x="27" y="82"/>
                  </a:lnTo>
                  <a:lnTo>
                    <a:pt x="26" y="81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2" y="79"/>
                  </a:lnTo>
                  <a:lnTo>
                    <a:pt x="21" y="78"/>
                  </a:lnTo>
                  <a:lnTo>
                    <a:pt x="21" y="76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1" y="70"/>
                  </a:lnTo>
                  <a:lnTo>
                    <a:pt x="20" y="69"/>
                  </a:lnTo>
                  <a:lnTo>
                    <a:pt x="19" y="68"/>
                  </a:lnTo>
                  <a:lnTo>
                    <a:pt x="18" y="68"/>
                  </a:lnTo>
                  <a:lnTo>
                    <a:pt x="17" y="67"/>
                  </a:lnTo>
                  <a:lnTo>
                    <a:pt x="16" y="67"/>
                  </a:lnTo>
                  <a:lnTo>
                    <a:pt x="14" y="67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1" y="67"/>
                  </a:lnTo>
                  <a:lnTo>
                    <a:pt x="10" y="67"/>
                  </a:lnTo>
                  <a:lnTo>
                    <a:pt x="9" y="67"/>
                  </a:lnTo>
                  <a:lnTo>
                    <a:pt x="8" y="67"/>
                  </a:lnTo>
                  <a:lnTo>
                    <a:pt x="6" y="67"/>
                  </a:lnTo>
                  <a:lnTo>
                    <a:pt x="4" y="67"/>
                  </a:lnTo>
                  <a:lnTo>
                    <a:pt x="3" y="67"/>
                  </a:lnTo>
                  <a:lnTo>
                    <a:pt x="2" y="66"/>
                  </a:lnTo>
                  <a:lnTo>
                    <a:pt x="1" y="65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7" y="40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7" y="40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1" y="37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3" y="24"/>
                  </a:lnTo>
                  <a:lnTo>
                    <a:pt x="35" y="23"/>
                  </a:lnTo>
                  <a:lnTo>
                    <a:pt x="36" y="22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45" name="Freeform 25"/>
            <p:cNvSpPr>
              <a:spLocks/>
            </p:cNvSpPr>
            <p:nvPr/>
          </p:nvSpPr>
          <p:spPr bwMode="auto">
            <a:xfrm>
              <a:off x="5019" y="2063"/>
              <a:ext cx="111" cy="8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109" y="0"/>
                </a:cxn>
                <a:cxn ang="0">
                  <a:pos x="99" y="1"/>
                </a:cxn>
                <a:cxn ang="0">
                  <a:pos x="99" y="4"/>
                </a:cxn>
                <a:cxn ang="0">
                  <a:pos x="100" y="8"/>
                </a:cxn>
                <a:cxn ang="0">
                  <a:pos x="101" y="11"/>
                </a:cxn>
                <a:cxn ang="0">
                  <a:pos x="100" y="14"/>
                </a:cxn>
                <a:cxn ang="0">
                  <a:pos x="98" y="17"/>
                </a:cxn>
                <a:cxn ang="0">
                  <a:pos x="95" y="19"/>
                </a:cxn>
                <a:cxn ang="0">
                  <a:pos x="91" y="20"/>
                </a:cxn>
                <a:cxn ang="0">
                  <a:pos x="87" y="20"/>
                </a:cxn>
                <a:cxn ang="0">
                  <a:pos x="83" y="19"/>
                </a:cxn>
                <a:cxn ang="0">
                  <a:pos x="80" y="17"/>
                </a:cxn>
                <a:cxn ang="0">
                  <a:pos x="78" y="15"/>
                </a:cxn>
                <a:cxn ang="0">
                  <a:pos x="77" y="12"/>
                </a:cxn>
                <a:cxn ang="0">
                  <a:pos x="77" y="9"/>
                </a:cxn>
                <a:cxn ang="0">
                  <a:pos x="78" y="6"/>
                </a:cxn>
                <a:cxn ang="0">
                  <a:pos x="79" y="3"/>
                </a:cxn>
                <a:cxn ang="0">
                  <a:pos x="79" y="0"/>
                </a:cxn>
                <a:cxn ang="0">
                  <a:pos x="60" y="3"/>
                </a:cxn>
                <a:cxn ang="0">
                  <a:pos x="60" y="7"/>
                </a:cxn>
                <a:cxn ang="0">
                  <a:pos x="60" y="10"/>
                </a:cxn>
                <a:cxn ang="0">
                  <a:pos x="59" y="13"/>
                </a:cxn>
                <a:cxn ang="0">
                  <a:pos x="57" y="15"/>
                </a:cxn>
                <a:cxn ang="0">
                  <a:pos x="55" y="16"/>
                </a:cxn>
                <a:cxn ang="0">
                  <a:pos x="52" y="16"/>
                </a:cxn>
                <a:cxn ang="0">
                  <a:pos x="49" y="16"/>
                </a:cxn>
                <a:cxn ang="0">
                  <a:pos x="46" y="16"/>
                </a:cxn>
                <a:cxn ang="0">
                  <a:pos x="43" y="15"/>
                </a:cxn>
                <a:cxn ang="0">
                  <a:pos x="40" y="16"/>
                </a:cxn>
                <a:cxn ang="0">
                  <a:pos x="37" y="17"/>
                </a:cxn>
                <a:cxn ang="0">
                  <a:pos x="35" y="19"/>
                </a:cxn>
                <a:cxn ang="0">
                  <a:pos x="33" y="21"/>
                </a:cxn>
                <a:cxn ang="0">
                  <a:pos x="33" y="24"/>
                </a:cxn>
                <a:cxn ang="0">
                  <a:pos x="33" y="27"/>
                </a:cxn>
                <a:cxn ang="0">
                  <a:pos x="33" y="29"/>
                </a:cxn>
                <a:cxn ang="0">
                  <a:pos x="32" y="32"/>
                </a:cxn>
                <a:cxn ang="0">
                  <a:pos x="28" y="33"/>
                </a:cxn>
                <a:cxn ang="0">
                  <a:pos x="26" y="34"/>
                </a:cxn>
                <a:cxn ang="0">
                  <a:pos x="22" y="34"/>
                </a:cxn>
                <a:cxn ang="0">
                  <a:pos x="19" y="35"/>
                </a:cxn>
                <a:cxn ang="0">
                  <a:pos x="17" y="36"/>
                </a:cxn>
                <a:cxn ang="0">
                  <a:pos x="14" y="38"/>
                </a:cxn>
                <a:cxn ang="0">
                  <a:pos x="13" y="40"/>
                </a:cxn>
                <a:cxn ang="0">
                  <a:pos x="12" y="43"/>
                </a:cxn>
                <a:cxn ang="0">
                  <a:pos x="12" y="46"/>
                </a:cxn>
                <a:cxn ang="0">
                  <a:pos x="13" y="50"/>
                </a:cxn>
                <a:cxn ang="0">
                  <a:pos x="14" y="53"/>
                </a:cxn>
                <a:cxn ang="0">
                  <a:pos x="13" y="56"/>
                </a:cxn>
                <a:cxn ang="0">
                  <a:pos x="13" y="59"/>
                </a:cxn>
                <a:cxn ang="0">
                  <a:pos x="11" y="62"/>
                </a:cxn>
                <a:cxn ang="0">
                  <a:pos x="9" y="65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68"/>
                </a:cxn>
              </a:cxnLst>
              <a:rect l="0" t="0" r="r" b="b"/>
              <a:pathLst>
                <a:path w="111" h="88">
                  <a:moveTo>
                    <a:pt x="0" y="68"/>
                  </a:moveTo>
                  <a:lnTo>
                    <a:pt x="0" y="87"/>
                  </a:lnTo>
                  <a:lnTo>
                    <a:pt x="110" y="87"/>
                  </a:lnTo>
                  <a:lnTo>
                    <a:pt x="109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99" y="3"/>
                  </a:lnTo>
                  <a:lnTo>
                    <a:pt x="99" y="4"/>
                  </a:lnTo>
                  <a:lnTo>
                    <a:pt x="100" y="6"/>
                  </a:lnTo>
                  <a:lnTo>
                    <a:pt x="100" y="8"/>
                  </a:lnTo>
                  <a:lnTo>
                    <a:pt x="101" y="10"/>
                  </a:lnTo>
                  <a:lnTo>
                    <a:pt x="101" y="11"/>
                  </a:lnTo>
                  <a:lnTo>
                    <a:pt x="100" y="13"/>
                  </a:lnTo>
                  <a:lnTo>
                    <a:pt x="100" y="14"/>
                  </a:lnTo>
                  <a:lnTo>
                    <a:pt x="99" y="16"/>
                  </a:lnTo>
                  <a:lnTo>
                    <a:pt x="98" y="17"/>
                  </a:lnTo>
                  <a:lnTo>
                    <a:pt x="97" y="18"/>
                  </a:lnTo>
                  <a:lnTo>
                    <a:pt x="95" y="19"/>
                  </a:lnTo>
                  <a:lnTo>
                    <a:pt x="93" y="20"/>
                  </a:lnTo>
                  <a:lnTo>
                    <a:pt x="91" y="2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5" y="20"/>
                  </a:lnTo>
                  <a:lnTo>
                    <a:pt x="83" y="19"/>
                  </a:lnTo>
                  <a:lnTo>
                    <a:pt x="82" y="19"/>
                  </a:lnTo>
                  <a:lnTo>
                    <a:pt x="80" y="17"/>
                  </a:lnTo>
                  <a:lnTo>
                    <a:pt x="79" y="16"/>
                  </a:lnTo>
                  <a:lnTo>
                    <a:pt x="78" y="15"/>
                  </a:lnTo>
                  <a:lnTo>
                    <a:pt x="77" y="13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8" y="6"/>
                  </a:lnTo>
                  <a:lnTo>
                    <a:pt x="79" y="4"/>
                  </a:lnTo>
                  <a:lnTo>
                    <a:pt x="79" y="3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60" y="0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0" y="7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59" y="12"/>
                  </a:lnTo>
                  <a:lnTo>
                    <a:pt x="59" y="13"/>
                  </a:lnTo>
                  <a:lnTo>
                    <a:pt x="58" y="14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5" y="16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1" y="16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1" y="16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7" y="17"/>
                  </a:lnTo>
                  <a:lnTo>
                    <a:pt x="35" y="18"/>
                  </a:lnTo>
                  <a:lnTo>
                    <a:pt x="35" y="19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4" y="25"/>
                  </a:lnTo>
                  <a:lnTo>
                    <a:pt x="33" y="27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2" y="31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6" y="37"/>
                  </a:lnTo>
                  <a:lnTo>
                    <a:pt x="14" y="38"/>
                  </a:lnTo>
                  <a:lnTo>
                    <a:pt x="13" y="39"/>
                  </a:lnTo>
                  <a:lnTo>
                    <a:pt x="13" y="40"/>
                  </a:lnTo>
                  <a:lnTo>
                    <a:pt x="12" y="41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4" y="54"/>
                  </a:lnTo>
                  <a:lnTo>
                    <a:pt x="13" y="56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2" y="60"/>
                  </a:lnTo>
                  <a:lnTo>
                    <a:pt x="11" y="62"/>
                  </a:lnTo>
                  <a:lnTo>
                    <a:pt x="10" y="63"/>
                  </a:lnTo>
                  <a:lnTo>
                    <a:pt x="9" y="65"/>
                  </a:lnTo>
                  <a:lnTo>
                    <a:pt x="8" y="66"/>
                  </a:lnTo>
                  <a:lnTo>
                    <a:pt x="7" y="66"/>
                  </a:lnTo>
                  <a:lnTo>
                    <a:pt x="6" y="67"/>
                  </a:lnTo>
                  <a:lnTo>
                    <a:pt x="5" y="68"/>
                  </a:lnTo>
                  <a:lnTo>
                    <a:pt x="3" y="68"/>
                  </a:lnTo>
                  <a:lnTo>
                    <a:pt x="2" y="68"/>
                  </a:lnTo>
                  <a:lnTo>
                    <a:pt x="0" y="6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46" name="Freeform 26"/>
            <p:cNvSpPr>
              <a:spLocks/>
            </p:cNvSpPr>
            <p:nvPr/>
          </p:nvSpPr>
          <p:spPr bwMode="auto">
            <a:xfrm>
              <a:off x="5161" y="2063"/>
              <a:ext cx="110" cy="8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108" y="0"/>
                </a:cxn>
                <a:cxn ang="0">
                  <a:pos x="98" y="1"/>
                </a:cxn>
                <a:cxn ang="0">
                  <a:pos x="98" y="4"/>
                </a:cxn>
                <a:cxn ang="0">
                  <a:pos x="99" y="8"/>
                </a:cxn>
                <a:cxn ang="0">
                  <a:pos x="100" y="11"/>
                </a:cxn>
                <a:cxn ang="0">
                  <a:pos x="99" y="14"/>
                </a:cxn>
                <a:cxn ang="0">
                  <a:pos x="97" y="17"/>
                </a:cxn>
                <a:cxn ang="0">
                  <a:pos x="94" y="19"/>
                </a:cxn>
                <a:cxn ang="0">
                  <a:pos x="91" y="20"/>
                </a:cxn>
                <a:cxn ang="0">
                  <a:pos x="86" y="20"/>
                </a:cxn>
                <a:cxn ang="0">
                  <a:pos x="82" y="19"/>
                </a:cxn>
                <a:cxn ang="0">
                  <a:pos x="79" y="17"/>
                </a:cxn>
                <a:cxn ang="0">
                  <a:pos x="77" y="15"/>
                </a:cxn>
                <a:cxn ang="0">
                  <a:pos x="76" y="12"/>
                </a:cxn>
                <a:cxn ang="0">
                  <a:pos x="76" y="9"/>
                </a:cxn>
                <a:cxn ang="0">
                  <a:pos x="77" y="6"/>
                </a:cxn>
                <a:cxn ang="0">
                  <a:pos x="78" y="3"/>
                </a:cxn>
                <a:cxn ang="0">
                  <a:pos x="78" y="0"/>
                </a:cxn>
                <a:cxn ang="0">
                  <a:pos x="59" y="3"/>
                </a:cxn>
                <a:cxn ang="0">
                  <a:pos x="59" y="7"/>
                </a:cxn>
                <a:cxn ang="0">
                  <a:pos x="59" y="10"/>
                </a:cxn>
                <a:cxn ang="0">
                  <a:pos x="58" y="13"/>
                </a:cxn>
                <a:cxn ang="0">
                  <a:pos x="57" y="15"/>
                </a:cxn>
                <a:cxn ang="0">
                  <a:pos x="54" y="16"/>
                </a:cxn>
                <a:cxn ang="0">
                  <a:pos x="52" y="16"/>
                </a:cxn>
                <a:cxn ang="0">
                  <a:pos x="49" y="16"/>
                </a:cxn>
                <a:cxn ang="0">
                  <a:pos x="46" y="16"/>
                </a:cxn>
                <a:cxn ang="0">
                  <a:pos x="42" y="15"/>
                </a:cxn>
                <a:cxn ang="0">
                  <a:pos x="39" y="16"/>
                </a:cxn>
                <a:cxn ang="0">
                  <a:pos x="36" y="17"/>
                </a:cxn>
                <a:cxn ang="0">
                  <a:pos x="34" y="19"/>
                </a:cxn>
                <a:cxn ang="0">
                  <a:pos x="33" y="21"/>
                </a:cxn>
                <a:cxn ang="0">
                  <a:pos x="33" y="24"/>
                </a:cxn>
                <a:cxn ang="0">
                  <a:pos x="33" y="27"/>
                </a:cxn>
                <a:cxn ang="0">
                  <a:pos x="32" y="29"/>
                </a:cxn>
                <a:cxn ang="0">
                  <a:pos x="31" y="32"/>
                </a:cxn>
                <a:cxn ang="0">
                  <a:pos x="28" y="33"/>
                </a:cxn>
                <a:cxn ang="0">
                  <a:pos x="26" y="34"/>
                </a:cxn>
                <a:cxn ang="0">
                  <a:pos x="22" y="34"/>
                </a:cxn>
                <a:cxn ang="0">
                  <a:pos x="19" y="35"/>
                </a:cxn>
                <a:cxn ang="0">
                  <a:pos x="16" y="36"/>
                </a:cxn>
                <a:cxn ang="0">
                  <a:pos x="14" y="38"/>
                </a:cxn>
                <a:cxn ang="0">
                  <a:pos x="13" y="40"/>
                </a:cxn>
                <a:cxn ang="0">
                  <a:pos x="12" y="43"/>
                </a:cxn>
                <a:cxn ang="0">
                  <a:pos x="12" y="46"/>
                </a:cxn>
                <a:cxn ang="0">
                  <a:pos x="13" y="50"/>
                </a:cxn>
                <a:cxn ang="0">
                  <a:pos x="14" y="53"/>
                </a:cxn>
                <a:cxn ang="0">
                  <a:pos x="13" y="56"/>
                </a:cxn>
                <a:cxn ang="0">
                  <a:pos x="13" y="59"/>
                </a:cxn>
                <a:cxn ang="0">
                  <a:pos x="11" y="62"/>
                </a:cxn>
                <a:cxn ang="0">
                  <a:pos x="9" y="65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68"/>
                </a:cxn>
              </a:cxnLst>
              <a:rect l="0" t="0" r="r" b="b"/>
              <a:pathLst>
                <a:path w="110" h="88">
                  <a:moveTo>
                    <a:pt x="0" y="68"/>
                  </a:moveTo>
                  <a:lnTo>
                    <a:pt x="0" y="87"/>
                  </a:lnTo>
                  <a:lnTo>
                    <a:pt x="109" y="87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98" y="1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9" y="6"/>
                  </a:lnTo>
                  <a:lnTo>
                    <a:pt x="99" y="8"/>
                  </a:lnTo>
                  <a:lnTo>
                    <a:pt x="100" y="10"/>
                  </a:lnTo>
                  <a:lnTo>
                    <a:pt x="100" y="11"/>
                  </a:lnTo>
                  <a:lnTo>
                    <a:pt x="99" y="13"/>
                  </a:lnTo>
                  <a:lnTo>
                    <a:pt x="99" y="14"/>
                  </a:lnTo>
                  <a:lnTo>
                    <a:pt x="98" y="16"/>
                  </a:lnTo>
                  <a:lnTo>
                    <a:pt x="97" y="17"/>
                  </a:lnTo>
                  <a:lnTo>
                    <a:pt x="96" y="18"/>
                  </a:lnTo>
                  <a:lnTo>
                    <a:pt x="94" y="19"/>
                  </a:lnTo>
                  <a:lnTo>
                    <a:pt x="92" y="20"/>
                  </a:lnTo>
                  <a:lnTo>
                    <a:pt x="91" y="20"/>
                  </a:lnTo>
                  <a:lnTo>
                    <a:pt x="89" y="20"/>
                  </a:lnTo>
                  <a:lnTo>
                    <a:pt x="86" y="20"/>
                  </a:lnTo>
                  <a:lnTo>
                    <a:pt x="84" y="20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79" y="17"/>
                  </a:lnTo>
                  <a:lnTo>
                    <a:pt x="78" y="16"/>
                  </a:lnTo>
                  <a:lnTo>
                    <a:pt x="77" y="15"/>
                  </a:lnTo>
                  <a:lnTo>
                    <a:pt x="77" y="13"/>
                  </a:lnTo>
                  <a:lnTo>
                    <a:pt x="76" y="12"/>
                  </a:lnTo>
                  <a:lnTo>
                    <a:pt x="76" y="10"/>
                  </a:lnTo>
                  <a:lnTo>
                    <a:pt x="76" y="9"/>
                  </a:lnTo>
                  <a:lnTo>
                    <a:pt x="77" y="7"/>
                  </a:lnTo>
                  <a:lnTo>
                    <a:pt x="77" y="6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8" y="2"/>
                  </a:lnTo>
                  <a:lnTo>
                    <a:pt x="78" y="0"/>
                  </a:lnTo>
                  <a:lnTo>
                    <a:pt x="59" y="0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59" y="7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2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4" y="16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0" y="16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41" y="16"/>
                  </a:lnTo>
                  <a:lnTo>
                    <a:pt x="39" y="16"/>
                  </a:lnTo>
                  <a:lnTo>
                    <a:pt x="37" y="16"/>
                  </a:lnTo>
                  <a:lnTo>
                    <a:pt x="36" y="17"/>
                  </a:lnTo>
                  <a:lnTo>
                    <a:pt x="35" y="18"/>
                  </a:lnTo>
                  <a:lnTo>
                    <a:pt x="34" y="19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8"/>
                  </a:lnTo>
                  <a:lnTo>
                    <a:pt x="32" y="29"/>
                  </a:lnTo>
                  <a:lnTo>
                    <a:pt x="32" y="31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7"/>
                  </a:lnTo>
                  <a:lnTo>
                    <a:pt x="14" y="38"/>
                  </a:lnTo>
                  <a:lnTo>
                    <a:pt x="13" y="39"/>
                  </a:lnTo>
                  <a:lnTo>
                    <a:pt x="13" y="40"/>
                  </a:lnTo>
                  <a:lnTo>
                    <a:pt x="12" y="41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4" y="54"/>
                  </a:lnTo>
                  <a:lnTo>
                    <a:pt x="13" y="56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2" y="60"/>
                  </a:lnTo>
                  <a:lnTo>
                    <a:pt x="11" y="62"/>
                  </a:lnTo>
                  <a:lnTo>
                    <a:pt x="10" y="63"/>
                  </a:lnTo>
                  <a:lnTo>
                    <a:pt x="9" y="65"/>
                  </a:lnTo>
                  <a:lnTo>
                    <a:pt x="8" y="66"/>
                  </a:lnTo>
                  <a:lnTo>
                    <a:pt x="7" y="66"/>
                  </a:lnTo>
                  <a:lnTo>
                    <a:pt x="6" y="67"/>
                  </a:lnTo>
                  <a:lnTo>
                    <a:pt x="5" y="68"/>
                  </a:lnTo>
                  <a:lnTo>
                    <a:pt x="3" y="68"/>
                  </a:lnTo>
                  <a:lnTo>
                    <a:pt x="2" y="68"/>
                  </a:lnTo>
                  <a:lnTo>
                    <a:pt x="0" y="68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47" name="Freeform 27"/>
            <p:cNvSpPr>
              <a:spLocks/>
            </p:cNvSpPr>
            <p:nvPr/>
          </p:nvSpPr>
          <p:spPr bwMode="auto">
            <a:xfrm>
              <a:off x="5037" y="2243"/>
              <a:ext cx="109" cy="104"/>
            </a:xfrm>
            <a:custGeom>
              <a:avLst/>
              <a:gdLst/>
              <a:ahLst/>
              <a:cxnLst>
                <a:cxn ang="0">
                  <a:pos x="108" y="103"/>
                </a:cxn>
                <a:cxn ang="0">
                  <a:pos x="0" y="20"/>
                </a:cxn>
                <a:cxn ang="0">
                  <a:pos x="10" y="19"/>
                </a:cxn>
                <a:cxn ang="0">
                  <a:pos x="10" y="17"/>
                </a:cxn>
                <a:cxn ang="0">
                  <a:pos x="9" y="14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14" y="1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7" y="1"/>
                </a:cxn>
                <a:cxn ang="0">
                  <a:pos x="29" y="3"/>
                </a:cxn>
                <a:cxn ang="0">
                  <a:pos x="30" y="5"/>
                </a:cxn>
                <a:cxn ang="0">
                  <a:pos x="32" y="7"/>
                </a:cxn>
                <a:cxn ang="0">
                  <a:pos x="32" y="10"/>
                </a:cxn>
                <a:cxn ang="0">
                  <a:pos x="31" y="13"/>
                </a:cxn>
                <a:cxn ang="0">
                  <a:pos x="30" y="16"/>
                </a:cxn>
                <a:cxn ang="0">
                  <a:pos x="30" y="19"/>
                </a:cxn>
                <a:cxn ang="0">
                  <a:pos x="49" y="20"/>
                </a:cxn>
                <a:cxn ang="0">
                  <a:pos x="48" y="25"/>
                </a:cxn>
                <a:cxn ang="0">
                  <a:pos x="48" y="28"/>
                </a:cxn>
                <a:cxn ang="0">
                  <a:pos x="49" y="32"/>
                </a:cxn>
                <a:cxn ang="0">
                  <a:pos x="50" y="34"/>
                </a:cxn>
                <a:cxn ang="0">
                  <a:pos x="52" y="35"/>
                </a:cxn>
                <a:cxn ang="0">
                  <a:pos x="54" y="36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3" y="35"/>
                </a:cxn>
                <a:cxn ang="0">
                  <a:pos x="67" y="35"/>
                </a:cxn>
                <a:cxn ang="0">
                  <a:pos x="70" y="36"/>
                </a:cxn>
                <a:cxn ang="0">
                  <a:pos x="72" y="38"/>
                </a:cxn>
                <a:cxn ang="0">
                  <a:pos x="74" y="40"/>
                </a:cxn>
                <a:cxn ang="0">
                  <a:pos x="75" y="42"/>
                </a:cxn>
                <a:cxn ang="0">
                  <a:pos x="74" y="45"/>
                </a:cxn>
                <a:cxn ang="0">
                  <a:pos x="75" y="48"/>
                </a:cxn>
                <a:cxn ang="0">
                  <a:pos x="76" y="50"/>
                </a:cxn>
                <a:cxn ang="0">
                  <a:pos x="77" y="52"/>
                </a:cxn>
                <a:cxn ang="0">
                  <a:pos x="81" y="53"/>
                </a:cxn>
                <a:cxn ang="0">
                  <a:pos x="83" y="54"/>
                </a:cxn>
                <a:cxn ang="0">
                  <a:pos x="87" y="55"/>
                </a:cxn>
                <a:cxn ang="0">
                  <a:pos x="90" y="55"/>
                </a:cxn>
                <a:cxn ang="0">
                  <a:pos x="92" y="57"/>
                </a:cxn>
                <a:cxn ang="0">
                  <a:pos x="94" y="59"/>
                </a:cxn>
                <a:cxn ang="0">
                  <a:pos x="95" y="61"/>
                </a:cxn>
                <a:cxn ang="0">
                  <a:pos x="96" y="64"/>
                </a:cxn>
                <a:cxn ang="0">
                  <a:pos x="95" y="67"/>
                </a:cxn>
                <a:cxn ang="0">
                  <a:pos x="94" y="71"/>
                </a:cxn>
                <a:cxn ang="0">
                  <a:pos x="94" y="74"/>
                </a:cxn>
                <a:cxn ang="0">
                  <a:pos x="94" y="77"/>
                </a:cxn>
                <a:cxn ang="0">
                  <a:pos x="96" y="79"/>
                </a:cxn>
                <a:cxn ang="0">
                  <a:pos x="98" y="81"/>
                </a:cxn>
                <a:cxn ang="0">
                  <a:pos x="100" y="83"/>
                </a:cxn>
                <a:cxn ang="0">
                  <a:pos x="103" y="84"/>
                </a:cxn>
                <a:cxn ang="0">
                  <a:pos x="106" y="84"/>
                </a:cxn>
              </a:cxnLst>
              <a:rect l="0" t="0" r="r" b="b"/>
              <a:pathLst>
                <a:path w="109" h="104">
                  <a:moveTo>
                    <a:pt x="108" y="84"/>
                  </a:moveTo>
                  <a:lnTo>
                    <a:pt x="108" y="103"/>
                  </a:lnTo>
                  <a:lnTo>
                    <a:pt x="0" y="103"/>
                  </a:lnTo>
                  <a:lnTo>
                    <a:pt x="0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1" y="6"/>
                  </a:lnTo>
                  <a:lnTo>
                    <a:pt x="32" y="7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1" y="20"/>
                  </a:lnTo>
                  <a:lnTo>
                    <a:pt x="49" y="20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9" y="32"/>
                  </a:lnTo>
                  <a:lnTo>
                    <a:pt x="49" y="33"/>
                  </a:lnTo>
                  <a:lnTo>
                    <a:pt x="50" y="34"/>
                  </a:lnTo>
                  <a:lnTo>
                    <a:pt x="51" y="34"/>
                  </a:lnTo>
                  <a:lnTo>
                    <a:pt x="52" y="35"/>
                  </a:lnTo>
                  <a:lnTo>
                    <a:pt x="53" y="36"/>
                  </a:lnTo>
                  <a:lnTo>
                    <a:pt x="54" y="36"/>
                  </a:lnTo>
                  <a:lnTo>
                    <a:pt x="55" y="36"/>
                  </a:lnTo>
                  <a:lnTo>
                    <a:pt x="57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1" y="35"/>
                  </a:lnTo>
                  <a:lnTo>
                    <a:pt x="63" y="35"/>
                  </a:lnTo>
                  <a:lnTo>
                    <a:pt x="65" y="35"/>
                  </a:lnTo>
                  <a:lnTo>
                    <a:pt x="67" y="35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1" y="37"/>
                  </a:lnTo>
                  <a:lnTo>
                    <a:pt x="72" y="38"/>
                  </a:lnTo>
                  <a:lnTo>
                    <a:pt x="73" y="39"/>
                  </a:lnTo>
                  <a:lnTo>
                    <a:pt x="74" y="40"/>
                  </a:lnTo>
                  <a:lnTo>
                    <a:pt x="74" y="41"/>
                  </a:lnTo>
                  <a:lnTo>
                    <a:pt x="75" y="42"/>
                  </a:lnTo>
                  <a:lnTo>
                    <a:pt x="74" y="44"/>
                  </a:lnTo>
                  <a:lnTo>
                    <a:pt x="74" y="45"/>
                  </a:lnTo>
                  <a:lnTo>
                    <a:pt x="74" y="47"/>
                  </a:lnTo>
                  <a:lnTo>
                    <a:pt x="75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1"/>
                  </a:lnTo>
                  <a:lnTo>
                    <a:pt x="77" y="52"/>
                  </a:lnTo>
                  <a:lnTo>
                    <a:pt x="79" y="53"/>
                  </a:lnTo>
                  <a:lnTo>
                    <a:pt x="81" y="53"/>
                  </a:lnTo>
                  <a:lnTo>
                    <a:pt x="82" y="54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7" y="55"/>
                  </a:lnTo>
                  <a:lnTo>
                    <a:pt x="89" y="55"/>
                  </a:lnTo>
                  <a:lnTo>
                    <a:pt x="90" y="55"/>
                  </a:lnTo>
                  <a:lnTo>
                    <a:pt x="91" y="56"/>
                  </a:lnTo>
                  <a:lnTo>
                    <a:pt x="92" y="57"/>
                  </a:lnTo>
                  <a:lnTo>
                    <a:pt x="93" y="57"/>
                  </a:lnTo>
                  <a:lnTo>
                    <a:pt x="94" y="59"/>
                  </a:lnTo>
                  <a:lnTo>
                    <a:pt x="95" y="60"/>
                  </a:lnTo>
                  <a:lnTo>
                    <a:pt x="95" y="61"/>
                  </a:lnTo>
                  <a:lnTo>
                    <a:pt x="96" y="63"/>
                  </a:lnTo>
                  <a:lnTo>
                    <a:pt x="96" y="64"/>
                  </a:lnTo>
                  <a:lnTo>
                    <a:pt x="95" y="66"/>
                  </a:lnTo>
                  <a:lnTo>
                    <a:pt x="95" y="67"/>
                  </a:lnTo>
                  <a:lnTo>
                    <a:pt x="94" y="69"/>
                  </a:lnTo>
                  <a:lnTo>
                    <a:pt x="94" y="71"/>
                  </a:lnTo>
                  <a:lnTo>
                    <a:pt x="94" y="72"/>
                  </a:lnTo>
                  <a:lnTo>
                    <a:pt x="94" y="74"/>
                  </a:lnTo>
                  <a:lnTo>
                    <a:pt x="94" y="75"/>
                  </a:lnTo>
                  <a:lnTo>
                    <a:pt x="94" y="77"/>
                  </a:lnTo>
                  <a:lnTo>
                    <a:pt x="95" y="78"/>
                  </a:lnTo>
                  <a:lnTo>
                    <a:pt x="96" y="79"/>
                  </a:lnTo>
                  <a:lnTo>
                    <a:pt x="97" y="80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0" y="83"/>
                  </a:lnTo>
                  <a:lnTo>
                    <a:pt x="101" y="84"/>
                  </a:lnTo>
                  <a:lnTo>
                    <a:pt x="103" y="84"/>
                  </a:lnTo>
                  <a:lnTo>
                    <a:pt x="104" y="84"/>
                  </a:lnTo>
                  <a:lnTo>
                    <a:pt x="106" y="84"/>
                  </a:lnTo>
                  <a:lnTo>
                    <a:pt x="108" y="8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48" name="Freeform 28"/>
            <p:cNvSpPr>
              <a:spLocks/>
            </p:cNvSpPr>
            <p:nvPr/>
          </p:nvSpPr>
          <p:spPr bwMode="auto">
            <a:xfrm>
              <a:off x="5189" y="2243"/>
              <a:ext cx="109" cy="104"/>
            </a:xfrm>
            <a:custGeom>
              <a:avLst/>
              <a:gdLst/>
              <a:ahLst/>
              <a:cxnLst>
                <a:cxn ang="0">
                  <a:pos x="108" y="103"/>
                </a:cxn>
                <a:cxn ang="0">
                  <a:pos x="0" y="20"/>
                </a:cxn>
                <a:cxn ang="0">
                  <a:pos x="10" y="19"/>
                </a:cxn>
                <a:cxn ang="0">
                  <a:pos x="10" y="17"/>
                </a:cxn>
                <a:cxn ang="0">
                  <a:pos x="9" y="14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14" y="1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7" y="1"/>
                </a:cxn>
                <a:cxn ang="0">
                  <a:pos x="29" y="3"/>
                </a:cxn>
                <a:cxn ang="0">
                  <a:pos x="30" y="5"/>
                </a:cxn>
                <a:cxn ang="0">
                  <a:pos x="32" y="7"/>
                </a:cxn>
                <a:cxn ang="0">
                  <a:pos x="32" y="10"/>
                </a:cxn>
                <a:cxn ang="0">
                  <a:pos x="31" y="13"/>
                </a:cxn>
                <a:cxn ang="0">
                  <a:pos x="30" y="16"/>
                </a:cxn>
                <a:cxn ang="0">
                  <a:pos x="30" y="19"/>
                </a:cxn>
                <a:cxn ang="0">
                  <a:pos x="49" y="20"/>
                </a:cxn>
                <a:cxn ang="0">
                  <a:pos x="48" y="25"/>
                </a:cxn>
                <a:cxn ang="0">
                  <a:pos x="48" y="28"/>
                </a:cxn>
                <a:cxn ang="0">
                  <a:pos x="49" y="32"/>
                </a:cxn>
                <a:cxn ang="0">
                  <a:pos x="50" y="34"/>
                </a:cxn>
                <a:cxn ang="0">
                  <a:pos x="52" y="35"/>
                </a:cxn>
                <a:cxn ang="0">
                  <a:pos x="54" y="36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3" y="35"/>
                </a:cxn>
                <a:cxn ang="0">
                  <a:pos x="67" y="35"/>
                </a:cxn>
                <a:cxn ang="0">
                  <a:pos x="70" y="36"/>
                </a:cxn>
                <a:cxn ang="0">
                  <a:pos x="72" y="38"/>
                </a:cxn>
                <a:cxn ang="0">
                  <a:pos x="74" y="40"/>
                </a:cxn>
                <a:cxn ang="0">
                  <a:pos x="75" y="42"/>
                </a:cxn>
                <a:cxn ang="0">
                  <a:pos x="74" y="45"/>
                </a:cxn>
                <a:cxn ang="0">
                  <a:pos x="75" y="48"/>
                </a:cxn>
                <a:cxn ang="0">
                  <a:pos x="76" y="50"/>
                </a:cxn>
                <a:cxn ang="0">
                  <a:pos x="77" y="52"/>
                </a:cxn>
                <a:cxn ang="0">
                  <a:pos x="81" y="53"/>
                </a:cxn>
                <a:cxn ang="0">
                  <a:pos x="83" y="54"/>
                </a:cxn>
                <a:cxn ang="0">
                  <a:pos x="87" y="55"/>
                </a:cxn>
                <a:cxn ang="0">
                  <a:pos x="90" y="55"/>
                </a:cxn>
                <a:cxn ang="0">
                  <a:pos x="92" y="57"/>
                </a:cxn>
                <a:cxn ang="0">
                  <a:pos x="94" y="59"/>
                </a:cxn>
                <a:cxn ang="0">
                  <a:pos x="95" y="61"/>
                </a:cxn>
                <a:cxn ang="0">
                  <a:pos x="96" y="64"/>
                </a:cxn>
                <a:cxn ang="0">
                  <a:pos x="95" y="67"/>
                </a:cxn>
                <a:cxn ang="0">
                  <a:pos x="94" y="71"/>
                </a:cxn>
                <a:cxn ang="0">
                  <a:pos x="94" y="74"/>
                </a:cxn>
                <a:cxn ang="0">
                  <a:pos x="94" y="77"/>
                </a:cxn>
                <a:cxn ang="0">
                  <a:pos x="96" y="79"/>
                </a:cxn>
                <a:cxn ang="0">
                  <a:pos x="98" y="81"/>
                </a:cxn>
                <a:cxn ang="0">
                  <a:pos x="100" y="83"/>
                </a:cxn>
                <a:cxn ang="0">
                  <a:pos x="103" y="84"/>
                </a:cxn>
                <a:cxn ang="0">
                  <a:pos x="106" y="84"/>
                </a:cxn>
              </a:cxnLst>
              <a:rect l="0" t="0" r="r" b="b"/>
              <a:pathLst>
                <a:path w="109" h="104">
                  <a:moveTo>
                    <a:pt x="108" y="84"/>
                  </a:moveTo>
                  <a:lnTo>
                    <a:pt x="108" y="103"/>
                  </a:lnTo>
                  <a:lnTo>
                    <a:pt x="0" y="103"/>
                  </a:lnTo>
                  <a:lnTo>
                    <a:pt x="0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1" y="6"/>
                  </a:lnTo>
                  <a:lnTo>
                    <a:pt x="32" y="7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1" y="20"/>
                  </a:lnTo>
                  <a:lnTo>
                    <a:pt x="49" y="20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9" y="32"/>
                  </a:lnTo>
                  <a:lnTo>
                    <a:pt x="49" y="33"/>
                  </a:lnTo>
                  <a:lnTo>
                    <a:pt x="50" y="34"/>
                  </a:lnTo>
                  <a:lnTo>
                    <a:pt x="51" y="34"/>
                  </a:lnTo>
                  <a:lnTo>
                    <a:pt x="52" y="35"/>
                  </a:lnTo>
                  <a:lnTo>
                    <a:pt x="53" y="36"/>
                  </a:lnTo>
                  <a:lnTo>
                    <a:pt x="54" y="36"/>
                  </a:lnTo>
                  <a:lnTo>
                    <a:pt x="55" y="36"/>
                  </a:lnTo>
                  <a:lnTo>
                    <a:pt x="57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1" y="35"/>
                  </a:lnTo>
                  <a:lnTo>
                    <a:pt x="63" y="35"/>
                  </a:lnTo>
                  <a:lnTo>
                    <a:pt x="65" y="35"/>
                  </a:lnTo>
                  <a:lnTo>
                    <a:pt x="67" y="35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1" y="37"/>
                  </a:lnTo>
                  <a:lnTo>
                    <a:pt x="72" y="38"/>
                  </a:lnTo>
                  <a:lnTo>
                    <a:pt x="73" y="39"/>
                  </a:lnTo>
                  <a:lnTo>
                    <a:pt x="74" y="40"/>
                  </a:lnTo>
                  <a:lnTo>
                    <a:pt x="74" y="41"/>
                  </a:lnTo>
                  <a:lnTo>
                    <a:pt x="75" y="42"/>
                  </a:lnTo>
                  <a:lnTo>
                    <a:pt x="74" y="44"/>
                  </a:lnTo>
                  <a:lnTo>
                    <a:pt x="74" y="45"/>
                  </a:lnTo>
                  <a:lnTo>
                    <a:pt x="74" y="47"/>
                  </a:lnTo>
                  <a:lnTo>
                    <a:pt x="75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1"/>
                  </a:lnTo>
                  <a:lnTo>
                    <a:pt x="77" y="52"/>
                  </a:lnTo>
                  <a:lnTo>
                    <a:pt x="79" y="53"/>
                  </a:lnTo>
                  <a:lnTo>
                    <a:pt x="81" y="53"/>
                  </a:lnTo>
                  <a:lnTo>
                    <a:pt x="82" y="54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7" y="55"/>
                  </a:lnTo>
                  <a:lnTo>
                    <a:pt x="89" y="55"/>
                  </a:lnTo>
                  <a:lnTo>
                    <a:pt x="90" y="55"/>
                  </a:lnTo>
                  <a:lnTo>
                    <a:pt x="91" y="56"/>
                  </a:lnTo>
                  <a:lnTo>
                    <a:pt x="92" y="57"/>
                  </a:lnTo>
                  <a:lnTo>
                    <a:pt x="93" y="57"/>
                  </a:lnTo>
                  <a:lnTo>
                    <a:pt x="94" y="59"/>
                  </a:lnTo>
                  <a:lnTo>
                    <a:pt x="95" y="60"/>
                  </a:lnTo>
                  <a:lnTo>
                    <a:pt x="95" y="61"/>
                  </a:lnTo>
                  <a:lnTo>
                    <a:pt x="96" y="63"/>
                  </a:lnTo>
                  <a:lnTo>
                    <a:pt x="96" y="64"/>
                  </a:lnTo>
                  <a:lnTo>
                    <a:pt x="95" y="66"/>
                  </a:lnTo>
                  <a:lnTo>
                    <a:pt x="95" y="67"/>
                  </a:lnTo>
                  <a:lnTo>
                    <a:pt x="94" y="69"/>
                  </a:lnTo>
                  <a:lnTo>
                    <a:pt x="94" y="71"/>
                  </a:lnTo>
                  <a:lnTo>
                    <a:pt x="94" y="72"/>
                  </a:lnTo>
                  <a:lnTo>
                    <a:pt x="94" y="74"/>
                  </a:lnTo>
                  <a:lnTo>
                    <a:pt x="94" y="75"/>
                  </a:lnTo>
                  <a:lnTo>
                    <a:pt x="94" y="77"/>
                  </a:lnTo>
                  <a:lnTo>
                    <a:pt x="95" y="78"/>
                  </a:lnTo>
                  <a:lnTo>
                    <a:pt x="96" y="79"/>
                  </a:lnTo>
                  <a:lnTo>
                    <a:pt x="97" y="80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0" y="83"/>
                  </a:lnTo>
                  <a:lnTo>
                    <a:pt x="101" y="84"/>
                  </a:lnTo>
                  <a:lnTo>
                    <a:pt x="103" y="84"/>
                  </a:lnTo>
                  <a:lnTo>
                    <a:pt x="104" y="84"/>
                  </a:lnTo>
                  <a:lnTo>
                    <a:pt x="106" y="84"/>
                  </a:lnTo>
                  <a:lnTo>
                    <a:pt x="108" y="8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749" name="Freeform 29"/>
          <p:cNvSpPr>
            <a:spLocks/>
          </p:cNvSpPr>
          <p:nvPr/>
        </p:nvSpPr>
        <p:spPr bwMode="auto">
          <a:xfrm>
            <a:off x="6992938" y="3133725"/>
            <a:ext cx="695325" cy="1298575"/>
          </a:xfrm>
          <a:custGeom>
            <a:avLst/>
            <a:gdLst/>
            <a:ahLst/>
            <a:cxnLst>
              <a:cxn ang="0">
                <a:pos x="435" y="104"/>
              </a:cxn>
              <a:cxn ang="0">
                <a:pos x="393" y="148"/>
              </a:cxn>
              <a:cxn ang="0">
                <a:pos x="344" y="200"/>
              </a:cxn>
              <a:cxn ang="0">
                <a:pos x="297" y="249"/>
              </a:cxn>
              <a:cxn ang="0">
                <a:pos x="258" y="288"/>
              </a:cxn>
              <a:cxn ang="0">
                <a:pos x="215" y="327"/>
              </a:cxn>
              <a:cxn ang="0">
                <a:pos x="169" y="363"/>
              </a:cxn>
              <a:cxn ang="0">
                <a:pos x="123" y="391"/>
              </a:cxn>
              <a:cxn ang="0">
                <a:pos x="169" y="416"/>
              </a:cxn>
              <a:cxn ang="0">
                <a:pos x="223" y="450"/>
              </a:cxn>
              <a:cxn ang="0">
                <a:pos x="274" y="490"/>
              </a:cxn>
              <a:cxn ang="0">
                <a:pos x="334" y="553"/>
              </a:cxn>
              <a:cxn ang="0">
                <a:pos x="380" y="614"/>
              </a:cxn>
              <a:cxn ang="0">
                <a:pos x="428" y="702"/>
              </a:cxn>
              <a:cxn ang="0">
                <a:pos x="404" y="776"/>
              </a:cxn>
              <a:cxn ang="0">
                <a:pos x="352" y="697"/>
              </a:cxn>
              <a:cxn ang="0">
                <a:pos x="297" y="626"/>
              </a:cxn>
              <a:cxn ang="0">
                <a:pos x="246" y="570"/>
              </a:cxn>
              <a:cxn ang="0">
                <a:pos x="192" y="525"/>
              </a:cxn>
              <a:cxn ang="0">
                <a:pos x="144" y="492"/>
              </a:cxn>
              <a:cxn ang="0">
                <a:pos x="108" y="471"/>
              </a:cxn>
              <a:cxn ang="0">
                <a:pos x="72" y="454"/>
              </a:cxn>
              <a:cxn ang="0">
                <a:pos x="0" y="403"/>
              </a:cxn>
              <a:cxn ang="0">
                <a:pos x="73" y="347"/>
              </a:cxn>
              <a:cxn ang="0">
                <a:pos x="101" y="335"/>
              </a:cxn>
              <a:cxn ang="0">
                <a:pos x="137" y="308"/>
              </a:cxn>
              <a:cxn ang="0">
                <a:pos x="174" y="276"/>
              </a:cxn>
              <a:cxn ang="0">
                <a:pos x="211" y="243"/>
              </a:cxn>
              <a:cxn ang="0">
                <a:pos x="246" y="210"/>
              </a:cxn>
              <a:cxn ang="0">
                <a:pos x="304" y="150"/>
              </a:cxn>
              <a:cxn ang="0">
                <a:pos x="341" y="110"/>
              </a:cxn>
              <a:cxn ang="0">
                <a:pos x="389" y="55"/>
              </a:cxn>
              <a:cxn ang="0">
                <a:pos x="437" y="0"/>
              </a:cxn>
            </a:cxnLst>
            <a:rect l="0" t="0" r="r" b="b"/>
            <a:pathLst>
              <a:path w="438" h="818">
                <a:moveTo>
                  <a:pt x="437" y="0"/>
                </a:moveTo>
                <a:lnTo>
                  <a:pt x="435" y="104"/>
                </a:lnTo>
                <a:lnTo>
                  <a:pt x="413" y="126"/>
                </a:lnTo>
                <a:lnTo>
                  <a:pt x="393" y="148"/>
                </a:lnTo>
                <a:lnTo>
                  <a:pt x="370" y="172"/>
                </a:lnTo>
                <a:lnTo>
                  <a:pt x="344" y="200"/>
                </a:lnTo>
                <a:lnTo>
                  <a:pt x="320" y="226"/>
                </a:lnTo>
                <a:lnTo>
                  <a:pt x="297" y="249"/>
                </a:lnTo>
                <a:lnTo>
                  <a:pt x="277" y="269"/>
                </a:lnTo>
                <a:lnTo>
                  <a:pt x="258" y="288"/>
                </a:lnTo>
                <a:lnTo>
                  <a:pt x="235" y="310"/>
                </a:lnTo>
                <a:lnTo>
                  <a:pt x="215" y="327"/>
                </a:lnTo>
                <a:lnTo>
                  <a:pt x="194" y="344"/>
                </a:lnTo>
                <a:lnTo>
                  <a:pt x="169" y="363"/>
                </a:lnTo>
                <a:lnTo>
                  <a:pt x="147" y="377"/>
                </a:lnTo>
                <a:lnTo>
                  <a:pt x="123" y="391"/>
                </a:lnTo>
                <a:lnTo>
                  <a:pt x="144" y="403"/>
                </a:lnTo>
                <a:lnTo>
                  <a:pt x="169" y="416"/>
                </a:lnTo>
                <a:lnTo>
                  <a:pt x="196" y="433"/>
                </a:lnTo>
                <a:lnTo>
                  <a:pt x="223" y="450"/>
                </a:lnTo>
                <a:lnTo>
                  <a:pt x="248" y="469"/>
                </a:lnTo>
                <a:lnTo>
                  <a:pt x="274" y="490"/>
                </a:lnTo>
                <a:lnTo>
                  <a:pt x="302" y="516"/>
                </a:lnTo>
                <a:lnTo>
                  <a:pt x="334" y="553"/>
                </a:lnTo>
                <a:lnTo>
                  <a:pt x="358" y="582"/>
                </a:lnTo>
                <a:lnTo>
                  <a:pt x="380" y="614"/>
                </a:lnTo>
                <a:lnTo>
                  <a:pt x="399" y="647"/>
                </a:lnTo>
                <a:lnTo>
                  <a:pt x="428" y="702"/>
                </a:lnTo>
                <a:lnTo>
                  <a:pt x="427" y="817"/>
                </a:lnTo>
                <a:lnTo>
                  <a:pt x="404" y="776"/>
                </a:lnTo>
                <a:lnTo>
                  <a:pt x="377" y="734"/>
                </a:lnTo>
                <a:lnTo>
                  <a:pt x="352" y="697"/>
                </a:lnTo>
                <a:lnTo>
                  <a:pt x="327" y="663"/>
                </a:lnTo>
                <a:lnTo>
                  <a:pt x="297" y="626"/>
                </a:lnTo>
                <a:lnTo>
                  <a:pt x="268" y="593"/>
                </a:lnTo>
                <a:lnTo>
                  <a:pt x="246" y="570"/>
                </a:lnTo>
                <a:lnTo>
                  <a:pt x="217" y="546"/>
                </a:lnTo>
                <a:lnTo>
                  <a:pt x="192" y="525"/>
                </a:lnTo>
                <a:lnTo>
                  <a:pt x="171" y="510"/>
                </a:lnTo>
                <a:lnTo>
                  <a:pt x="144" y="492"/>
                </a:lnTo>
                <a:lnTo>
                  <a:pt x="122" y="479"/>
                </a:lnTo>
                <a:lnTo>
                  <a:pt x="108" y="471"/>
                </a:lnTo>
                <a:lnTo>
                  <a:pt x="88" y="461"/>
                </a:lnTo>
                <a:lnTo>
                  <a:pt x="72" y="454"/>
                </a:lnTo>
                <a:lnTo>
                  <a:pt x="71" y="512"/>
                </a:lnTo>
                <a:lnTo>
                  <a:pt x="0" y="403"/>
                </a:lnTo>
                <a:lnTo>
                  <a:pt x="74" y="289"/>
                </a:lnTo>
                <a:lnTo>
                  <a:pt x="73" y="347"/>
                </a:lnTo>
                <a:lnTo>
                  <a:pt x="86" y="342"/>
                </a:lnTo>
                <a:lnTo>
                  <a:pt x="101" y="335"/>
                </a:lnTo>
                <a:lnTo>
                  <a:pt x="117" y="323"/>
                </a:lnTo>
                <a:lnTo>
                  <a:pt x="137" y="308"/>
                </a:lnTo>
                <a:lnTo>
                  <a:pt x="157" y="291"/>
                </a:lnTo>
                <a:lnTo>
                  <a:pt x="174" y="276"/>
                </a:lnTo>
                <a:lnTo>
                  <a:pt x="192" y="260"/>
                </a:lnTo>
                <a:lnTo>
                  <a:pt x="211" y="243"/>
                </a:lnTo>
                <a:lnTo>
                  <a:pt x="226" y="227"/>
                </a:lnTo>
                <a:lnTo>
                  <a:pt x="246" y="210"/>
                </a:lnTo>
                <a:lnTo>
                  <a:pt x="279" y="176"/>
                </a:lnTo>
                <a:lnTo>
                  <a:pt x="304" y="150"/>
                </a:lnTo>
                <a:lnTo>
                  <a:pt x="324" y="129"/>
                </a:lnTo>
                <a:lnTo>
                  <a:pt x="341" y="110"/>
                </a:lnTo>
                <a:lnTo>
                  <a:pt x="366" y="81"/>
                </a:lnTo>
                <a:lnTo>
                  <a:pt x="389" y="55"/>
                </a:lnTo>
                <a:lnTo>
                  <a:pt x="412" y="28"/>
                </a:lnTo>
                <a:lnTo>
                  <a:pt x="437" y="0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86750" name="Text Box 30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17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86751" name="Text Box 31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 animBg="1" autoUpdateAnimBg="0"/>
      <p:bldP spid="286725" grpId="0" animBg="1" autoUpdateAnimBg="0"/>
      <p:bldP spid="28674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838200"/>
          </a:xfrm>
          <a:gradFill rotWithShape="0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2.3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磁性测量的仪器设备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5028941" cy="646331"/>
          </a:xfr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磁性测量</a:t>
            </a:r>
            <a:r>
              <a:rPr lang="zh-CN" altLang="en-US" sz="3600" dirty="0">
                <a:solidFill>
                  <a:srgbClr val="0000FF"/>
                </a:solidFill>
              </a:rPr>
              <a:t>：</a:t>
            </a:r>
            <a:r>
              <a:rPr lang="zh-CN" altLang="en-US" sz="3600" dirty="0">
                <a:solidFill>
                  <a:srgbClr val="0000FF"/>
                </a:solidFill>
                <a:latin typeface="宋体" pitchFamily="2" charset="-122"/>
              </a:rPr>
              <a:t>虚拟</a:t>
            </a:r>
            <a:r>
              <a:rPr lang="zh-CN" altLang="en-US" sz="3600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en-US" sz="3600" dirty="0">
                <a:solidFill>
                  <a:srgbClr val="0000FF"/>
                </a:solidFill>
                <a:ea typeface="华文行楷" pitchFamily="2" charset="-122"/>
              </a:rPr>
              <a:t>仪  器</a:t>
            </a:r>
          </a:p>
        </p:txBody>
      </p:sp>
      <p:pic>
        <p:nvPicPr>
          <p:cNvPr id="287748" name="Picture 4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3136900"/>
            <a:ext cx="6457950" cy="3641725"/>
          </a:xfrm>
          <a:prstGeom prst="rect">
            <a:avLst/>
          </a:prstGeom>
          <a:noFill/>
          <a:effectLst/>
        </p:spPr>
      </p:pic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1219200" y="2019300"/>
            <a:ext cx="63706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>
                <a:solidFill>
                  <a:schemeClr val="tx2"/>
                </a:solidFill>
                <a:latin typeface="Arial Black" pitchFamily="34" charset="0"/>
              </a:rPr>
              <a:t>Virtual Instrumentation--</a:t>
            </a:r>
          </a:p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chemeClr val="tx2"/>
                </a:solidFill>
                <a:latin typeface="Arial Black" pitchFamily="34" charset="0"/>
              </a:rPr>
              <a:t>            Computer Based Instruments</a:t>
            </a:r>
          </a:p>
        </p:txBody>
      </p:sp>
      <p:sp>
        <p:nvSpPr>
          <p:cNvPr id="287750" name="Text Box 6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17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838200"/>
          </a:xfrm>
          <a:gradFill rotWithShape="0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2.3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磁性测量的仪器设备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5028941" cy="646331"/>
          </a:xfr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磁性测量</a:t>
            </a:r>
            <a:r>
              <a:rPr lang="zh-CN" altLang="en-US" sz="3600" dirty="0">
                <a:solidFill>
                  <a:srgbClr val="0000FF"/>
                </a:solidFill>
              </a:rPr>
              <a:t>：</a:t>
            </a:r>
            <a:r>
              <a:rPr lang="zh-CN" altLang="en-US" sz="3600" dirty="0">
                <a:solidFill>
                  <a:srgbClr val="0000FF"/>
                </a:solidFill>
                <a:latin typeface="宋体" pitchFamily="2" charset="-122"/>
              </a:rPr>
              <a:t>虚拟</a:t>
            </a:r>
            <a:r>
              <a:rPr lang="zh-CN" altLang="en-US" sz="3600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en-US" sz="3600" dirty="0">
                <a:solidFill>
                  <a:srgbClr val="0000FF"/>
                </a:solidFill>
                <a:ea typeface="华文行楷" pitchFamily="2" charset="-122"/>
              </a:rPr>
              <a:t>仪  器</a:t>
            </a:r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18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3649663" y="3138488"/>
            <a:ext cx="184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zh-CN" altLang="en-US" sz="3600" dirty="0">
                <a:latin typeface="Times New Roman" pitchFamily="18" charset="0"/>
                <a:ea typeface="隶书" pitchFamily="49" charset="-122"/>
              </a:rPr>
              <a:t>待发展</a:t>
            </a:r>
          </a:p>
        </p:txBody>
      </p:sp>
      <p:sp>
        <p:nvSpPr>
          <p:cNvPr id="288774" name="Text Box 6"/>
          <p:cNvSpPr txBox="1">
            <a:spLocks noChangeArrowheads="1"/>
          </p:cNvSpPr>
          <p:nvPr/>
        </p:nvSpPr>
        <p:spPr bwMode="auto">
          <a:xfrm>
            <a:off x="0" y="14288"/>
            <a:ext cx="2874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、磁性测量的总体概况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29483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方正姚体" pitchFamily="2" charset="-122"/>
                <a:ea typeface="方正姚体" pitchFamily="2" charset="-122"/>
              </a:rPr>
              <a:t>供给侧改革</a:t>
            </a:r>
            <a:endParaRPr lang="zh-CN" altLang="en-US" sz="36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429483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方正姚体" pitchFamily="2" charset="-122"/>
                <a:ea typeface="方正姚体" pitchFamily="2" charset="-122"/>
              </a:rPr>
              <a:t>新工业革命</a:t>
            </a:r>
            <a:endParaRPr lang="zh-CN" altLang="en-US" sz="36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2693" y="551723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方正姚体" pitchFamily="2" charset="-122"/>
                <a:ea typeface="方正姚体" pitchFamily="2" charset="-122"/>
              </a:rPr>
              <a:t>通用仪器</a:t>
            </a:r>
            <a:endParaRPr lang="zh-CN" altLang="en-US" sz="3600" dirty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794" name="Group 2"/>
          <p:cNvGrpSpPr>
            <a:grpSpLocks/>
          </p:cNvGrpSpPr>
          <p:nvPr/>
        </p:nvGrpSpPr>
        <p:grpSpPr bwMode="auto">
          <a:xfrm>
            <a:off x="0" y="0"/>
            <a:ext cx="9144000" cy="6859588"/>
            <a:chOff x="0" y="0"/>
            <a:chExt cx="5760" cy="4321"/>
          </a:xfrm>
        </p:grpSpPr>
        <p:graphicFrame>
          <p:nvGraphicFramePr>
            <p:cNvPr id="289795" name="Object 3"/>
            <p:cNvGraphicFramePr>
              <a:graphicFrameLocks noChangeAspect="1"/>
            </p:cNvGraphicFramePr>
            <p:nvPr/>
          </p:nvGraphicFramePr>
          <p:xfrm>
            <a:off x="0" y="0"/>
            <a:ext cx="5760" cy="4321"/>
          </p:xfrm>
          <a:graphic>
            <a:graphicData uri="http://schemas.openxmlformats.org/presentationml/2006/ole">
              <p:oleObj spid="_x0000_s289795" name="Photo Editor 照片" r:id="rId4" imgW="6857143" imgH="5144218" progId="MSPhotoEd.3">
                <p:embed/>
              </p:oleObj>
            </a:graphicData>
          </a:graphic>
        </p:graphicFrame>
        <p:sp>
          <p:nvSpPr>
            <p:cNvPr id="289796" name="Rectangle 4"/>
            <p:cNvSpPr>
              <a:spLocks noChangeArrowheads="1"/>
            </p:cNvSpPr>
            <p:nvPr/>
          </p:nvSpPr>
          <p:spPr bwMode="blackGray">
            <a:xfrm>
              <a:off x="327" y="169"/>
              <a:ext cx="4992" cy="456"/>
            </a:xfrm>
            <a:prstGeom prst="rect">
              <a:avLst/>
            </a:prstGeom>
            <a:solidFill>
              <a:srgbClr val="E1E1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6783" tIns="26713" rIns="66783" bIns="26713">
              <a:spAutoFit/>
            </a:bodyPr>
            <a:lstStyle/>
            <a:p>
              <a:pPr algn="ctr"/>
              <a:r>
                <a:rPr kumimoji="1" lang="zh-CN" altLang="en-US" sz="4400">
                  <a:solidFill>
                    <a:schemeClr val="tx2"/>
                  </a:solidFill>
                  <a:latin typeface="华文行楷" pitchFamily="2" charset="-122"/>
                  <a:ea typeface="华文行楷" pitchFamily="2" charset="-122"/>
                </a:rPr>
                <a:t>虚  拟</a:t>
              </a:r>
              <a:r>
                <a:rPr kumimoji="1" lang="zh-CN" altLang="en-US" sz="4400">
                  <a:solidFill>
                    <a:schemeClr val="tx2"/>
                  </a:solidFill>
                  <a:latin typeface="Times New Roman" pitchFamily="18" charset="0"/>
                </a:rPr>
                <a:t>  仪  器  系  统   </a:t>
              </a:r>
              <a:r>
                <a:rPr kumimoji="1" lang="en-US" altLang="zh-CN" sz="4400">
                  <a:solidFill>
                    <a:schemeClr val="tx2"/>
                  </a:solidFill>
                  <a:latin typeface="Times New Roman" pitchFamily="18" charset="0"/>
                </a:rPr>
                <a:t>(</a:t>
              </a:r>
              <a:r>
                <a:rPr kumimoji="1" lang="zh-CN" altLang="en-US" sz="4400">
                  <a:solidFill>
                    <a:srgbClr val="FF0000"/>
                  </a:solidFill>
                  <a:latin typeface="Times New Roman" pitchFamily="18" charset="0"/>
                  <a:ea typeface="华文行楷" pitchFamily="2" charset="-122"/>
                </a:rPr>
                <a:t>引用</a:t>
              </a:r>
              <a:r>
                <a:rPr kumimoji="1" lang="en-US" altLang="zh-CN" sz="4400">
                  <a:solidFill>
                    <a:schemeClr val="tx2"/>
                  </a:solidFill>
                  <a:latin typeface="Times New Roman" pitchFamily="18" charset="0"/>
                </a:rPr>
                <a:t>)</a:t>
              </a:r>
              <a:endParaRPr kumimoji="1" lang="en-US" altLang="zh-CN" sz="36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289797" name="Rectangle 5"/>
            <p:cNvSpPr>
              <a:spLocks noChangeArrowheads="1"/>
            </p:cNvSpPr>
            <p:nvPr/>
          </p:nvSpPr>
          <p:spPr bwMode="white">
            <a:xfrm>
              <a:off x="1147" y="1420"/>
              <a:ext cx="4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CN" sz="1600" b="1">
                  <a:solidFill>
                    <a:srgbClr val="FFFFFF"/>
                  </a:solidFill>
                </a:rPr>
                <a:t>GPIB</a:t>
              </a:r>
              <a:endParaRPr lang="en-US" altLang="zh-CN" sz="1600">
                <a:solidFill>
                  <a:srgbClr val="FFFFFF"/>
                </a:solidFill>
              </a:endParaRPr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white">
            <a:xfrm>
              <a:off x="1811" y="1525"/>
              <a:ext cx="4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CN" sz="1600" b="1">
                  <a:solidFill>
                    <a:srgbClr val="FFFFFF"/>
                  </a:solidFill>
                </a:rPr>
                <a:t>Serial</a:t>
              </a:r>
              <a:endParaRPr lang="en-US" altLang="zh-CN" sz="1600">
                <a:solidFill>
                  <a:srgbClr val="FFFFFF"/>
                </a:solidFill>
              </a:endParaRPr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white">
            <a:xfrm>
              <a:off x="2139" y="1792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CN" sz="1600" b="1">
                  <a:solidFill>
                    <a:srgbClr val="FFFFFF"/>
                  </a:solidFill>
                </a:rPr>
                <a:t>DAQ</a:t>
              </a:r>
              <a:endParaRPr lang="en-US" altLang="zh-CN" sz="1600" b="1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white">
            <a:xfrm>
              <a:off x="288" y="3519"/>
              <a:ext cx="991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altLang="zh-CN" sz="1600" b="1">
                  <a:solidFill>
                    <a:srgbClr val="FFFFFF"/>
                  </a:solidFill>
                </a:rPr>
                <a:t>Process</a:t>
              </a:r>
            </a:p>
            <a:p>
              <a:pPr algn="ctr" eaLnBrk="0" hangingPunct="0"/>
              <a:r>
                <a:rPr lang="en-US" altLang="zh-CN" sz="1600" b="1">
                  <a:solidFill>
                    <a:srgbClr val="FFFFFF"/>
                  </a:solidFill>
                </a:rPr>
                <a:t>or</a:t>
              </a:r>
            </a:p>
            <a:p>
              <a:pPr algn="ctr" eaLnBrk="0" hangingPunct="0"/>
              <a:r>
                <a:rPr lang="en-US" altLang="zh-CN" sz="1600" b="1">
                  <a:solidFill>
                    <a:srgbClr val="FFFFFF"/>
                  </a:solidFill>
                </a:rPr>
                <a:t>Unit Under Test</a:t>
              </a:r>
              <a:endParaRPr lang="en-US" altLang="zh-CN" sz="1600" b="1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white">
            <a:xfrm>
              <a:off x="2510" y="2058"/>
              <a:ext cx="3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CN" sz="1600" b="1">
                  <a:solidFill>
                    <a:srgbClr val="FFFFFF"/>
                  </a:solidFill>
                </a:rPr>
                <a:t>VXI</a:t>
              </a:r>
              <a:endParaRPr lang="en-US" altLang="zh-CN" sz="1600" b="1"/>
            </a:p>
          </p:txBody>
        </p:sp>
        <p:sp>
          <p:nvSpPr>
            <p:cNvPr id="289802" name="Rectangle 10"/>
            <p:cNvSpPr>
              <a:spLocks noChangeArrowheads="1"/>
            </p:cNvSpPr>
            <p:nvPr/>
          </p:nvSpPr>
          <p:spPr bwMode="white">
            <a:xfrm>
              <a:off x="2847" y="2644"/>
              <a:ext cx="84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altLang="zh-CN" sz="1600" b="1">
                  <a:solidFill>
                    <a:srgbClr val="FFFFFF"/>
                  </a:solidFill>
                </a:rPr>
                <a:t>Image Acquisition</a:t>
              </a:r>
              <a:endParaRPr lang="en-US" altLang="zh-CN" sz="1600" b="1"/>
            </a:p>
          </p:txBody>
        </p:sp>
        <p:sp>
          <p:nvSpPr>
            <p:cNvPr id="289803" name="Rectangle 11"/>
            <p:cNvSpPr>
              <a:spLocks noChangeArrowheads="1"/>
            </p:cNvSpPr>
            <p:nvPr/>
          </p:nvSpPr>
          <p:spPr bwMode="white">
            <a:xfrm>
              <a:off x="3516" y="2997"/>
              <a:ext cx="66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altLang="zh-CN" sz="1600" b="1">
                  <a:solidFill>
                    <a:srgbClr val="FFFFFF"/>
                  </a:solidFill>
                </a:rPr>
                <a:t>Motion</a:t>
              </a:r>
            </a:p>
            <a:p>
              <a:pPr eaLnBrk="0" hangingPunct="0"/>
              <a:r>
                <a:rPr lang="en-US" altLang="zh-CN" sz="1600" b="1">
                  <a:solidFill>
                    <a:srgbClr val="FFFFFF"/>
                  </a:solidFill>
                </a:rPr>
                <a:t>Control</a:t>
              </a:r>
              <a:endParaRPr lang="en-US" altLang="zh-CN" sz="1600" b="1"/>
            </a:p>
          </p:txBody>
        </p:sp>
        <p:sp>
          <p:nvSpPr>
            <p:cNvPr id="289804" name="Rectangle 12"/>
            <p:cNvSpPr>
              <a:spLocks noChangeArrowheads="1"/>
            </p:cNvSpPr>
            <p:nvPr/>
          </p:nvSpPr>
          <p:spPr bwMode="white">
            <a:xfrm>
              <a:off x="4040" y="3306"/>
              <a:ext cx="3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altLang="zh-CN" sz="1600" b="1">
                  <a:solidFill>
                    <a:srgbClr val="FFFFFF"/>
                  </a:solidFill>
                </a:rPr>
                <a:t>PXI</a:t>
              </a:r>
              <a:endParaRPr lang="en-US" altLang="zh-CN" sz="1600" b="1"/>
            </a:p>
          </p:txBody>
        </p:sp>
        <p:sp>
          <p:nvSpPr>
            <p:cNvPr id="289805" name="Rectangle 13"/>
            <p:cNvSpPr>
              <a:spLocks noChangeArrowheads="1"/>
            </p:cNvSpPr>
            <p:nvPr/>
          </p:nvSpPr>
          <p:spPr bwMode="white">
            <a:xfrm>
              <a:off x="3837" y="944"/>
              <a:ext cx="9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</a:rPr>
                <a:t>Application</a:t>
              </a:r>
            </a:p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</a:rPr>
                <a:t>Software</a:t>
              </a:r>
              <a:endParaRPr lang="en-US" altLang="zh-CN" sz="1600">
                <a:solidFill>
                  <a:srgbClr val="FFFFFF"/>
                </a:solidFill>
              </a:endParaRPr>
            </a:p>
          </p:txBody>
        </p:sp>
        <p:sp>
          <p:nvSpPr>
            <p:cNvPr id="289806" name="Rectangle 14"/>
            <p:cNvSpPr>
              <a:spLocks noChangeArrowheads="1"/>
            </p:cNvSpPr>
            <p:nvPr/>
          </p:nvSpPr>
          <p:spPr bwMode="white">
            <a:xfrm>
              <a:off x="587" y="1034"/>
              <a:ext cx="20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</a:rPr>
                <a:t>Hardware &amp; Driver Software</a:t>
              </a:r>
              <a:endParaRPr lang="en-US" altLang="zh-CN" sz="1600">
                <a:solidFill>
                  <a:srgbClr val="FFFFFF"/>
                </a:solidFill>
              </a:endParaRPr>
            </a:p>
          </p:txBody>
        </p:sp>
        <p:sp>
          <p:nvSpPr>
            <p:cNvPr id="289807" name="Rectangle 15"/>
            <p:cNvSpPr>
              <a:spLocks noChangeArrowheads="1"/>
            </p:cNvSpPr>
            <p:nvPr/>
          </p:nvSpPr>
          <p:spPr bwMode="white">
            <a:xfrm>
              <a:off x="4675" y="932"/>
              <a:ext cx="1085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buFontTx/>
                <a:buChar char="•"/>
                <a:tabLst>
                  <a:tab pos="115888" algn="l"/>
                </a:tabLst>
              </a:pPr>
              <a:r>
                <a:rPr lang="en-US" altLang="zh-CN" sz="1600" b="1">
                  <a:solidFill>
                    <a:srgbClr val="FFFFFF"/>
                  </a:solidFill>
                </a:rPr>
                <a:t> Measurement 	Studio</a:t>
              </a:r>
            </a:p>
            <a:p>
              <a:pPr eaLnBrk="0" hangingPunct="0">
                <a:buFontTx/>
                <a:buChar char="•"/>
                <a:tabLst>
                  <a:tab pos="115888" algn="l"/>
                </a:tabLst>
              </a:pPr>
              <a:r>
                <a:rPr lang="en-US" altLang="zh-CN" sz="1600" b="1">
                  <a:solidFill>
                    <a:srgbClr val="FFFFFF"/>
                  </a:solidFill>
                </a:rPr>
                <a:t> LabVIEW</a:t>
              </a:r>
            </a:p>
          </p:txBody>
        </p:sp>
        <p:pic>
          <p:nvPicPr>
            <p:cNvPr id="289808" name="Picture 16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invGray">
            <a:xfrm>
              <a:off x="1002" y="3380"/>
              <a:ext cx="1059" cy="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89810" name="Text Box 18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19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3936a3e-86a0-49f4-af9f-4c294ab3d9a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1532" y="94320"/>
            <a:ext cx="6900935" cy="6669360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>
            <a:off x="4631803" y="2407534"/>
            <a:ext cx="540151" cy="900897"/>
          </a:xfrm>
          <a:custGeom>
            <a:avLst/>
            <a:gdLst>
              <a:gd name="connsiteX0" fmla="*/ 437908 w 540151"/>
              <a:gd name="connsiteY0" fmla="*/ 289367 h 900897"/>
              <a:gd name="connsiteX1" fmla="*/ 113817 w 540151"/>
              <a:gd name="connsiteY1" fmla="*/ 289367 h 900897"/>
              <a:gd name="connsiteX2" fmla="*/ 55944 w 540151"/>
              <a:gd name="connsiteY2" fmla="*/ 821803 h 900897"/>
              <a:gd name="connsiteX3" fmla="*/ 449483 w 540151"/>
              <a:gd name="connsiteY3" fmla="*/ 763929 h 900897"/>
              <a:gd name="connsiteX4" fmla="*/ 507356 w 540151"/>
              <a:gd name="connsiteY4" fmla="*/ 381965 h 900897"/>
              <a:gd name="connsiteX5" fmla="*/ 252713 w 540151"/>
              <a:gd name="connsiteY5" fmla="*/ 0 h 90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151" h="900897">
                <a:moveTo>
                  <a:pt x="437908" y="289367"/>
                </a:moveTo>
                <a:cubicBezTo>
                  <a:pt x="307693" y="244997"/>
                  <a:pt x="177478" y="200628"/>
                  <a:pt x="113817" y="289367"/>
                </a:cubicBezTo>
                <a:cubicBezTo>
                  <a:pt x="50156" y="378106"/>
                  <a:pt x="0" y="742709"/>
                  <a:pt x="55944" y="821803"/>
                </a:cubicBezTo>
                <a:cubicBezTo>
                  <a:pt x="111888" y="900897"/>
                  <a:pt x="374248" y="837235"/>
                  <a:pt x="449483" y="763929"/>
                </a:cubicBezTo>
                <a:cubicBezTo>
                  <a:pt x="524718" y="690623"/>
                  <a:pt x="540151" y="509286"/>
                  <a:pt x="507356" y="381965"/>
                </a:cubicBezTo>
                <a:cubicBezTo>
                  <a:pt x="474561" y="254644"/>
                  <a:pt x="363637" y="127322"/>
                  <a:pt x="252713" y="0"/>
                </a:cubicBez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42" y="108576"/>
            <a:ext cx="8007320" cy="1446550"/>
          </a:xfrm>
          <a:noFill/>
        </p:spPr>
        <p:txBody>
          <a:bodyPr wrap="none">
            <a:spAutoFit/>
          </a:bodyPr>
          <a:lstStyle/>
          <a:p>
            <a:r>
              <a:rPr lang="zh-CN" altLang="en-US" dirty="0" smtClean="0"/>
              <a:t>博士学位选修课</a:t>
            </a:r>
            <a:r>
              <a:rPr lang="zh-CN" altLang="en-US" sz="3200" dirty="0" smtClean="0"/>
              <a:t>（</a:t>
            </a:r>
            <a:r>
              <a:rPr lang="en-US" altLang="zh-CN" sz="3200" dirty="0" smtClean="0"/>
              <a:t>2010</a:t>
            </a:r>
            <a:r>
              <a:rPr lang="zh-CN" altLang="en-US" sz="3200" dirty="0"/>
              <a:t>年～</a:t>
            </a:r>
            <a:r>
              <a:rPr lang="en-US" altLang="zh-CN" sz="3200" dirty="0" smtClean="0"/>
              <a:t>2014</a:t>
            </a:r>
            <a:r>
              <a:rPr lang="zh-CN" altLang="en-US" sz="3200" dirty="0" smtClean="0"/>
              <a:t>年）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>反馈意见与建议（</a:t>
            </a:r>
            <a:r>
              <a:rPr lang="en-US" altLang="zh-CN" dirty="0" smtClean="0"/>
              <a:t>44</a:t>
            </a:r>
            <a:r>
              <a:rPr lang="zh-CN" altLang="en-US" dirty="0" smtClean="0"/>
              <a:t>个</a:t>
            </a:r>
            <a:r>
              <a:rPr lang="zh-CN" altLang="en-US" dirty="0"/>
              <a:t>）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81163"/>
            <a:ext cx="4184650" cy="1747837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压缩课时！</a:t>
            </a:r>
          </a:p>
          <a:p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参观、实践、答疑！</a:t>
            </a:r>
          </a:p>
          <a:p>
            <a:r>
              <a:rPr lang="zh-CN" altLang="en-US">
                <a:ea typeface="黑体" pitchFamily="49" charset="-122"/>
              </a:rPr>
              <a:t>课件、讲义？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709738" y="3716338"/>
            <a:ext cx="5724525" cy="6985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>
                <a:latin typeface="Times New Roman" pitchFamily="18" charset="0"/>
              </a:rPr>
              <a:t>仪器使用细节、注意事项？</a:t>
            </a: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404813" y="4797425"/>
            <a:ext cx="8334375" cy="13938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3600">
                <a:latin typeface="Times New Roman" pitchFamily="18" charset="0"/>
              </a:rPr>
              <a:t>《</a:t>
            </a:r>
            <a:r>
              <a:rPr lang="zh-CN" altLang="en-US" sz="36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计量测试技术手册</a:t>
            </a:r>
            <a:r>
              <a:rPr lang="en-US" altLang="zh-CN" sz="3600">
                <a:latin typeface="Times New Roman" pitchFamily="18" charset="0"/>
              </a:rPr>
              <a:t>》</a:t>
            </a:r>
            <a:r>
              <a:rPr lang="zh-CN" altLang="en-US" sz="3600">
                <a:latin typeface="Times New Roman" pitchFamily="18" charset="0"/>
                <a:ea typeface="黑体" pitchFamily="49" charset="-122"/>
              </a:rPr>
              <a:t>（</a:t>
            </a:r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第</a:t>
            </a:r>
            <a:r>
              <a:rPr lang="en-US" altLang="zh-CN" sz="3600">
                <a:solidFill>
                  <a:srgbClr val="FF0000"/>
                </a:solidFill>
                <a:latin typeface="Times New Roman" pitchFamily="18" charset="0"/>
              </a:rPr>
              <a:t>7</a:t>
            </a:r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卷</a:t>
            </a:r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电磁学</a:t>
            </a:r>
            <a:r>
              <a:rPr lang="zh-CN" altLang="en-US" sz="3600">
                <a:latin typeface="Times New Roman" pitchFamily="18" charset="0"/>
                <a:ea typeface="黑体" pitchFamily="49" charset="-122"/>
              </a:rPr>
              <a:t>）</a:t>
            </a:r>
            <a:endParaRPr lang="zh-CN" altLang="en-US" sz="3600">
              <a:latin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600">
                <a:latin typeface="Times New Roman" pitchFamily="18" charset="0"/>
                <a:ea typeface="华文行楷" pitchFamily="2" charset="-122"/>
              </a:rPr>
              <a:t>中国计量出版社 </a:t>
            </a:r>
            <a:r>
              <a:rPr lang="en-US" altLang="zh-CN" sz="3600">
                <a:latin typeface="Times New Roman" pitchFamily="18" charset="0"/>
                <a:ea typeface="华文行楷" pitchFamily="2" charset="-122"/>
              </a:rPr>
              <a:t>1996</a:t>
            </a:r>
            <a:r>
              <a:rPr lang="zh-CN" altLang="en-US" sz="3600">
                <a:latin typeface="Times New Roman" pitchFamily="18" charset="0"/>
                <a:ea typeface="华文行楷" pitchFamily="2" charset="-122"/>
              </a:rPr>
              <a:t>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605088"/>
            <a:ext cx="8413750" cy="823912"/>
          </a:xfrm>
          <a:noFill/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chemeClr val="tx1"/>
                </a:solidFill>
                <a:ea typeface="黑体" pitchFamily="49" charset="-122"/>
              </a:rPr>
              <a:t>3</a:t>
            </a:r>
            <a:r>
              <a:rPr lang="zh-CN" altLang="en-US" sz="4800">
                <a:solidFill>
                  <a:schemeClr val="tx1"/>
                </a:solidFill>
                <a:ea typeface="黑体" pitchFamily="49" charset="-122"/>
              </a:rPr>
              <a:t>、磁性参数、现象的测量能力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Text Box 3"/>
          <p:cNvSpPr txBox="1">
            <a:spLocks noChangeArrowheads="1"/>
          </p:cNvSpPr>
          <p:nvPr/>
        </p:nvSpPr>
        <p:spPr bwMode="auto">
          <a:xfrm>
            <a:off x="2660650" y="176213"/>
            <a:ext cx="3821113" cy="65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zh-CN" sz="2800"/>
              <a:t>3.1 </a:t>
            </a:r>
            <a:r>
              <a:rPr lang="zh-CN" altLang="en-US" sz="2800"/>
              <a:t>基本情况</a:t>
            </a:r>
          </a:p>
          <a:p>
            <a:pPr>
              <a:spcBef>
                <a:spcPct val="40000"/>
              </a:spcBef>
            </a:pPr>
            <a:r>
              <a:rPr lang="en-US" altLang="zh-CN" sz="2800"/>
              <a:t>3.2 </a:t>
            </a:r>
            <a:r>
              <a:rPr lang="zh-CN" altLang="en-US" sz="2800"/>
              <a:t>自旋与轨道磁矩</a:t>
            </a:r>
          </a:p>
          <a:p>
            <a:pPr>
              <a:spcBef>
                <a:spcPct val="40000"/>
              </a:spcBef>
            </a:pPr>
            <a:r>
              <a:rPr lang="en-US" altLang="zh-CN" sz="2800"/>
              <a:t>3.3 </a:t>
            </a:r>
            <a:r>
              <a:rPr lang="zh-CN" altLang="en-US" sz="2800"/>
              <a:t>磁结构与相互作用</a:t>
            </a:r>
          </a:p>
          <a:p>
            <a:pPr>
              <a:spcBef>
                <a:spcPct val="40000"/>
              </a:spcBef>
            </a:pPr>
            <a:r>
              <a:rPr lang="en-US" altLang="zh-CN" sz="2800"/>
              <a:t>3.4 </a:t>
            </a:r>
            <a:r>
              <a:rPr lang="zh-CN" altLang="en-US" sz="2800"/>
              <a:t>各种磁场</a:t>
            </a:r>
          </a:p>
          <a:p>
            <a:pPr>
              <a:spcBef>
                <a:spcPct val="40000"/>
              </a:spcBef>
            </a:pPr>
            <a:r>
              <a:rPr lang="en-US" altLang="zh-CN" sz="2800"/>
              <a:t>3.5 </a:t>
            </a:r>
            <a:r>
              <a:rPr lang="zh-CN" altLang="en-US" sz="2800"/>
              <a:t>宏观磁性能</a:t>
            </a:r>
          </a:p>
          <a:p>
            <a:pPr>
              <a:spcBef>
                <a:spcPct val="40000"/>
              </a:spcBef>
            </a:pPr>
            <a:r>
              <a:rPr lang="en-US" altLang="zh-CN" sz="2800"/>
              <a:t>3.6 </a:t>
            </a:r>
            <a:r>
              <a:rPr lang="zh-CN" altLang="en-US" sz="2800"/>
              <a:t>自旋极化率</a:t>
            </a:r>
          </a:p>
          <a:p>
            <a:pPr>
              <a:spcBef>
                <a:spcPct val="40000"/>
              </a:spcBef>
            </a:pPr>
            <a:r>
              <a:rPr lang="en-US" altLang="zh-CN" sz="2800"/>
              <a:t>3.7 </a:t>
            </a:r>
            <a:r>
              <a:rPr lang="zh-CN" altLang="en-US" sz="2800"/>
              <a:t>动态磁化过程</a:t>
            </a:r>
          </a:p>
          <a:p>
            <a:pPr>
              <a:spcBef>
                <a:spcPct val="40000"/>
              </a:spcBef>
            </a:pPr>
            <a:r>
              <a:rPr lang="en-US" altLang="zh-CN" sz="2800"/>
              <a:t>3.8 </a:t>
            </a:r>
            <a:r>
              <a:rPr lang="zh-CN" altLang="en-US" sz="2800"/>
              <a:t>磁成像技术</a:t>
            </a:r>
          </a:p>
          <a:p>
            <a:pPr>
              <a:spcBef>
                <a:spcPct val="40000"/>
              </a:spcBef>
            </a:pPr>
            <a:r>
              <a:rPr lang="en-US" altLang="zh-CN" sz="2800"/>
              <a:t>3.9 </a:t>
            </a:r>
            <a:r>
              <a:rPr lang="zh-CN" altLang="en-US" sz="2800"/>
              <a:t>磁性相变</a:t>
            </a:r>
          </a:p>
          <a:p>
            <a:pPr>
              <a:spcBef>
                <a:spcPct val="40000"/>
              </a:spcBef>
            </a:pPr>
            <a:r>
              <a:rPr lang="en-US" altLang="zh-CN" sz="2800"/>
              <a:t>3.10 </a:t>
            </a:r>
            <a:r>
              <a:rPr lang="zh-CN" altLang="en-US" sz="2800"/>
              <a:t>小尺度系统的磁性</a:t>
            </a:r>
          </a:p>
          <a:p>
            <a:pPr>
              <a:spcBef>
                <a:spcPct val="40000"/>
              </a:spcBef>
            </a:pPr>
            <a:r>
              <a:rPr lang="en-US" altLang="zh-CN" sz="2800"/>
              <a:t>3.11 </a:t>
            </a:r>
            <a:r>
              <a:rPr lang="zh-CN" altLang="en-US" sz="2800"/>
              <a:t>磁矩矢量的测量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838200"/>
            <a:ext cx="6781800" cy="2362200"/>
          </a:xfrm>
          <a:gradFill rotWithShape="0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再谈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磁性测量的现状</a:t>
            </a: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1025525" y="3733800"/>
            <a:ext cx="7092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200">
                <a:latin typeface="Times New Roman" pitchFamily="18" charset="0"/>
                <a:ea typeface="隶书" pitchFamily="49" charset="-122"/>
              </a:rPr>
              <a:t>磁性：</a:t>
            </a:r>
            <a:r>
              <a:rPr kumimoji="1" lang="zh-CN" altLang="en-US" sz="3200">
                <a:ea typeface="隶书" pitchFamily="49" charset="-122"/>
              </a:rPr>
              <a:t>磁体能吸引铁、镍等金属的性能</a:t>
            </a:r>
            <a:endParaRPr kumimoji="1" lang="zh-CN" altLang="en-US" sz="3200"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665163" y="4724400"/>
            <a:ext cx="7813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800">
                <a:latin typeface="Times New Roman" pitchFamily="18" charset="0"/>
              </a:rPr>
              <a:t>Magnetism</a:t>
            </a:r>
            <a:r>
              <a:rPr kumimoji="1" lang="zh-CN" altLang="en-US" sz="2800">
                <a:latin typeface="Times New Roman" pitchFamily="18" charset="0"/>
              </a:rPr>
              <a:t>：</a:t>
            </a:r>
            <a:r>
              <a:rPr kumimoji="1" lang="en-US" altLang="zh-CN" sz="2800">
                <a:latin typeface="Times New Roman" pitchFamily="18" charset="0"/>
              </a:rPr>
              <a:t>phenomena associated to magnetic field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6781800" cy="838200"/>
          </a:xfrm>
          <a:gradFill rotWithShape="0">
            <a:gsLst>
              <a:gs pos="0">
                <a:srgbClr val="FFFFFF"/>
              </a:gs>
              <a:gs pos="100000">
                <a:srgbClr val="EEE8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zh-CN" altLang="en-US" sz="48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什么是 </a:t>
            </a:r>
            <a:r>
              <a:rPr lang="zh-CN" altLang="en-US" sz="4800">
                <a:solidFill>
                  <a:schemeClr val="tx1"/>
                </a:solidFill>
                <a:latin typeface="Arial"/>
                <a:ea typeface="隶书" pitchFamily="49" charset="-122"/>
              </a:rPr>
              <a:t>“</a:t>
            </a:r>
            <a:r>
              <a:rPr lang="zh-CN" altLang="en-US" sz="48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磁性</a:t>
            </a:r>
            <a:r>
              <a:rPr lang="zh-CN" altLang="en-US" sz="4800">
                <a:solidFill>
                  <a:schemeClr val="tx1"/>
                </a:solidFill>
                <a:latin typeface="Arial"/>
                <a:ea typeface="隶书" pitchFamily="49" charset="-122"/>
              </a:rPr>
              <a:t>”</a:t>
            </a:r>
            <a:endParaRPr lang="zh-CN" altLang="en-US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43000"/>
            <a:ext cx="8305800" cy="579438"/>
          </a:xfr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>
                <a:solidFill>
                  <a:schemeClr val="accent2"/>
                </a:solidFill>
              </a:rPr>
              <a:t>（</a:t>
            </a:r>
            <a:r>
              <a:rPr lang="en-US" altLang="zh-CN">
                <a:solidFill>
                  <a:schemeClr val="accent2"/>
                </a:solidFill>
                <a:latin typeface="Monotype Corsiva" pitchFamily="66" charset="0"/>
              </a:rPr>
              <a:t>ZHAO</a:t>
            </a:r>
            <a:r>
              <a:rPr lang="zh-CN" altLang="en-US">
                <a:solidFill>
                  <a:schemeClr val="accent2"/>
                </a:solidFill>
              </a:rPr>
              <a:t>）不仅仅是：</a:t>
            </a:r>
            <a:r>
              <a:rPr lang="en-US" altLang="zh-CN">
                <a:solidFill>
                  <a:schemeClr val="accent2"/>
                </a:solidFill>
              </a:rPr>
              <a:t>Magnetic Property of </a:t>
            </a:r>
            <a:r>
              <a:rPr lang="en-US" altLang="zh-CN">
                <a:solidFill>
                  <a:schemeClr val="accent2"/>
                </a:solidFill>
                <a:latin typeface="Arial"/>
              </a:rPr>
              <a:t>…</a:t>
            </a:r>
            <a:endParaRPr lang="en-US" altLang="zh-CN">
              <a:solidFill>
                <a:schemeClr val="accent2"/>
              </a:solidFill>
            </a:endParaRP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20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342900" y="1905000"/>
            <a:ext cx="8572500" cy="46148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000" dirty="0">
                <a:latin typeface="Times New Roman" pitchFamily="18" charset="0"/>
              </a:rPr>
              <a:t>至少包括：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微观</a:t>
            </a:r>
          </a:p>
          <a:p>
            <a:pPr marL="457200" indent="-457200" algn="just">
              <a:lnSpc>
                <a:spcPct val="120000"/>
              </a:lnSpc>
              <a:spcBef>
                <a:spcPct val="50000"/>
              </a:spcBef>
              <a:buFontTx/>
              <a:buAutoNum type="arabicPeriod"/>
            </a:pPr>
            <a:r>
              <a:rPr kumimoji="1" lang="zh-CN" altLang="en-US" sz="2000" dirty="0">
                <a:solidFill>
                  <a:srgbClr val="FF0000"/>
                </a:solidFill>
                <a:latin typeface="Times New Roman" pitchFamily="18" charset="0"/>
              </a:rPr>
              <a:t>粒子磁矩</a:t>
            </a:r>
            <a:r>
              <a:rPr kumimoji="1" lang="zh-CN" altLang="en-US" sz="2000" dirty="0">
                <a:latin typeface="Times New Roman" pitchFamily="18" charset="0"/>
              </a:rPr>
              <a:t>：质子、中子、电子、介子；原子、离子；分子、原子团、</a:t>
            </a:r>
          </a:p>
          <a:p>
            <a:pPr marL="457200" indent="-457200"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000" dirty="0">
                <a:latin typeface="Times New Roman" pitchFamily="18" charset="0"/>
              </a:rPr>
              <a:t>                           颗粒</a:t>
            </a:r>
            <a:r>
              <a:rPr kumimoji="1" lang="en-US" altLang="zh-CN" sz="2000" dirty="0">
                <a:latin typeface="Times New Roman" pitchFamily="18" charset="0"/>
              </a:rPr>
              <a:t>…</a:t>
            </a:r>
          </a:p>
          <a:p>
            <a:pPr marL="457200" indent="-457200" algn="just">
              <a:lnSpc>
                <a:spcPct val="120000"/>
              </a:lnSpc>
              <a:spcBef>
                <a:spcPct val="20000"/>
              </a:spcBef>
              <a:buFontTx/>
              <a:buAutoNum type="arabicPeriod" startAt="2"/>
            </a:pPr>
            <a:r>
              <a:rPr kumimoji="1" lang="zh-CN" altLang="en-US" sz="2000" dirty="0">
                <a:solidFill>
                  <a:srgbClr val="FF0000"/>
                </a:solidFill>
                <a:latin typeface="Times New Roman" pitchFamily="18" charset="0"/>
              </a:rPr>
              <a:t>粒子的磁相互作用</a:t>
            </a:r>
            <a:r>
              <a:rPr kumimoji="1" lang="zh-CN" altLang="en-US" sz="2000" dirty="0">
                <a:latin typeface="Times New Roman" pitchFamily="18" charset="0"/>
              </a:rPr>
              <a:t>：交换作用、偶极作用、超精细相互作用；自旋－</a:t>
            </a:r>
          </a:p>
          <a:p>
            <a:pPr marL="457200" indent="-457200"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000" dirty="0">
                <a:latin typeface="Times New Roman" pitchFamily="18" charset="0"/>
              </a:rPr>
              <a:t>                                           轨道耦合；分子场、自旋极化率</a:t>
            </a:r>
            <a:r>
              <a:rPr kumimoji="1" lang="en-US" altLang="zh-CN" sz="2000" dirty="0">
                <a:latin typeface="Times New Roman" pitchFamily="18" charset="0"/>
              </a:rPr>
              <a:t>…</a:t>
            </a:r>
          </a:p>
          <a:p>
            <a:pPr marL="457200" indent="-457200" algn="just">
              <a:lnSpc>
                <a:spcPct val="120000"/>
              </a:lnSpc>
              <a:spcBef>
                <a:spcPct val="100000"/>
              </a:spcBef>
              <a:spcAft>
                <a:spcPct val="50000"/>
              </a:spcAft>
            </a:pPr>
            <a:r>
              <a:rPr kumimoji="1" lang="en-US" altLang="zh-CN" sz="2000" dirty="0">
                <a:latin typeface="Times New Roman" pitchFamily="18" charset="0"/>
              </a:rPr>
              <a:t>       </a:t>
            </a:r>
            <a:r>
              <a:rPr kumimoji="1" lang="zh-CN" altLang="en-US" sz="2400" dirty="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宏观</a:t>
            </a:r>
          </a:p>
          <a:p>
            <a:pPr marL="457200" indent="-457200" algn="just">
              <a:lnSpc>
                <a:spcPct val="120000"/>
              </a:lnSpc>
              <a:spcBef>
                <a:spcPct val="20000"/>
              </a:spcBef>
              <a:buFontTx/>
              <a:buAutoNum type="arabicPeriod" startAt="3"/>
            </a:pPr>
            <a:r>
              <a:rPr kumimoji="1" lang="zh-CN" altLang="en-US" sz="2000" dirty="0">
                <a:solidFill>
                  <a:srgbClr val="0000FF"/>
                </a:solidFill>
                <a:latin typeface="Times New Roman" pitchFamily="18" charset="0"/>
              </a:rPr>
              <a:t>材料本身</a:t>
            </a:r>
            <a:r>
              <a:rPr kumimoji="1" lang="zh-CN" altLang="en-US" sz="2000" dirty="0">
                <a:latin typeface="Times New Roman" pitchFamily="18" charset="0"/>
              </a:rPr>
              <a:t>：磁化强度、矫顽力、磁能积；磁化率、磁导率；居里温度、</a:t>
            </a:r>
          </a:p>
          <a:p>
            <a:pPr marL="457200" indent="-457200"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000" dirty="0">
                <a:latin typeface="Times New Roman" pitchFamily="18" charset="0"/>
              </a:rPr>
              <a:t>                            磁各向异性</a:t>
            </a:r>
            <a:r>
              <a:rPr kumimoji="1" lang="en-US" altLang="zh-CN" sz="2000" dirty="0">
                <a:latin typeface="Times New Roman" pitchFamily="18" charset="0"/>
              </a:rPr>
              <a:t>…</a:t>
            </a:r>
          </a:p>
          <a:p>
            <a:pPr marL="457200" indent="-457200" algn="just">
              <a:lnSpc>
                <a:spcPct val="120000"/>
              </a:lnSpc>
              <a:spcBef>
                <a:spcPct val="20000"/>
              </a:spcBef>
              <a:buFontTx/>
              <a:buAutoNum type="arabicPeriod" startAt="4"/>
            </a:pPr>
            <a:r>
              <a:rPr kumimoji="1" lang="zh-CN" altLang="en-US" sz="2000" dirty="0">
                <a:solidFill>
                  <a:srgbClr val="0000FF"/>
                </a:solidFill>
                <a:latin typeface="Times New Roman" pitchFamily="18" charset="0"/>
              </a:rPr>
              <a:t>材料与外界条件的相互作用</a:t>
            </a:r>
            <a:r>
              <a:rPr kumimoji="1" lang="zh-CN" altLang="en-US" sz="2000" dirty="0">
                <a:latin typeface="Times New Roman" pitchFamily="18" charset="0"/>
              </a:rPr>
              <a:t>：磁力、磁光、磁热、磁电、共振</a:t>
            </a:r>
            <a:r>
              <a:rPr kumimoji="1" lang="en-US" altLang="zh-CN" sz="2000" dirty="0">
                <a:latin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9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38200"/>
          </a:xfrm>
          <a:gradFill rotWithShape="0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3.1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基本情况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3762568" cy="646331"/>
          </a:xfr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磁性测量的现状</a:t>
            </a:r>
            <a:endParaRPr lang="zh-CN" altLang="en-US" sz="3600" dirty="0">
              <a:solidFill>
                <a:srgbClr val="0000FF"/>
              </a:solidFill>
              <a:ea typeface="华文行楷" pitchFamily="2" charset="-122"/>
            </a:endParaRPr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21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457200" y="1905000"/>
            <a:ext cx="4375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000" dirty="0">
                <a:latin typeface="Times New Roman" pitchFamily="18" charset="0"/>
              </a:rPr>
              <a:t>一、直接测量原子的磁矩</a:t>
            </a: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4375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000" dirty="0">
                <a:latin typeface="Times New Roman" pitchFamily="18" charset="0"/>
              </a:rPr>
              <a:t>二、间接测量原子的磁矩</a:t>
            </a:r>
          </a:p>
        </p:txBody>
      </p:sp>
      <p:sp>
        <p:nvSpPr>
          <p:cNvPr id="293895" name="Text Box 7"/>
          <p:cNvSpPr txBox="1">
            <a:spLocks noChangeArrowheads="1"/>
          </p:cNvSpPr>
          <p:nvPr/>
        </p:nvSpPr>
        <p:spPr bwMode="auto">
          <a:xfrm>
            <a:off x="1066800" y="2570163"/>
            <a:ext cx="5680075" cy="1562100"/>
          </a:xfrm>
          <a:prstGeom prst="rect">
            <a:avLst/>
          </a:prstGeom>
          <a:gradFill rotWithShape="0">
            <a:gsLst>
              <a:gs pos="0">
                <a:srgbClr val="CAFFB9"/>
              </a:gs>
              <a:gs pos="100000">
                <a:srgbClr val="9DFF7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>
                <a:latin typeface="Times New Roman" pitchFamily="18" charset="0"/>
              </a:rPr>
              <a:t>真正测量单原子：</a:t>
            </a:r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</a:rPr>
              <a:t>磁圆（线）振二向色性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>
                <a:latin typeface="Times New Roman" pitchFamily="18" charset="0"/>
              </a:rPr>
              <a:t>		        </a:t>
            </a:r>
            <a:r>
              <a:rPr kumimoji="1" lang="zh-CN" altLang="en-US" sz="2400">
                <a:solidFill>
                  <a:srgbClr val="FF3399"/>
                </a:solidFill>
                <a:latin typeface="Times New Roman" pitchFamily="18" charset="0"/>
              </a:rPr>
              <a:t>中子散射 ？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>
                <a:latin typeface="Times New Roman" pitchFamily="18" charset="0"/>
              </a:rPr>
              <a:t>		        </a:t>
            </a:r>
            <a:r>
              <a:rPr kumimoji="1" lang="en-US" altLang="zh-CN" sz="2400">
                <a:solidFill>
                  <a:srgbClr val="FF3399"/>
                </a:solidFill>
                <a:latin typeface="Times New Roman" pitchFamily="18" charset="0"/>
              </a:rPr>
              <a:t>Mössbauer</a:t>
            </a:r>
            <a:r>
              <a:rPr kumimoji="1" lang="zh-CN" altLang="en-US" sz="2400">
                <a:solidFill>
                  <a:srgbClr val="FF3399"/>
                </a:solidFill>
                <a:latin typeface="Times New Roman" pitchFamily="18" charset="0"/>
              </a:rPr>
              <a:t>谱 ？</a:t>
            </a:r>
          </a:p>
        </p:txBody>
      </p:sp>
      <p:grpSp>
        <p:nvGrpSpPr>
          <p:cNvPr id="293896" name="Group 8"/>
          <p:cNvGrpSpPr>
            <a:grpSpLocks noChangeAspect="1"/>
          </p:cNvGrpSpPr>
          <p:nvPr/>
        </p:nvGrpSpPr>
        <p:grpSpPr bwMode="auto">
          <a:xfrm>
            <a:off x="7086600" y="2819400"/>
            <a:ext cx="1460500" cy="1460500"/>
            <a:chOff x="3648" y="1776"/>
            <a:chExt cx="1152" cy="1152"/>
          </a:xfrm>
        </p:grpSpPr>
        <p:sp>
          <p:nvSpPr>
            <p:cNvPr id="293897" name="Oval 9"/>
            <p:cNvSpPr>
              <a:spLocks noChangeAspect="1" noChangeArrowheads="1"/>
            </p:cNvSpPr>
            <p:nvPr/>
          </p:nvSpPr>
          <p:spPr bwMode="auto">
            <a:xfrm>
              <a:off x="4156" y="2284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3898" name="Oval 10"/>
            <p:cNvSpPr>
              <a:spLocks noChangeAspect="1" noChangeArrowheads="1"/>
            </p:cNvSpPr>
            <p:nvPr/>
          </p:nvSpPr>
          <p:spPr bwMode="auto">
            <a:xfrm>
              <a:off x="3648" y="2088"/>
              <a:ext cx="1152" cy="52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3899" name="Oval 11"/>
            <p:cNvSpPr>
              <a:spLocks noChangeAspect="1" noChangeArrowheads="1"/>
            </p:cNvSpPr>
            <p:nvPr/>
          </p:nvSpPr>
          <p:spPr bwMode="auto">
            <a:xfrm>
              <a:off x="4656" y="24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3900" name="Oval 12"/>
            <p:cNvSpPr>
              <a:spLocks noChangeAspect="1" noChangeArrowheads="1"/>
            </p:cNvSpPr>
            <p:nvPr/>
          </p:nvSpPr>
          <p:spPr bwMode="auto">
            <a:xfrm rot="5400000">
              <a:off x="3648" y="2088"/>
              <a:ext cx="1152" cy="52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3901" name="Oval 13"/>
            <p:cNvSpPr>
              <a:spLocks noChangeAspect="1" noChangeArrowheads="1"/>
            </p:cNvSpPr>
            <p:nvPr/>
          </p:nvSpPr>
          <p:spPr bwMode="auto">
            <a:xfrm rot="5400000">
              <a:off x="3915" y="2409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3902" name="Oval 14"/>
            <p:cNvSpPr>
              <a:spLocks noChangeAspect="1" noChangeArrowheads="1"/>
            </p:cNvSpPr>
            <p:nvPr/>
          </p:nvSpPr>
          <p:spPr bwMode="auto">
            <a:xfrm>
              <a:off x="3648" y="1776"/>
              <a:ext cx="1152" cy="115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3903" name="Oval 15"/>
            <p:cNvSpPr>
              <a:spLocks noChangeAspect="1" noChangeArrowheads="1"/>
            </p:cNvSpPr>
            <p:nvPr/>
          </p:nvSpPr>
          <p:spPr bwMode="auto">
            <a:xfrm rot="5400000">
              <a:off x="3806" y="18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93904" name="Group 16"/>
            <p:cNvGrpSpPr>
              <a:grpSpLocks noChangeAspect="1"/>
            </p:cNvGrpSpPr>
            <p:nvPr/>
          </p:nvGrpSpPr>
          <p:grpSpPr bwMode="auto">
            <a:xfrm>
              <a:off x="3984" y="1776"/>
              <a:ext cx="476" cy="816"/>
              <a:chOff x="3984" y="1776"/>
              <a:chExt cx="476" cy="816"/>
            </a:xfrm>
          </p:grpSpPr>
          <p:sp>
            <p:nvSpPr>
              <p:cNvPr id="293905" name="Line 1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266" y="2407"/>
                <a:ext cx="194" cy="185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93906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3984" y="2403"/>
                <a:ext cx="195" cy="181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93907" name="Line 19"/>
              <p:cNvSpPr>
                <a:spLocks noChangeAspect="1" noChangeShapeType="1"/>
              </p:cNvSpPr>
              <p:nvPr/>
            </p:nvSpPr>
            <p:spPr bwMode="auto">
              <a:xfrm>
                <a:off x="4215" y="1776"/>
                <a:ext cx="0" cy="504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sp>
        <p:nvSpPr>
          <p:cNvPr id="293908" name="Text Box 20"/>
          <p:cNvSpPr txBox="1">
            <a:spLocks noChangeArrowheads="1"/>
          </p:cNvSpPr>
          <p:nvPr/>
        </p:nvSpPr>
        <p:spPr bwMode="auto">
          <a:xfrm>
            <a:off x="1066800" y="5248275"/>
            <a:ext cx="4156075" cy="466725"/>
          </a:xfrm>
          <a:prstGeom prst="rect">
            <a:avLst/>
          </a:prstGeom>
          <a:solidFill>
            <a:srgbClr val="ECF3FA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>
                <a:latin typeface="Times New Roman" pitchFamily="18" charset="0"/>
              </a:rPr>
              <a:t>间接测量单原子：假设、计算</a:t>
            </a:r>
            <a:endParaRPr kumimoji="1" lang="zh-CN" alt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93909" name="Text Box 21"/>
          <p:cNvSpPr txBox="1">
            <a:spLocks noChangeArrowheads="1"/>
          </p:cNvSpPr>
          <p:nvPr/>
        </p:nvSpPr>
        <p:spPr bwMode="auto">
          <a:xfrm>
            <a:off x="1066800" y="5934075"/>
            <a:ext cx="2936875" cy="466725"/>
          </a:xfrm>
          <a:prstGeom prst="rect">
            <a:avLst/>
          </a:prstGeom>
          <a:solidFill>
            <a:srgbClr val="ECF3FA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>
                <a:latin typeface="Times New Roman" pitchFamily="18" charset="0"/>
              </a:rPr>
              <a:t>统计平均：</a:t>
            </a:r>
            <a:r>
              <a:rPr kumimoji="1" lang="zh-CN" altLang="en-US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总体平均</a:t>
            </a:r>
          </a:p>
        </p:txBody>
      </p:sp>
      <p:grpSp>
        <p:nvGrpSpPr>
          <p:cNvPr id="293910" name="Group 22"/>
          <p:cNvGrpSpPr>
            <a:grpSpLocks/>
          </p:cNvGrpSpPr>
          <p:nvPr/>
        </p:nvGrpSpPr>
        <p:grpSpPr bwMode="auto">
          <a:xfrm>
            <a:off x="6037263" y="4564063"/>
            <a:ext cx="2344737" cy="2065337"/>
            <a:chOff x="3803" y="2875"/>
            <a:chExt cx="1477" cy="1301"/>
          </a:xfrm>
        </p:grpSpPr>
        <p:grpSp>
          <p:nvGrpSpPr>
            <p:cNvPr id="293911" name="Group 23"/>
            <p:cNvGrpSpPr>
              <a:grpSpLocks/>
            </p:cNvGrpSpPr>
            <p:nvPr/>
          </p:nvGrpSpPr>
          <p:grpSpPr bwMode="auto">
            <a:xfrm>
              <a:off x="3803" y="2875"/>
              <a:ext cx="1477" cy="1301"/>
              <a:chOff x="3803" y="2875"/>
              <a:chExt cx="1477" cy="1301"/>
            </a:xfrm>
          </p:grpSpPr>
          <p:grpSp>
            <p:nvGrpSpPr>
              <p:cNvPr id="293912" name="Group 24"/>
              <p:cNvGrpSpPr>
                <a:grpSpLocks/>
              </p:cNvGrpSpPr>
              <p:nvPr/>
            </p:nvGrpSpPr>
            <p:grpSpPr bwMode="auto">
              <a:xfrm>
                <a:off x="3803" y="2875"/>
                <a:ext cx="1477" cy="1301"/>
                <a:chOff x="3600" y="2832"/>
                <a:chExt cx="1477" cy="1301"/>
              </a:xfrm>
            </p:grpSpPr>
            <p:sp>
              <p:nvSpPr>
                <p:cNvPr id="293913" name="Freeform 25"/>
                <p:cNvSpPr>
                  <a:spLocks/>
                </p:cNvSpPr>
                <p:nvPr/>
              </p:nvSpPr>
              <p:spPr bwMode="auto">
                <a:xfrm>
                  <a:off x="3600" y="2832"/>
                  <a:ext cx="1477" cy="1301"/>
                </a:xfrm>
                <a:custGeom>
                  <a:avLst/>
                  <a:gdLst/>
                  <a:ahLst/>
                  <a:cxnLst>
                    <a:cxn ang="0">
                      <a:pos x="64" y="361"/>
                    </a:cxn>
                    <a:cxn ang="0">
                      <a:pos x="202" y="132"/>
                    </a:cxn>
                    <a:cxn ang="0">
                      <a:pos x="403" y="50"/>
                    </a:cxn>
                    <a:cxn ang="0">
                      <a:pos x="896" y="41"/>
                    </a:cxn>
                    <a:cxn ang="0">
                      <a:pos x="1098" y="68"/>
                    </a:cxn>
                    <a:cxn ang="0">
                      <a:pos x="1226" y="105"/>
                    </a:cxn>
                    <a:cxn ang="0">
                      <a:pos x="1253" y="123"/>
                    </a:cxn>
                    <a:cxn ang="0">
                      <a:pos x="1372" y="169"/>
                    </a:cxn>
                    <a:cxn ang="0">
                      <a:pos x="1390" y="223"/>
                    </a:cxn>
                    <a:cxn ang="0">
                      <a:pos x="1418" y="242"/>
                    </a:cxn>
                    <a:cxn ang="0">
                      <a:pos x="1436" y="333"/>
                    </a:cxn>
                    <a:cxn ang="0">
                      <a:pos x="1454" y="525"/>
                    </a:cxn>
                    <a:cxn ang="0">
                      <a:pos x="1445" y="708"/>
                    </a:cxn>
                    <a:cxn ang="0">
                      <a:pos x="1171" y="836"/>
                    </a:cxn>
                    <a:cxn ang="0">
                      <a:pos x="595" y="909"/>
                    </a:cxn>
                    <a:cxn ang="0">
                      <a:pos x="192" y="918"/>
                    </a:cxn>
                    <a:cxn ang="0">
                      <a:pos x="83" y="882"/>
                    </a:cxn>
                    <a:cxn ang="0">
                      <a:pos x="37" y="836"/>
                    </a:cxn>
                    <a:cxn ang="0">
                      <a:pos x="0" y="635"/>
                    </a:cxn>
                    <a:cxn ang="0">
                      <a:pos x="10" y="479"/>
                    </a:cxn>
                    <a:cxn ang="0">
                      <a:pos x="55" y="406"/>
                    </a:cxn>
                    <a:cxn ang="0">
                      <a:pos x="64" y="361"/>
                    </a:cxn>
                  </a:cxnLst>
                  <a:rect l="0" t="0" r="r" b="b"/>
                  <a:pathLst>
                    <a:path w="1454" h="937">
                      <a:moveTo>
                        <a:pt x="64" y="361"/>
                      </a:moveTo>
                      <a:cubicBezTo>
                        <a:pt x="78" y="242"/>
                        <a:pt x="101" y="197"/>
                        <a:pt x="202" y="132"/>
                      </a:cubicBezTo>
                      <a:cubicBezTo>
                        <a:pt x="248" y="62"/>
                        <a:pt x="326" y="63"/>
                        <a:pt x="403" y="50"/>
                      </a:cubicBezTo>
                      <a:cubicBezTo>
                        <a:pt x="554" y="0"/>
                        <a:pt x="770" y="38"/>
                        <a:pt x="896" y="41"/>
                      </a:cubicBezTo>
                      <a:cubicBezTo>
                        <a:pt x="964" y="49"/>
                        <a:pt x="1030" y="60"/>
                        <a:pt x="1098" y="68"/>
                      </a:cubicBezTo>
                      <a:cubicBezTo>
                        <a:pt x="1187" y="112"/>
                        <a:pt x="1063" y="54"/>
                        <a:pt x="1226" y="105"/>
                      </a:cubicBezTo>
                      <a:cubicBezTo>
                        <a:pt x="1236" y="108"/>
                        <a:pt x="1243" y="118"/>
                        <a:pt x="1253" y="123"/>
                      </a:cubicBezTo>
                      <a:cubicBezTo>
                        <a:pt x="1295" y="144"/>
                        <a:pt x="1329" y="154"/>
                        <a:pt x="1372" y="169"/>
                      </a:cubicBezTo>
                      <a:cubicBezTo>
                        <a:pt x="1378" y="187"/>
                        <a:pt x="1380" y="207"/>
                        <a:pt x="1390" y="223"/>
                      </a:cubicBezTo>
                      <a:cubicBezTo>
                        <a:pt x="1396" y="233"/>
                        <a:pt x="1412" y="233"/>
                        <a:pt x="1418" y="242"/>
                      </a:cubicBezTo>
                      <a:cubicBezTo>
                        <a:pt x="1435" y="268"/>
                        <a:pt x="1431" y="302"/>
                        <a:pt x="1436" y="333"/>
                      </a:cubicBezTo>
                      <a:cubicBezTo>
                        <a:pt x="1450" y="425"/>
                        <a:pt x="1445" y="403"/>
                        <a:pt x="1454" y="525"/>
                      </a:cubicBezTo>
                      <a:cubicBezTo>
                        <a:pt x="1451" y="586"/>
                        <a:pt x="1450" y="647"/>
                        <a:pt x="1445" y="708"/>
                      </a:cubicBezTo>
                      <a:cubicBezTo>
                        <a:pt x="1434" y="838"/>
                        <a:pt x="1265" y="827"/>
                        <a:pt x="1171" y="836"/>
                      </a:cubicBezTo>
                      <a:cubicBezTo>
                        <a:pt x="1012" y="888"/>
                        <a:pt x="759" y="901"/>
                        <a:pt x="595" y="909"/>
                      </a:cubicBezTo>
                      <a:cubicBezTo>
                        <a:pt x="363" y="937"/>
                        <a:pt x="497" y="929"/>
                        <a:pt x="192" y="918"/>
                      </a:cubicBezTo>
                      <a:cubicBezTo>
                        <a:pt x="156" y="906"/>
                        <a:pt x="119" y="894"/>
                        <a:pt x="83" y="882"/>
                      </a:cubicBezTo>
                      <a:cubicBezTo>
                        <a:pt x="62" y="875"/>
                        <a:pt x="37" y="836"/>
                        <a:pt x="37" y="836"/>
                      </a:cubicBezTo>
                      <a:cubicBezTo>
                        <a:pt x="28" y="766"/>
                        <a:pt x="18" y="703"/>
                        <a:pt x="0" y="635"/>
                      </a:cubicBezTo>
                      <a:cubicBezTo>
                        <a:pt x="3" y="583"/>
                        <a:pt x="5" y="531"/>
                        <a:pt x="10" y="479"/>
                      </a:cubicBezTo>
                      <a:cubicBezTo>
                        <a:pt x="14" y="445"/>
                        <a:pt x="44" y="433"/>
                        <a:pt x="55" y="406"/>
                      </a:cubicBezTo>
                      <a:cubicBezTo>
                        <a:pt x="61" y="392"/>
                        <a:pt x="61" y="376"/>
                        <a:pt x="64" y="361"/>
                      </a:cubicBezTo>
                      <a:close/>
                    </a:path>
                  </a:pathLst>
                </a:custGeom>
                <a:solidFill>
                  <a:srgbClr val="ECF3F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grpSp>
              <p:nvGrpSpPr>
                <p:cNvPr id="293914" name="Group 26"/>
                <p:cNvGrpSpPr>
                  <a:grpSpLocks/>
                </p:cNvGrpSpPr>
                <p:nvPr/>
              </p:nvGrpSpPr>
              <p:grpSpPr bwMode="auto">
                <a:xfrm rot="-1738621">
                  <a:off x="3744" y="3312"/>
                  <a:ext cx="288" cy="288"/>
                  <a:chOff x="3360" y="3120"/>
                  <a:chExt cx="288" cy="288"/>
                </a:xfrm>
              </p:grpSpPr>
              <p:sp>
                <p:nvSpPr>
                  <p:cNvPr id="29391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31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391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31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391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31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391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1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93919" name="Group 31"/>
                <p:cNvGrpSpPr>
                  <a:grpSpLocks/>
                </p:cNvGrpSpPr>
                <p:nvPr/>
              </p:nvGrpSpPr>
              <p:grpSpPr bwMode="auto">
                <a:xfrm rot="-11604652">
                  <a:off x="4176" y="3072"/>
                  <a:ext cx="288" cy="288"/>
                  <a:chOff x="3360" y="3120"/>
                  <a:chExt cx="288" cy="288"/>
                </a:xfrm>
              </p:grpSpPr>
              <p:sp>
                <p:nvSpPr>
                  <p:cNvPr id="29392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31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392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31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392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31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392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1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93924" name="Group 36"/>
                <p:cNvGrpSpPr>
                  <a:grpSpLocks/>
                </p:cNvGrpSpPr>
                <p:nvPr/>
              </p:nvGrpSpPr>
              <p:grpSpPr bwMode="auto">
                <a:xfrm rot="1257110">
                  <a:off x="4128" y="3648"/>
                  <a:ext cx="288" cy="288"/>
                  <a:chOff x="3360" y="3120"/>
                  <a:chExt cx="288" cy="288"/>
                </a:xfrm>
              </p:grpSpPr>
              <p:sp>
                <p:nvSpPr>
                  <p:cNvPr id="29392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31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392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31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392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31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392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1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93929" name="Group 41"/>
                <p:cNvGrpSpPr>
                  <a:grpSpLocks/>
                </p:cNvGrpSpPr>
                <p:nvPr/>
              </p:nvGrpSpPr>
              <p:grpSpPr bwMode="auto">
                <a:xfrm rot="-7762396">
                  <a:off x="4608" y="3408"/>
                  <a:ext cx="288" cy="288"/>
                  <a:chOff x="3360" y="3120"/>
                  <a:chExt cx="288" cy="288"/>
                </a:xfrm>
              </p:grpSpPr>
              <p:sp>
                <p:nvSpPr>
                  <p:cNvPr id="29393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31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393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31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393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31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393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1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93934" name="Freeform 46"/>
              <p:cNvSpPr>
                <a:spLocks/>
              </p:cNvSpPr>
              <p:nvPr/>
            </p:nvSpPr>
            <p:spPr bwMode="auto">
              <a:xfrm>
                <a:off x="3813" y="3244"/>
                <a:ext cx="581" cy="569"/>
              </a:xfrm>
              <a:custGeom>
                <a:avLst/>
                <a:gdLst/>
                <a:ahLst/>
                <a:cxnLst>
                  <a:cxn ang="0">
                    <a:pos x="91" y="75"/>
                  </a:cxn>
                  <a:cxn ang="0">
                    <a:pos x="347" y="2"/>
                  </a:cxn>
                  <a:cxn ang="0">
                    <a:pos x="438" y="57"/>
                  </a:cxn>
                  <a:cxn ang="0">
                    <a:pos x="539" y="221"/>
                  </a:cxn>
                  <a:cxn ang="0">
                    <a:pos x="502" y="377"/>
                  </a:cxn>
                  <a:cxn ang="0">
                    <a:pos x="402" y="450"/>
                  </a:cxn>
                  <a:cxn ang="0">
                    <a:pos x="365" y="486"/>
                  </a:cxn>
                  <a:cxn ang="0">
                    <a:pos x="329" y="514"/>
                  </a:cxn>
                  <a:cxn ang="0">
                    <a:pos x="137" y="569"/>
                  </a:cxn>
                  <a:cxn ang="0">
                    <a:pos x="36" y="514"/>
                  </a:cxn>
                  <a:cxn ang="0">
                    <a:pos x="18" y="422"/>
                  </a:cxn>
                  <a:cxn ang="0">
                    <a:pos x="0" y="395"/>
                  </a:cxn>
                </a:cxnLst>
                <a:rect l="0" t="0" r="r" b="b"/>
                <a:pathLst>
                  <a:path w="581" h="569">
                    <a:moveTo>
                      <a:pt x="91" y="75"/>
                    </a:moveTo>
                    <a:cubicBezTo>
                      <a:pt x="183" y="60"/>
                      <a:pt x="255" y="15"/>
                      <a:pt x="347" y="2"/>
                    </a:cubicBezTo>
                    <a:cubicBezTo>
                      <a:pt x="451" y="17"/>
                      <a:pt x="384" y="0"/>
                      <a:pt x="438" y="57"/>
                    </a:cubicBezTo>
                    <a:cubicBezTo>
                      <a:pt x="461" y="119"/>
                      <a:pt x="503" y="167"/>
                      <a:pt x="539" y="221"/>
                    </a:cubicBezTo>
                    <a:cubicBezTo>
                      <a:pt x="554" y="283"/>
                      <a:pt x="581" y="349"/>
                      <a:pt x="502" y="377"/>
                    </a:cubicBezTo>
                    <a:cubicBezTo>
                      <a:pt x="473" y="406"/>
                      <a:pt x="441" y="437"/>
                      <a:pt x="402" y="450"/>
                    </a:cubicBezTo>
                    <a:cubicBezTo>
                      <a:pt x="386" y="498"/>
                      <a:pt x="406" y="462"/>
                      <a:pt x="365" y="486"/>
                    </a:cubicBezTo>
                    <a:cubicBezTo>
                      <a:pt x="352" y="494"/>
                      <a:pt x="342" y="506"/>
                      <a:pt x="329" y="514"/>
                    </a:cubicBezTo>
                    <a:cubicBezTo>
                      <a:pt x="276" y="545"/>
                      <a:pt x="197" y="547"/>
                      <a:pt x="137" y="569"/>
                    </a:cubicBezTo>
                    <a:cubicBezTo>
                      <a:pt x="71" y="559"/>
                      <a:pt x="69" y="563"/>
                      <a:pt x="36" y="514"/>
                    </a:cubicBezTo>
                    <a:cubicBezTo>
                      <a:pt x="34" y="502"/>
                      <a:pt x="25" y="439"/>
                      <a:pt x="18" y="422"/>
                    </a:cubicBezTo>
                    <a:cubicBezTo>
                      <a:pt x="14" y="412"/>
                      <a:pt x="0" y="395"/>
                      <a:pt x="0" y="39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93935" name="Freeform 47"/>
              <p:cNvSpPr>
                <a:spLocks/>
              </p:cNvSpPr>
              <p:nvPr/>
            </p:nvSpPr>
            <p:spPr bwMode="auto">
              <a:xfrm>
                <a:off x="4206" y="2953"/>
                <a:ext cx="594" cy="569"/>
              </a:xfrm>
              <a:custGeom>
                <a:avLst/>
                <a:gdLst/>
                <a:ahLst/>
                <a:cxnLst>
                  <a:cxn ang="0">
                    <a:pos x="173" y="567"/>
                  </a:cxn>
                  <a:cxn ang="0">
                    <a:pos x="402" y="558"/>
                  </a:cxn>
                  <a:cxn ang="0">
                    <a:pos x="448" y="503"/>
                  </a:cxn>
                  <a:cxn ang="0">
                    <a:pos x="512" y="439"/>
                  </a:cxn>
                  <a:cxn ang="0">
                    <a:pos x="567" y="366"/>
                  </a:cxn>
                  <a:cxn ang="0">
                    <a:pos x="594" y="302"/>
                  </a:cxn>
                  <a:cxn ang="0">
                    <a:pos x="493" y="92"/>
                  </a:cxn>
                  <a:cxn ang="0">
                    <a:pos x="429" y="18"/>
                  </a:cxn>
                  <a:cxn ang="0">
                    <a:pos x="375" y="0"/>
                  </a:cxn>
                  <a:cxn ang="0">
                    <a:pos x="247" y="46"/>
                  </a:cxn>
                  <a:cxn ang="0">
                    <a:pos x="192" y="82"/>
                  </a:cxn>
                  <a:cxn ang="0">
                    <a:pos x="100" y="110"/>
                  </a:cxn>
                  <a:cxn ang="0">
                    <a:pos x="36" y="174"/>
                  </a:cxn>
                  <a:cxn ang="0">
                    <a:pos x="0" y="302"/>
                  </a:cxn>
                </a:cxnLst>
                <a:rect l="0" t="0" r="r" b="b"/>
                <a:pathLst>
                  <a:path w="594" h="569">
                    <a:moveTo>
                      <a:pt x="173" y="567"/>
                    </a:moveTo>
                    <a:cubicBezTo>
                      <a:pt x="249" y="564"/>
                      <a:pt x="326" y="569"/>
                      <a:pt x="402" y="558"/>
                    </a:cubicBezTo>
                    <a:cubicBezTo>
                      <a:pt x="414" y="556"/>
                      <a:pt x="440" y="512"/>
                      <a:pt x="448" y="503"/>
                    </a:cubicBezTo>
                    <a:cubicBezTo>
                      <a:pt x="468" y="480"/>
                      <a:pt x="494" y="463"/>
                      <a:pt x="512" y="439"/>
                    </a:cubicBezTo>
                    <a:cubicBezTo>
                      <a:pt x="574" y="356"/>
                      <a:pt x="524" y="407"/>
                      <a:pt x="567" y="366"/>
                    </a:cubicBezTo>
                    <a:cubicBezTo>
                      <a:pt x="570" y="360"/>
                      <a:pt x="594" y="315"/>
                      <a:pt x="594" y="302"/>
                    </a:cubicBezTo>
                    <a:cubicBezTo>
                      <a:pt x="594" y="227"/>
                      <a:pt x="544" y="146"/>
                      <a:pt x="493" y="92"/>
                    </a:cubicBezTo>
                    <a:cubicBezTo>
                      <a:pt x="472" y="70"/>
                      <a:pt x="456" y="33"/>
                      <a:pt x="429" y="18"/>
                    </a:cubicBezTo>
                    <a:cubicBezTo>
                      <a:pt x="412" y="9"/>
                      <a:pt x="375" y="0"/>
                      <a:pt x="375" y="0"/>
                    </a:cubicBezTo>
                    <a:cubicBezTo>
                      <a:pt x="331" y="11"/>
                      <a:pt x="287" y="23"/>
                      <a:pt x="247" y="46"/>
                    </a:cubicBezTo>
                    <a:cubicBezTo>
                      <a:pt x="228" y="57"/>
                      <a:pt x="213" y="75"/>
                      <a:pt x="192" y="82"/>
                    </a:cubicBezTo>
                    <a:cubicBezTo>
                      <a:pt x="162" y="93"/>
                      <a:pt x="131" y="100"/>
                      <a:pt x="100" y="110"/>
                    </a:cubicBezTo>
                    <a:cubicBezTo>
                      <a:pt x="72" y="129"/>
                      <a:pt x="60" y="151"/>
                      <a:pt x="36" y="174"/>
                    </a:cubicBezTo>
                    <a:cubicBezTo>
                      <a:pt x="23" y="214"/>
                      <a:pt x="0" y="259"/>
                      <a:pt x="0" y="30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93936" name="Freeform 48"/>
              <p:cNvSpPr>
                <a:spLocks/>
              </p:cNvSpPr>
              <p:nvPr/>
            </p:nvSpPr>
            <p:spPr bwMode="auto">
              <a:xfrm>
                <a:off x="4662" y="3307"/>
                <a:ext cx="549" cy="562"/>
              </a:xfrm>
              <a:custGeom>
                <a:avLst/>
                <a:gdLst/>
                <a:ahLst/>
                <a:cxnLst>
                  <a:cxn ang="0">
                    <a:pos x="549" y="350"/>
                  </a:cxn>
                  <a:cxn ang="0">
                    <a:pos x="476" y="231"/>
                  </a:cxn>
                  <a:cxn ang="0">
                    <a:pos x="275" y="39"/>
                  </a:cxn>
                  <a:cxn ang="0">
                    <a:pos x="156" y="30"/>
                  </a:cxn>
                  <a:cxn ang="0">
                    <a:pos x="138" y="67"/>
                  </a:cxn>
                  <a:cxn ang="0">
                    <a:pos x="111" y="85"/>
                  </a:cxn>
                  <a:cxn ang="0">
                    <a:pos x="92" y="112"/>
                  </a:cxn>
                  <a:cxn ang="0">
                    <a:pos x="65" y="131"/>
                  </a:cxn>
                  <a:cxn ang="0">
                    <a:pos x="28" y="186"/>
                  </a:cxn>
                  <a:cxn ang="0">
                    <a:pos x="28" y="405"/>
                  </a:cxn>
                  <a:cxn ang="0">
                    <a:pos x="37" y="432"/>
                  </a:cxn>
                  <a:cxn ang="0">
                    <a:pos x="138" y="487"/>
                  </a:cxn>
                  <a:cxn ang="0">
                    <a:pos x="211" y="542"/>
                  </a:cxn>
                  <a:cxn ang="0">
                    <a:pos x="239" y="560"/>
                  </a:cxn>
                  <a:cxn ang="0">
                    <a:pos x="403" y="551"/>
                  </a:cxn>
                  <a:cxn ang="0">
                    <a:pos x="467" y="460"/>
                  </a:cxn>
                  <a:cxn ang="0">
                    <a:pos x="522" y="442"/>
                  </a:cxn>
                  <a:cxn ang="0">
                    <a:pos x="549" y="423"/>
                  </a:cxn>
                </a:cxnLst>
                <a:rect l="0" t="0" r="r" b="b"/>
                <a:pathLst>
                  <a:path w="549" h="562">
                    <a:moveTo>
                      <a:pt x="549" y="350"/>
                    </a:moveTo>
                    <a:cubicBezTo>
                      <a:pt x="533" y="266"/>
                      <a:pt x="522" y="300"/>
                      <a:pt x="476" y="231"/>
                    </a:cubicBezTo>
                    <a:cubicBezTo>
                      <a:pt x="420" y="147"/>
                      <a:pt x="380" y="73"/>
                      <a:pt x="275" y="39"/>
                    </a:cubicBezTo>
                    <a:cubicBezTo>
                      <a:pt x="233" y="11"/>
                      <a:pt x="228" y="0"/>
                      <a:pt x="156" y="30"/>
                    </a:cubicBezTo>
                    <a:cubicBezTo>
                      <a:pt x="143" y="35"/>
                      <a:pt x="147" y="56"/>
                      <a:pt x="138" y="67"/>
                    </a:cubicBezTo>
                    <a:cubicBezTo>
                      <a:pt x="131" y="75"/>
                      <a:pt x="120" y="79"/>
                      <a:pt x="111" y="85"/>
                    </a:cubicBezTo>
                    <a:cubicBezTo>
                      <a:pt x="105" y="94"/>
                      <a:pt x="100" y="104"/>
                      <a:pt x="92" y="112"/>
                    </a:cubicBezTo>
                    <a:cubicBezTo>
                      <a:pt x="84" y="120"/>
                      <a:pt x="72" y="123"/>
                      <a:pt x="65" y="131"/>
                    </a:cubicBezTo>
                    <a:cubicBezTo>
                      <a:pt x="51" y="148"/>
                      <a:pt x="28" y="186"/>
                      <a:pt x="28" y="186"/>
                    </a:cubicBezTo>
                    <a:cubicBezTo>
                      <a:pt x="0" y="271"/>
                      <a:pt x="13" y="221"/>
                      <a:pt x="28" y="405"/>
                    </a:cubicBezTo>
                    <a:cubicBezTo>
                      <a:pt x="29" y="414"/>
                      <a:pt x="30" y="425"/>
                      <a:pt x="37" y="432"/>
                    </a:cubicBezTo>
                    <a:cubicBezTo>
                      <a:pt x="39" y="434"/>
                      <a:pt x="130" y="484"/>
                      <a:pt x="138" y="487"/>
                    </a:cubicBezTo>
                    <a:cubicBezTo>
                      <a:pt x="171" y="522"/>
                      <a:pt x="149" y="502"/>
                      <a:pt x="211" y="542"/>
                    </a:cubicBezTo>
                    <a:cubicBezTo>
                      <a:pt x="220" y="548"/>
                      <a:pt x="239" y="560"/>
                      <a:pt x="239" y="560"/>
                    </a:cubicBezTo>
                    <a:cubicBezTo>
                      <a:pt x="294" y="557"/>
                      <a:pt x="349" y="562"/>
                      <a:pt x="403" y="551"/>
                    </a:cubicBezTo>
                    <a:cubicBezTo>
                      <a:pt x="412" y="549"/>
                      <a:pt x="461" y="465"/>
                      <a:pt x="467" y="460"/>
                    </a:cubicBezTo>
                    <a:cubicBezTo>
                      <a:pt x="483" y="449"/>
                      <a:pt x="522" y="442"/>
                      <a:pt x="522" y="442"/>
                    </a:cubicBezTo>
                    <a:cubicBezTo>
                      <a:pt x="531" y="436"/>
                      <a:pt x="549" y="423"/>
                      <a:pt x="549" y="42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93937" name="Freeform 49"/>
              <p:cNvSpPr>
                <a:spLocks/>
              </p:cNvSpPr>
              <p:nvPr/>
            </p:nvSpPr>
            <p:spPr bwMode="auto">
              <a:xfrm>
                <a:off x="4134" y="3611"/>
                <a:ext cx="595" cy="512"/>
              </a:xfrm>
              <a:custGeom>
                <a:avLst/>
                <a:gdLst/>
                <a:ahLst/>
                <a:cxnLst>
                  <a:cxn ang="0">
                    <a:pos x="474" y="494"/>
                  </a:cxn>
                  <a:cxn ang="0">
                    <a:pos x="520" y="375"/>
                  </a:cxn>
                  <a:cxn ang="0">
                    <a:pos x="556" y="320"/>
                  </a:cxn>
                  <a:cxn ang="0">
                    <a:pos x="465" y="92"/>
                  </a:cxn>
                  <a:cxn ang="0">
                    <a:pos x="383" y="46"/>
                  </a:cxn>
                  <a:cxn ang="0">
                    <a:pos x="282" y="0"/>
                  </a:cxn>
                  <a:cxn ang="0">
                    <a:pos x="191" y="10"/>
                  </a:cxn>
                  <a:cxn ang="0">
                    <a:pos x="172" y="37"/>
                  </a:cxn>
                  <a:cxn ang="0">
                    <a:pos x="35" y="147"/>
                  </a:cxn>
                  <a:cxn ang="0">
                    <a:pos x="154" y="375"/>
                  </a:cxn>
                  <a:cxn ang="0">
                    <a:pos x="200" y="403"/>
                  </a:cxn>
                  <a:cxn ang="0">
                    <a:pos x="346" y="512"/>
                  </a:cxn>
                </a:cxnLst>
                <a:rect l="0" t="0" r="r" b="b"/>
                <a:pathLst>
                  <a:path w="595" h="512">
                    <a:moveTo>
                      <a:pt x="474" y="494"/>
                    </a:moveTo>
                    <a:cubicBezTo>
                      <a:pt x="485" y="437"/>
                      <a:pt x="481" y="434"/>
                      <a:pt x="520" y="375"/>
                    </a:cubicBezTo>
                    <a:cubicBezTo>
                      <a:pt x="532" y="357"/>
                      <a:pt x="556" y="320"/>
                      <a:pt x="556" y="320"/>
                    </a:cubicBezTo>
                    <a:cubicBezTo>
                      <a:pt x="549" y="163"/>
                      <a:pt x="595" y="113"/>
                      <a:pt x="465" y="92"/>
                    </a:cubicBezTo>
                    <a:cubicBezTo>
                      <a:pt x="432" y="71"/>
                      <a:pt x="422" y="56"/>
                      <a:pt x="383" y="46"/>
                    </a:cubicBezTo>
                    <a:cubicBezTo>
                      <a:pt x="355" y="19"/>
                      <a:pt x="318" y="13"/>
                      <a:pt x="282" y="0"/>
                    </a:cubicBezTo>
                    <a:cubicBezTo>
                      <a:pt x="252" y="3"/>
                      <a:pt x="220" y="0"/>
                      <a:pt x="191" y="10"/>
                    </a:cubicBezTo>
                    <a:cubicBezTo>
                      <a:pt x="181" y="14"/>
                      <a:pt x="180" y="29"/>
                      <a:pt x="172" y="37"/>
                    </a:cubicBezTo>
                    <a:cubicBezTo>
                      <a:pt x="130" y="78"/>
                      <a:pt x="75" y="104"/>
                      <a:pt x="35" y="147"/>
                    </a:cubicBezTo>
                    <a:cubicBezTo>
                      <a:pt x="0" y="255"/>
                      <a:pt x="41" y="337"/>
                      <a:pt x="154" y="375"/>
                    </a:cubicBezTo>
                    <a:cubicBezTo>
                      <a:pt x="193" y="416"/>
                      <a:pt x="148" y="375"/>
                      <a:pt x="200" y="403"/>
                    </a:cubicBezTo>
                    <a:cubicBezTo>
                      <a:pt x="245" y="428"/>
                      <a:pt x="309" y="475"/>
                      <a:pt x="346" y="5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93938" name="Freeform 50"/>
            <p:cNvSpPr>
              <a:spLocks/>
            </p:cNvSpPr>
            <p:nvPr/>
          </p:nvSpPr>
          <p:spPr bwMode="auto">
            <a:xfrm>
              <a:off x="3904" y="2935"/>
              <a:ext cx="402" cy="311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20" y="100"/>
                </a:cxn>
                <a:cxn ang="0">
                  <a:pos x="219" y="210"/>
                </a:cxn>
                <a:cxn ang="0">
                  <a:pos x="110" y="283"/>
                </a:cxn>
                <a:cxn ang="0">
                  <a:pos x="0" y="311"/>
                </a:cxn>
              </a:cxnLst>
              <a:rect l="0" t="0" r="r" b="b"/>
              <a:pathLst>
                <a:path w="402" h="311">
                  <a:moveTo>
                    <a:pt x="402" y="0"/>
                  </a:moveTo>
                  <a:cubicBezTo>
                    <a:pt x="382" y="40"/>
                    <a:pt x="358" y="75"/>
                    <a:pt x="320" y="100"/>
                  </a:cubicBezTo>
                  <a:cubicBezTo>
                    <a:pt x="294" y="139"/>
                    <a:pt x="265" y="195"/>
                    <a:pt x="219" y="210"/>
                  </a:cubicBezTo>
                  <a:cubicBezTo>
                    <a:pt x="186" y="244"/>
                    <a:pt x="156" y="272"/>
                    <a:pt x="110" y="283"/>
                  </a:cubicBezTo>
                  <a:cubicBezTo>
                    <a:pt x="71" y="309"/>
                    <a:pt x="47" y="311"/>
                    <a:pt x="0" y="3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3939" name="Freeform 51"/>
            <p:cNvSpPr>
              <a:spLocks/>
            </p:cNvSpPr>
            <p:nvPr/>
          </p:nvSpPr>
          <p:spPr bwMode="auto">
            <a:xfrm>
              <a:off x="3831" y="3894"/>
              <a:ext cx="521" cy="26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74" y="19"/>
                </a:cxn>
                <a:cxn ang="0">
                  <a:pos x="311" y="111"/>
                </a:cxn>
                <a:cxn ang="0">
                  <a:pos x="366" y="156"/>
                </a:cxn>
                <a:cxn ang="0">
                  <a:pos x="494" y="239"/>
                </a:cxn>
                <a:cxn ang="0">
                  <a:pos x="521" y="266"/>
                </a:cxn>
              </a:cxnLst>
              <a:rect l="0" t="0" r="r" b="b"/>
              <a:pathLst>
                <a:path w="521" h="266">
                  <a:moveTo>
                    <a:pt x="0" y="19"/>
                  </a:moveTo>
                  <a:cubicBezTo>
                    <a:pt x="40" y="17"/>
                    <a:pt x="213" y="0"/>
                    <a:pt x="274" y="19"/>
                  </a:cubicBezTo>
                  <a:cubicBezTo>
                    <a:pt x="300" y="27"/>
                    <a:pt x="301" y="94"/>
                    <a:pt x="311" y="111"/>
                  </a:cubicBezTo>
                  <a:cubicBezTo>
                    <a:pt x="325" y="137"/>
                    <a:pt x="345" y="139"/>
                    <a:pt x="366" y="156"/>
                  </a:cubicBezTo>
                  <a:cubicBezTo>
                    <a:pt x="406" y="189"/>
                    <a:pt x="445" y="221"/>
                    <a:pt x="494" y="239"/>
                  </a:cubicBezTo>
                  <a:cubicBezTo>
                    <a:pt x="503" y="248"/>
                    <a:pt x="521" y="266"/>
                    <a:pt x="521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3940" name="Freeform 52"/>
            <p:cNvSpPr>
              <a:spLocks/>
            </p:cNvSpPr>
            <p:nvPr/>
          </p:nvSpPr>
          <p:spPr bwMode="auto">
            <a:xfrm>
              <a:off x="4818" y="2971"/>
              <a:ext cx="375" cy="2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202"/>
                </a:cxn>
                <a:cxn ang="0">
                  <a:pos x="211" y="211"/>
                </a:cxn>
                <a:cxn ang="0">
                  <a:pos x="284" y="202"/>
                </a:cxn>
                <a:cxn ang="0">
                  <a:pos x="375" y="174"/>
                </a:cxn>
              </a:cxnLst>
              <a:rect l="0" t="0" r="r" b="b"/>
              <a:pathLst>
                <a:path w="375" h="214">
                  <a:moveTo>
                    <a:pt x="0" y="0"/>
                  </a:moveTo>
                  <a:cubicBezTo>
                    <a:pt x="33" y="103"/>
                    <a:pt x="60" y="144"/>
                    <a:pt x="147" y="202"/>
                  </a:cubicBezTo>
                  <a:cubicBezTo>
                    <a:pt x="165" y="214"/>
                    <a:pt x="190" y="208"/>
                    <a:pt x="211" y="211"/>
                  </a:cubicBezTo>
                  <a:cubicBezTo>
                    <a:pt x="235" y="208"/>
                    <a:pt x="260" y="207"/>
                    <a:pt x="284" y="202"/>
                  </a:cubicBezTo>
                  <a:cubicBezTo>
                    <a:pt x="315" y="196"/>
                    <a:pt x="342" y="174"/>
                    <a:pt x="375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3941" name="Freeform 53"/>
            <p:cNvSpPr>
              <a:spLocks/>
            </p:cNvSpPr>
            <p:nvPr/>
          </p:nvSpPr>
          <p:spPr bwMode="auto">
            <a:xfrm>
              <a:off x="5068" y="3255"/>
              <a:ext cx="189" cy="292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89" y="18"/>
                </a:cxn>
                <a:cxn ang="0">
                  <a:pos x="43" y="46"/>
                </a:cxn>
                <a:cxn ang="0">
                  <a:pos x="79" y="164"/>
                </a:cxn>
                <a:cxn ang="0">
                  <a:pos x="125" y="201"/>
                </a:cxn>
                <a:cxn ang="0">
                  <a:pos x="134" y="228"/>
                </a:cxn>
                <a:cxn ang="0">
                  <a:pos x="189" y="292"/>
                </a:cxn>
              </a:cxnLst>
              <a:rect l="0" t="0" r="r" b="b"/>
              <a:pathLst>
                <a:path w="189" h="292">
                  <a:moveTo>
                    <a:pt x="153" y="0"/>
                  </a:moveTo>
                  <a:cubicBezTo>
                    <a:pt x="145" y="2"/>
                    <a:pt x="99" y="12"/>
                    <a:pt x="89" y="18"/>
                  </a:cubicBezTo>
                  <a:cubicBezTo>
                    <a:pt x="20" y="59"/>
                    <a:pt x="126" y="15"/>
                    <a:pt x="43" y="46"/>
                  </a:cubicBezTo>
                  <a:cubicBezTo>
                    <a:pt x="0" y="110"/>
                    <a:pt x="5" y="139"/>
                    <a:pt x="79" y="164"/>
                  </a:cubicBezTo>
                  <a:cubicBezTo>
                    <a:pt x="93" y="178"/>
                    <a:pt x="113" y="186"/>
                    <a:pt x="125" y="201"/>
                  </a:cubicBezTo>
                  <a:cubicBezTo>
                    <a:pt x="131" y="208"/>
                    <a:pt x="129" y="220"/>
                    <a:pt x="134" y="228"/>
                  </a:cubicBezTo>
                  <a:cubicBezTo>
                    <a:pt x="147" y="250"/>
                    <a:pt x="171" y="274"/>
                    <a:pt x="189" y="2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3942" name="Freeform 54"/>
            <p:cNvSpPr>
              <a:spLocks/>
            </p:cNvSpPr>
            <p:nvPr/>
          </p:nvSpPr>
          <p:spPr bwMode="auto">
            <a:xfrm>
              <a:off x="4800" y="3945"/>
              <a:ext cx="219" cy="133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37" y="14"/>
                </a:cxn>
                <a:cxn ang="0">
                  <a:pos x="219" y="78"/>
                </a:cxn>
              </a:cxnLst>
              <a:rect l="0" t="0" r="r" b="b"/>
              <a:pathLst>
                <a:path w="219" h="133">
                  <a:moveTo>
                    <a:pt x="0" y="133"/>
                  </a:moveTo>
                  <a:cubicBezTo>
                    <a:pt x="11" y="88"/>
                    <a:pt x="28" y="62"/>
                    <a:pt x="37" y="14"/>
                  </a:cubicBezTo>
                  <a:cubicBezTo>
                    <a:pt x="200" y="25"/>
                    <a:pt x="141" y="0"/>
                    <a:pt x="219" y="7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93943" name="AutoShape 55"/>
          <p:cNvSpPr>
            <a:spLocks noChangeArrowheads="1"/>
          </p:cNvSpPr>
          <p:nvPr/>
        </p:nvSpPr>
        <p:spPr bwMode="auto">
          <a:xfrm>
            <a:off x="5638800" y="1447800"/>
            <a:ext cx="3124200" cy="838200"/>
          </a:xfrm>
          <a:prstGeom prst="cloudCallout">
            <a:avLst>
              <a:gd name="adj1" fmla="val -76625"/>
              <a:gd name="adj2" fmla="val 39394"/>
            </a:avLst>
          </a:prstGeom>
          <a:solidFill>
            <a:srgbClr val="ECF3F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 sz="2400">
                <a:latin typeface="Times New Roman" pitchFamily="18" charset="0"/>
              </a:rPr>
              <a:t>原子核磁矩？</a:t>
            </a:r>
          </a:p>
        </p:txBody>
      </p:sp>
      <p:sp>
        <p:nvSpPr>
          <p:cNvPr id="293944" name="Text Box 56"/>
          <p:cNvSpPr txBox="1">
            <a:spLocks noChangeArrowheads="1"/>
          </p:cNvSpPr>
          <p:nvPr/>
        </p:nvSpPr>
        <p:spPr bwMode="auto">
          <a:xfrm>
            <a:off x="0" y="6400800"/>
            <a:ext cx="79375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>
                <a:solidFill>
                  <a:srgbClr val="FFFFFF"/>
                </a:solidFill>
                <a:latin typeface="Times New Roman" pitchFamily="18" charset="0"/>
              </a:rPr>
              <a:t>再谈</a:t>
            </a:r>
          </a:p>
        </p:txBody>
      </p:sp>
      <p:sp>
        <p:nvSpPr>
          <p:cNvPr id="293945" name="Text Box 57"/>
          <p:cNvSpPr txBox="1">
            <a:spLocks noChangeArrowheads="1"/>
          </p:cNvSpPr>
          <p:nvPr/>
        </p:nvSpPr>
        <p:spPr bwMode="auto">
          <a:xfrm>
            <a:off x="0" y="423863"/>
            <a:ext cx="63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</a:t>
            </a:r>
          </a:p>
        </p:txBody>
      </p:sp>
      <p:sp>
        <p:nvSpPr>
          <p:cNvPr id="293946" name="Text Box 58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、磁性参数测量概况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3" grpId="0" autoUpdateAnimBg="0"/>
      <p:bldP spid="293894" grpId="0" autoUpdateAnimBg="0"/>
      <p:bldP spid="293895" grpId="0" build="p" animBg="1" autoUpdateAnimBg="0" advAuto="1000"/>
      <p:bldP spid="293908" grpId="0" animBg="1" autoUpdateAnimBg="0"/>
      <p:bldP spid="293909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58775"/>
            <a:ext cx="6781800" cy="838200"/>
          </a:xfrm>
          <a:gradFill rotWithShape="0">
            <a:gsLst>
              <a:gs pos="0">
                <a:srgbClr val="FFFFFF"/>
              </a:gs>
              <a:gs pos="100000">
                <a:srgbClr val="EEE8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 sz="4800">
                <a:solidFill>
                  <a:schemeClr val="tx1"/>
                </a:solidFill>
                <a:ea typeface="隶书" pitchFamily="49" charset="-122"/>
              </a:rPr>
              <a:t>3.2 </a:t>
            </a:r>
            <a:r>
              <a:rPr lang="zh-CN" altLang="en-US" sz="4800">
                <a:solidFill>
                  <a:schemeClr val="tx1"/>
                </a:solidFill>
                <a:ea typeface="隶书" pitchFamily="49" charset="-122"/>
              </a:rPr>
              <a:t>自旋与轨道磁矩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6713697" cy="646331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 dirty="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自由粒子的磁矩：</a:t>
            </a:r>
            <a:r>
              <a:rPr lang="zh-CN" altLang="en-US" sz="3600" dirty="0">
                <a:solidFill>
                  <a:srgbClr val="FF0000"/>
                </a:solidFill>
                <a:ea typeface="华文新魏" pitchFamily="2" charset="-122"/>
              </a:rPr>
              <a:t>－基本解决</a:t>
            </a: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22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1447800" y="1743075"/>
            <a:ext cx="6248400" cy="466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000">
                <a:latin typeface="Times New Roman" pitchFamily="18" charset="0"/>
              </a:rPr>
              <a:t>中子、质子（氢离子）、电子、原子、离子、原子团</a:t>
            </a:r>
          </a:p>
        </p:txBody>
      </p:sp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492125" y="4800600"/>
            <a:ext cx="773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</a:pPr>
            <a:r>
              <a:rPr kumimoji="1" lang="en-US" altLang="zh-CN" sz="2400">
                <a:latin typeface="Times New Roman" pitchFamily="18" charset="0"/>
              </a:rPr>
              <a:t>4</a:t>
            </a:r>
            <a:r>
              <a:rPr kumimoji="1" lang="zh-CN" altLang="en-US" sz="2400">
                <a:latin typeface="Times New Roman" pitchFamily="18" charset="0"/>
              </a:rPr>
              <a:t>、磁场偏转（</a:t>
            </a:r>
            <a:r>
              <a:rPr kumimoji="1" lang="en-US" altLang="zh-CN" sz="2400">
                <a:latin typeface="Times New Roman" pitchFamily="18" charset="0"/>
              </a:rPr>
              <a:t>Stern</a:t>
            </a:r>
            <a:r>
              <a:rPr kumimoji="1" lang="zh-CN" altLang="en-US" sz="2400">
                <a:latin typeface="Times New Roman" pitchFamily="18" charset="0"/>
              </a:rPr>
              <a:t>－</a:t>
            </a:r>
            <a:r>
              <a:rPr kumimoji="1" lang="en-US" altLang="zh-CN" sz="2400">
                <a:latin typeface="Times New Roman" pitchFamily="18" charset="0"/>
              </a:rPr>
              <a:t>Gerlach</a:t>
            </a:r>
            <a:r>
              <a:rPr kumimoji="1" lang="zh-CN" altLang="en-US" sz="2400">
                <a:latin typeface="Times New Roman" pitchFamily="18" charset="0"/>
              </a:rPr>
              <a:t>实验）：中子、质子、介子</a:t>
            </a:r>
          </a:p>
        </p:txBody>
      </p:sp>
      <p:sp>
        <p:nvSpPr>
          <p:cNvPr id="294919" name="Text Box 7"/>
          <p:cNvSpPr txBox="1">
            <a:spLocks noChangeArrowheads="1"/>
          </p:cNvSpPr>
          <p:nvPr/>
        </p:nvSpPr>
        <p:spPr bwMode="auto">
          <a:xfrm>
            <a:off x="492125" y="2438400"/>
            <a:ext cx="81581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400">
                <a:latin typeface="Times New Roman" pitchFamily="18" charset="0"/>
              </a:rPr>
              <a:t>1</a:t>
            </a:r>
            <a:r>
              <a:rPr kumimoji="1" lang="zh-CN" altLang="en-US" sz="2400">
                <a:latin typeface="Times New Roman" pitchFamily="18" charset="0"/>
              </a:rPr>
              <a:t>、电子自旋假设：</a:t>
            </a:r>
            <a:r>
              <a:rPr kumimoji="1" lang="en-US" altLang="zh-CN" sz="2400">
                <a:latin typeface="Times New Roman" pitchFamily="18" charset="0"/>
              </a:rPr>
              <a:t>G. E. Uhlenbeck</a:t>
            </a:r>
            <a:r>
              <a:rPr kumimoji="1" lang="zh-CN" altLang="en-US" sz="2400">
                <a:latin typeface="Times New Roman" pitchFamily="18" charset="0"/>
              </a:rPr>
              <a:t>和</a:t>
            </a:r>
            <a:r>
              <a:rPr kumimoji="1" lang="en-US" altLang="zh-CN" sz="2400">
                <a:latin typeface="Times New Roman" pitchFamily="18" charset="0"/>
              </a:rPr>
              <a:t>S. Goudsmit</a:t>
            </a:r>
            <a:r>
              <a:rPr kumimoji="1" lang="zh-CN" altLang="en-US" sz="2400">
                <a:latin typeface="Times New Roman" pitchFamily="18" charset="0"/>
              </a:rPr>
              <a:t>（</a:t>
            </a:r>
            <a:r>
              <a:rPr kumimoji="1" lang="en-US" altLang="zh-CN" sz="2400">
                <a:latin typeface="Times New Roman" pitchFamily="18" charset="0"/>
              </a:rPr>
              <a:t>1925</a:t>
            </a:r>
            <a:r>
              <a:rPr kumimoji="1" lang="zh-CN" altLang="en-US" sz="2400">
                <a:latin typeface="Times New Roman" pitchFamily="18" charset="0"/>
              </a:rPr>
              <a:t>）；</a:t>
            </a:r>
          </a:p>
          <a:p>
            <a:pPr>
              <a:spcBef>
                <a:spcPct val="20000"/>
              </a:spcBef>
            </a:pPr>
            <a:r>
              <a:rPr kumimoji="1" lang="en-US" altLang="zh-CN" sz="2400">
                <a:latin typeface="Times New Roman" pitchFamily="18" charset="0"/>
              </a:rPr>
              <a:t>2</a:t>
            </a:r>
            <a:r>
              <a:rPr kumimoji="1" lang="zh-CN" altLang="en-US" sz="2400">
                <a:latin typeface="Times New Roman" pitchFamily="18" charset="0"/>
              </a:rPr>
              <a:t>、电子自旋理论：</a:t>
            </a:r>
            <a:r>
              <a:rPr kumimoji="1" lang="en-US" altLang="zh-CN" sz="2400">
                <a:latin typeface="Times New Roman" pitchFamily="18" charset="0"/>
              </a:rPr>
              <a:t>P. A. M. Dirac</a:t>
            </a:r>
            <a:r>
              <a:rPr kumimoji="1" lang="zh-CN" altLang="en-US" sz="2400">
                <a:latin typeface="Times New Roman" pitchFamily="18" charset="0"/>
              </a:rPr>
              <a:t>（</a:t>
            </a:r>
            <a:r>
              <a:rPr kumimoji="1" lang="en-US" altLang="zh-CN" sz="2400">
                <a:latin typeface="Times New Roman" pitchFamily="18" charset="0"/>
              </a:rPr>
              <a:t>1928</a:t>
            </a:r>
            <a:r>
              <a:rPr kumimoji="1" lang="zh-CN" altLang="en-US" sz="2400">
                <a:latin typeface="Times New Roman" pitchFamily="18" charset="0"/>
              </a:rPr>
              <a:t>）</a:t>
            </a:r>
          </a:p>
          <a:p>
            <a:pPr>
              <a:spcBef>
                <a:spcPct val="20000"/>
              </a:spcBef>
            </a:pPr>
            <a:r>
              <a:rPr kumimoji="1" lang="en-US" altLang="zh-CN" sz="2400">
                <a:latin typeface="Times New Roman" pitchFamily="18" charset="0"/>
              </a:rPr>
              <a:t>3</a:t>
            </a:r>
            <a:r>
              <a:rPr kumimoji="1" lang="zh-CN" altLang="en-US" sz="2400">
                <a:latin typeface="Times New Roman" pitchFamily="18" charset="0"/>
              </a:rPr>
              <a:t>、电子自旋测量：</a:t>
            </a:r>
            <a:r>
              <a:rPr kumimoji="1" lang="en-US" altLang="zh-CN" sz="2400">
                <a:latin typeface="Times New Roman" pitchFamily="18" charset="0"/>
              </a:rPr>
              <a:t>Stern</a:t>
            </a:r>
            <a:r>
              <a:rPr kumimoji="1" lang="zh-CN" altLang="en-US" sz="2400">
                <a:latin typeface="Times New Roman" pitchFamily="18" charset="0"/>
              </a:rPr>
              <a:t>－</a:t>
            </a:r>
            <a:r>
              <a:rPr kumimoji="1" lang="en-US" altLang="zh-CN" sz="2400">
                <a:latin typeface="Times New Roman" pitchFamily="18" charset="0"/>
              </a:rPr>
              <a:t>Gerlach</a:t>
            </a:r>
            <a:r>
              <a:rPr kumimoji="1" lang="zh-CN" altLang="en-US" sz="2400">
                <a:latin typeface="Times New Roman" pitchFamily="18" charset="0"/>
              </a:rPr>
              <a:t>实验（</a:t>
            </a:r>
            <a:r>
              <a:rPr kumimoji="1" lang="en-US" altLang="zh-CN" sz="2400">
                <a:latin typeface="Times New Roman" pitchFamily="18" charset="0"/>
              </a:rPr>
              <a:t>1922</a:t>
            </a:r>
            <a:r>
              <a:rPr kumimoji="1" lang="zh-CN" altLang="en-US" sz="2400">
                <a:latin typeface="Times New Roman" pitchFamily="18" charset="0"/>
              </a:rPr>
              <a:t>）</a:t>
            </a:r>
          </a:p>
        </p:txBody>
      </p:sp>
      <p:sp>
        <p:nvSpPr>
          <p:cNvPr id="294920" name="AutoShape 8"/>
          <p:cNvSpPr>
            <a:spLocks noChangeArrowheads="1"/>
          </p:cNvSpPr>
          <p:nvPr/>
        </p:nvSpPr>
        <p:spPr bwMode="auto">
          <a:xfrm>
            <a:off x="762000" y="3962400"/>
            <a:ext cx="8077200" cy="609600"/>
          </a:xfrm>
          <a:prstGeom prst="wedgeRectCallout">
            <a:avLst>
              <a:gd name="adj1" fmla="val -12736"/>
              <a:gd name="adj2" fmla="val -89583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 sz="2400">
                <a:latin typeface="Times New Roman" pitchFamily="18" charset="0"/>
              </a:rPr>
              <a:t>candidate for the most beautiful experiment (Robert P Crease )</a:t>
            </a:r>
          </a:p>
        </p:txBody>
      </p:sp>
      <p:sp>
        <p:nvSpPr>
          <p:cNvPr id="294921" name="Text Box 9"/>
          <p:cNvSpPr txBox="1">
            <a:spLocks noChangeArrowheads="1"/>
          </p:cNvSpPr>
          <p:nvPr/>
        </p:nvSpPr>
        <p:spPr bwMode="auto">
          <a:xfrm>
            <a:off x="457200" y="5334000"/>
            <a:ext cx="85725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</a:pPr>
            <a:r>
              <a:rPr kumimoji="1" lang="en-US" altLang="zh-CN" sz="2400">
                <a:latin typeface="Times New Roman" pitchFamily="18" charset="0"/>
              </a:rPr>
              <a:t>5</a:t>
            </a:r>
            <a:r>
              <a:rPr kumimoji="1" lang="zh-CN" altLang="en-US" sz="2400">
                <a:latin typeface="Times New Roman" pitchFamily="18" charset="0"/>
              </a:rPr>
              <a:t>、原子核磁矩：核磁共振（</a:t>
            </a:r>
            <a:r>
              <a:rPr kumimoji="1" lang="en-US" altLang="zh-CN" sz="2400">
                <a:latin typeface="Times New Roman" pitchFamily="18" charset="0"/>
              </a:rPr>
              <a:t>NMR</a:t>
            </a:r>
            <a:r>
              <a:rPr kumimoji="1" lang="zh-CN" altLang="en-US" sz="2400">
                <a:latin typeface="Times New Roman" pitchFamily="18" charset="0"/>
              </a:rPr>
              <a:t>）、自旋回波（</a:t>
            </a:r>
            <a:r>
              <a:rPr kumimoji="1" lang="en-US" altLang="zh-CN" sz="2400">
                <a:latin typeface="Times New Roman" pitchFamily="18" charset="0"/>
              </a:rPr>
              <a:t>spin echo</a:t>
            </a:r>
            <a:r>
              <a:rPr kumimoji="1" lang="zh-CN" altLang="en-US" sz="2400">
                <a:latin typeface="Times New Roman" pitchFamily="18" charset="0"/>
              </a:rPr>
              <a:t>）</a:t>
            </a:r>
          </a:p>
          <a:p>
            <a:pPr>
              <a:spcBef>
                <a:spcPct val="40000"/>
              </a:spcBef>
            </a:pPr>
            <a:r>
              <a:rPr kumimoji="1" lang="zh-CN" altLang="en-US" sz="2400">
                <a:latin typeface="Times New Roman" pitchFamily="18" charset="0"/>
              </a:rPr>
              <a:t>                              </a:t>
            </a:r>
            <a:r>
              <a:rPr kumimoji="1" lang="en-US" altLang="zh-CN" sz="2400">
                <a:solidFill>
                  <a:srgbClr val="0000FF"/>
                </a:solidFill>
                <a:latin typeface="Times New Roman" pitchFamily="18" charset="0"/>
              </a:rPr>
              <a:t>Mössbauer</a:t>
            </a:r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</a:rPr>
              <a:t>效应、</a:t>
            </a:r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－介子自旋共振（ －</a:t>
            </a:r>
            <a:r>
              <a:rPr kumimoji="1" lang="en-US" altLang="zh-CN" sz="24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SR</a:t>
            </a:r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）</a:t>
            </a:r>
            <a:endParaRPr kumimoji="1" lang="zh-CN" altLang="en-US" sz="240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40000"/>
              </a:spcBef>
            </a:pPr>
            <a:r>
              <a:rPr kumimoji="1" lang="zh-CN" altLang="en-US" sz="2400">
                <a:latin typeface="Times New Roman" pitchFamily="18" charset="0"/>
              </a:rPr>
              <a:t>                              </a:t>
            </a:r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</a:rPr>
              <a:t>中子衍射（抑制电子的磁性散射）</a:t>
            </a:r>
          </a:p>
        </p:txBody>
      </p:sp>
      <p:sp>
        <p:nvSpPr>
          <p:cNvPr id="294922" name="Text Box 10"/>
          <p:cNvSpPr txBox="1">
            <a:spLocks noChangeArrowheads="1"/>
          </p:cNvSpPr>
          <p:nvPr/>
        </p:nvSpPr>
        <p:spPr bwMode="auto">
          <a:xfrm>
            <a:off x="700088" y="2286000"/>
            <a:ext cx="7742237" cy="3303588"/>
          </a:xfrm>
          <a:prstGeom prst="rect">
            <a:avLst/>
          </a:prstGeom>
          <a:solidFill>
            <a:srgbClr val="ECF3FA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spcBef>
                <a:spcPct val="30000"/>
              </a:spcBef>
            </a:pPr>
            <a:r>
              <a:rPr kumimoji="1" lang="en-US" altLang="zh-CN" sz="2000">
                <a:latin typeface="Times New Roman" pitchFamily="18" charset="0"/>
              </a:rPr>
              <a:t>               Candidates for the most beautiful experiments in physics</a:t>
            </a:r>
          </a:p>
          <a:p>
            <a:pPr marL="457200" indent="-457200" algn="just">
              <a:spcBef>
                <a:spcPct val="30000"/>
              </a:spcBef>
            </a:pPr>
            <a:r>
              <a:rPr kumimoji="1" lang="en-US" altLang="zh-CN" sz="2000">
                <a:latin typeface="Times New Roman" pitchFamily="18" charset="0"/>
              </a:rPr>
              <a:t>                              </a:t>
            </a:r>
            <a:r>
              <a:rPr kumimoji="1" lang="zh-CN" altLang="en-US" sz="2000">
                <a:latin typeface="Times New Roman" pitchFamily="18" charset="0"/>
              </a:rPr>
              <a:t>（</a:t>
            </a:r>
            <a:r>
              <a:rPr kumimoji="1" lang="en-US" altLang="zh-CN" sz="2000">
                <a:latin typeface="Times New Roman" pitchFamily="18" charset="0"/>
              </a:rPr>
              <a:t>Robert P Crease, </a:t>
            </a:r>
            <a:r>
              <a:rPr kumimoji="1" lang="zh-CN" altLang="en-US" sz="2000">
                <a:latin typeface="Times New Roman" pitchFamily="18" charset="0"/>
              </a:rPr>
              <a:t>纽约石溪分校）</a:t>
            </a:r>
          </a:p>
          <a:p>
            <a:pPr marL="457200" indent="-457200" algn="just">
              <a:spcBef>
                <a:spcPct val="60000"/>
              </a:spcBef>
              <a:buFontTx/>
              <a:buAutoNum type="arabicPeriod"/>
            </a:pPr>
            <a:r>
              <a:rPr kumimoji="1" lang="en-US" altLang="zh-CN" sz="2000">
                <a:latin typeface="Times New Roman" pitchFamily="18" charset="0"/>
              </a:rPr>
              <a:t>Stern</a:t>
            </a:r>
            <a:r>
              <a:rPr kumimoji="1" lang="zh-CN" altLang="en-US" sz="2000">
                <a:latin typeface="Times New Roman" pitchFamily="18" charset="0"/>
              </a:rPr>
              <a:t>－</a:t>
            </a:r>
            <a:r>
              <a:rPr kumimoji="1" lang="en-US" altLang="zh-CN" sz="2000">
                <a:latin typeface="Times New Roman" pitchFamily="18" charset="0"/>
              </a:rPr>
              <a:t>Gerlach</a:t>
            </a:r>
            <a:r>
              <a:rPr kumimoji="1" lang="zh-CN" altLang="en-US" sz="2000">
                <a:latin typeface="Times New Roman" pitchFamily="18" charset="0"/>
              </a:rPr>
              <a:t>实验（</a:t>
            </a:r>
            <a:r>
              <a:rPr kumimoji="1" lang="en-US" altLang="zh-CN" sz="2000">
                <a:latin typeface="Times New Roman" pitchFamily="18" charset="0"/>
              </a:rPr>
              <a:t>1922</a:t>
            </a:r>
            <a:r>
              <a:rPr kumimoji="1" lang="zh-CN" altLang="en-US" sz="2000">
                <a:latin typeface="Times New Roman" pitchFamily="18" charset="0"/>
              </a:rPr>
              <a:t>年）：电子自旋</a:t>
            </a:r>
          </a:p>
          <a:p>
            <a:pPr marL="457200" indent="-457200" algn="just">
              <a:spcBef>
                <a:spcPct val="30000"/>
              </a:spcBef>
              <a:buFontTx/>
              <a:buAutoNum type="arabicPeriod"/>
            </a:pPr>
            <a:r>
              <a:rPr kumimoji="1" lang="en-US" altLang="zh-CN" sz="2000">
                <a:latin typeface="Times New Roman" pitchFamily="18" charset="0"/>
              </a:rPr>
              <a:t>Michelson</a:t>
            </a:r>
            <a:r>
              <a:rPr kumimoji="1" lang="zh-CN" altLang="en-US" sz="2000">
                <a:latin typeface="Times New Roman" pitchFamily="18" charset="0"/>
              </a:rPr>
              <a:t>－</a:t>
            </a:r>
            <a:r>
              <a:rPr kumimoji="1" lang="en-US" altLang="zh-CN" sz="2000">
                <a:latin typeface="Times New Roman" pitchFamily="18" charset="0"/>
              </a:rPr>
              <a:t>Morley</a:t>
            </a:r>
            <a:r>
              <a:rPr kumimoji="1" lang="zh-CN" altLang="en-US" sz="2000">
                <a:latin typeface="Times New Roman" pitchFamily="18" charset="0"/>
              </a:rPr>
              <a:t>实验（</a:t>
            </a:r>
            <a:r>
              <a:rPr kumimoji="1" lang="en-US" altLang="zh-CN" sz="2000">
                <a:latin typeface="Times New Roman" pitchFamily="18" charset="0"/>
              </a:rPr>
              <a:t>1887</a:t>
            </a:r>
            <a:r>
              <a:rPr kumimoji="1" lang="zh-CN" altLang="en-US" sz="2000">
                <a:latin typeface="Times New Roman" pitchFamily="18" charset="0"/>
              </a:rPr>
              <a:t>年）：光传播</a:t>
            </a:r>
          </a:p>
          <a:p>
            <a:pPr marL="457200" indent="-457200" algn="just">
              <a:spcBef>
                <a:spcPct val="30000"/>
              </a:spcBef>
              <a:buFontTx/>
              <a:buAutoNum type="arabicPeriod"/>
            </a:pPr>
            <a:r>
              <a:rPr kumimoji="1" lang="en-US" altLang="zh-CN" sz="2000">
                <a:latin typeface="Times New Roman" pitchFamily="18" charset="0"/>
              </a:rPr>
              <a:t>Cavendish</a:t>
            </a:r>
            <a:r>
              <a:rPr kumimoji="1" lang="zh-CN" altLang="en-US" sz="2000">
                <a:latin typeface="Times New Roman" pitchFamily="18" charset="0"/>
              </a:rPr>
              <a:t>实验（</a:t>
            </a:r>
            <a:r>
              <a:rPr kumimoji="1" lang="en-US" altLang="zh-CN" sz="2000">
                <a:latin typeface="Times New Roman" pitchFamily="18" charset="0"/>
              </a:rPr>
              <a:t>1776</a:t>
            </a:r>
            <a:r>
              <a:rPr kumimoji="1" lang="zh-CN" altLang="en-US" sz="2000">
                <a:latin typeface="Times New Roman" pitchFamily="18" charset="0"/>
              </a:rPr>
              <a:t>年）：空球壳的电荷分布、电荷作用</a:t>
            </a:r>
          </a:p>
          <a:p>
            <a:pPr marL="457200" indent="-457200" algn="just">
              <a:spcBef>
                <a:spcPct val="30000"/>
              </a:spcBef>
              <a:buFontTx/>
              <a:buAutoNum type="arabicPeriod"/>
            </a:pPr>
            <a:r>
              <a:rPr kumimoji="1" lang="en-US" altLang="zh-CN" sz="2000">
                <a:latin typeface="Times New Roman" pitchFamily="18" charset="0"/>
              </a:rPr>
              <a:t>Weber</a:t>
            </a:r>
            <a:r>
              <a:rPr kumimoji="1" lang="zh-CN" altLang="en-US" sz="2000">
                <a:latin typeface="Times New Roman" pitchFamily="18" charset="0"/>
              </a:rPr>
              <a:t>－</a:t>
            </a:r>
            <a:r>
              <a:rPr kumimoji="1" lang="en-US" altLang="zh-CN" sz="2000">
                <a:latin typeface="Times New Roman" pitchFamily="18" charset="0"/>
              </a:rPr>
              <a:t>Kohlrausch</a:t>
            </a:r>
            <a:r>
              <a:rPr kumimoji="1" lang="zh-CN" altLang="en-US" sz="2000">
                <a:latin typeface="Times New Roman" pitchFamily="18" charset="0"/>
              </a:rPr>
              <a:t>实验（</a:t>
            </a:r>
            <a:r>
              <a:rPr kumimoji="1" lang="en-US" altLang="zh-CN" sz="2000">
                <a:latin typeface="Times New Roman" pitchFamily="18" charset="0"/>
              </a:rPr>
              <a:t>1856</a:t>
            </a:r>
            <a:r>
              <a:rPr kumimoji="1" lang="zh-CN" altLang="en-US" sz="2000">
                <a:latin typeface="Times New Roman" pitchFamily="18" charset="0"/>
              </a:rPr>
              <a:t>年）：静止电荷与运动电荷关系</a:t>
            </a:r>
          </a:p>
          <a:p>
            <a:pPr marL="457200" indent="-457200" algn="just">
              <a:spcBef>
                <a:spcPct val="30000"/>
              </a:spcBef>
              <a:buFontTx/>
              <a:buAutoNum type="arabicPeriod"/>
            </a:pPr>
            <a:r>
              <a:rPr kumimoji="1" lang="zh-CN" altLang="en-US" sz="2000">
                <a:latin typeface="Times New Roman" pitchFamily="18" charset="0"/>
              </a:rPr>
              <a:t>吴健雄实验（</a:t>
            </a:r>
            <a:r>
              <a:rPr kumimoji="1" lang="en-US" altLang="zh-CN" sz="2000">
                <a:latin typeface="Times New Roman" pitchFamily="18" charset="0"/>
              </a:rPr>
              <a:t>1956</a:t>
            </a:r>
            <a:r>
              <a:rPr kumimoji="1" lang="zh-CN" altLang="en-US" sz="2000">
                <a:latin typeface="Times New Roman" pitchFamily="18" charset="0"/>
              </a:rPr>
              <a:t>年）：弱相互作用的宇称不守恒</a:t>
            </a:r>
          </a:p>
          <a:p>
            <a:pPr marL="457200" indent="-457200" algn="just">
              <a:spcBef>
                <a:spcPct val="30000"/>
              </a:spcBef>
            </a:pPr>
            <a:r>
              <a:rPr kumimoji="1" lang="zh-CN" altLang="en-US" sz="2000">
                <a:latin typeface="Times New Roman" pitchFamily="18" charset="0"/>
              </a:rPr>
              <a:t>        </a:t>
            </a:r>
            <a:r>
              <a:rPr kumimoji="1" lang="en-US" altLang="zh-CN" sz="2000">
                <a:latin typeface="Times New Roman" pitchFamily="18" charset="0"/>
              </a:rPr>
              <a:t>…</a:t>
            </a:r>
          </a:p>
        </p:txBody>
      </p:sp>
      <p:sp>
        <p:nvSpPr>
          <p:cNvPr id="294923" name="Text Box 11"/>
          <p:cNvSpPr txBox="1">
            <a:spLocks noChangeArrowheads="1"/>
          </p:cNvSpPr>
          <p:nvPr/>
        </p:nvSpPr>
        <p:spPr bwMode="auto">
          <a:xfrm>
            <a:off x="0" y="6400800"/>
            <a:ext cx="231775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>
                <a:solidFill>
                  <a:srgbClr val="FFFFFF"/>
                </a:solidFill>
                <a:latin typeface="Times New Roman" pitchFamily="18" charset="0"/>
                <a:ea typeface="黑体" pitchFamily="49" charset="-122"/>
              </a:rPr>
              <a:t>蓝色：另有专题</a:t>
            </a:r>
          </a:p>
        </p:txBody>
      </p:sp>
      <p:sp>
        <p:nvSpPr>
          <p:cNvPr id="294924" name="Text Box 12"/>
          <p:cNvSpPr txBox="1">
            <a:spLocks noChangeArrowheads="1"/>
          </p:cNvSpPr>
          <p:nvPr/>
        </p:nvSpPr>
        <p:spPr bwMode="auto">
          <a:xfrm>
            <a:off x="0" y="423863"/>
            <a:ext cx="63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</a:t>
            </a:r>
          </a:p>
        </p:txBody>
      </p:sp>
      <p:sp>
        <p:nvSpPr>
          <p:cNvPr id="294925" name="Text Box 13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、磁性参数测量概况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4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9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94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8" grpId="0" autoUpdateAnimBg="0"/>
      <p:bldP spid="294921" grpId="0" autoUpdateAnimBg="0"/>
      <p:bldP spid="294922" grpId="0" animBg="1" autoUpdateAnimBg="0"/>
      <p:bldP spid="294923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58775"/>
            <a:ext cx="6781800" cy="838200"/>
          </a:xfrm>
          <a:gradFill rotWithShape="0">
            <a:gsLst>
              <a:gs pos="0">
                <a:srgbClr val="FFFFFF"/>
              </a:gs>
              <a:gs pos="100000">
                <a:srgbClr val="EEE8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 sz="4800">
                <a:solidFill>
                  <a:schemeClr val="tx1"/>
                </a:solidFill>
                <a:ea typeface="隶书" pitchFamily="49" charset="-122"/>
              </a:rPr>
              <a:t>3.2 </a:t>
            </a:r>
            <a:r>
              <a:rPr lang="zh-CN" altLang="en-US" sz="4800">
                <a:solidFill>
                  <a:schemeClr val="tx1"/>
                </a:solidFill>
                <a:ea typeface="隶书" pitchFamily="49" charset="-122"/>
              </a:rPr>
              <a:t>自旋与轨道磁矩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57288"/>
            <a:ext cx="6713697" cy="646331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 dirty="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自由粒子的磁矩：</a:t>
            </a:r>
            <a:r>
              <a:rPr lang="zh-CN" altLang="en-US" sz="3600" dirty="0">
                <a:solidFill>
                  <a:srgbClr val="FF0000"/>
                </a:solidFill>
                <a:ea typeface="华文新魏" pitchFamily="2" charset="-122"/>
              </a:rPr>
              <a:t>－基本解决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23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1447800" y="1909763"/>
            <a:ext cx="6248400" cy="466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000">
                <a:latin typeface="Times New Roman" pitchFamily="18" charset="0"/>
              </a:rPr>
              <a:t>中子、质子（氢离子）、电子、原子、离子、原子团</a:t>
            </a:r>
          </a:p>
        </p:txBody>
      </p:sp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887413" y="4322763"/>
            <a:ext cx="7161212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</a:pPr>
            <a:r>
              <a:rPr kumimoji="1" lang="zh-CN" altLang="en-US" sz="2400" dirty="0">
                <a:latin typeface="Times New Roman" pitchFamily="18" charset="0"/>
              </a:rPr>
              <a:t>一般是磁性材料：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itchFamily="18" charset="0"/>
              </a:rPr>
              <a:t>－基本解决？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 dirty="0">
                <a:latin typeface="Times New Roman" pitchFamily="18" charset="0"/>
              </a:rPr>
              <a:t>1</a:t>
            </a:r>
            <a:r>
              <a:rPr kumimoji="1" lang="zh-CN" altLang="en-US" sz="2400" dirty="0">
                <a:latin typeface="Times New Roman" pitchFamily="18" charset="0"/>
              </a:rPr>
              <a:t>、元素分辨的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itchFamily="18" charset="0"/>
              </a:rPr>
              <a:t>自旋</a:t>
            </a:r>
            <a:r>
              <a:rPr kumimoji="1" lang="zh-CN" altLang="en-US" sz="2400" dirty="0">
                <a:latin typeface="Times New Roman" pitchFamily="18" charset="0"/>
              </a:rPr>
              <a:t>与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itchFamily="18" charset="0"/>
              </a:rPr>
              <a:t>轨道磁矩</a:t>
            </a:r>
            <a:r>
              <a:rPr kumimoji="1" lang="zh-CN" altLang="en-US" sz="2400" dirty="0">
                <a:latin typeface="Times New Roman" pitchFamily="18" charset="0"/>
              </a:rPr>
              <a:t>：磁二色谱（</a:t>
            </a:r>
            <a:r>
              <a:rPr kumimoji="1" lang="en-US" altLang="zh-CN" sz="2400" dirty="0">
                <a:latin typeface="Times New Roman" pitchFamily="18" charset="0"/>
              </a:rPr>
              <a:t>XMD</a:t>
            </a:r>
            <a:r>
              <a:rPr kumimoji="1" lang="zh-CN" altLang="en-US" sz="2400" dirty="0">
                <a:latin typeface="Times New Roman" pitchFamily="18" charset="0"/>
              </a:rPr>
              <a:t>）</a:t>
            </a:r>
          </a:p>
          <a:p>
            <a:pPr>
              <a:spcBef>
                <a:spcPct val="40000"/>
              </a:spcBef>
            </a:pPr>
            <a:r>
              <a:rPr kumimoji="1" lang="en-US" altLang="zh-CN" sz="2400" dirty="0">
                <a:latin typeface="Times New Roman" pitchFamily="18" charset="0"/>
              </a:rPr>
              <a:t>2</a:t>
            </a:r>
            <a:r>
              <a:rPr kumimoji="1" lang="zh-CN" altLang="en-US" sz="2400" dirty="0">
                <a:latin typeface="Times New Roman" pitchFamily="18" charset="0"/>
              </a:rPr>
              <a:t>、非元素分辨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itchFamily="18" charset="0"/>
              </a:rPr>
              <a:t>原子磁矩</a:t>
            </a:r>
            <a:r>
              <a:rPr kumimoji="1" lang="zh-CN" altLang="en-US" sz="2400" dirty="0">
                <a:latin typeface="Times New Roman" pitchFamily="18" charset="0"/>
              </a:rPr>
              <a:t>：</a:t>
            </a:r>
            <a:r>
              <a:rPr kumimoji="1" lang="zh-CN" altLang="en-US" sz="2400" dirty="0">
                <a:solidFill>
                  <a:srgbClr val="0000FF"/>
                </a:solidFill>
                <a:latin typeface="Times New Roman" pitchFamily="18" charset="0"/>
              </a:rPr>
              <a:t>中子散射、</a:t>
            </a:r>
            <a:r>
              <a:rPr kumimoji="1" lang="en-US" altLang="zh-CN" sz="2400" dirty="0" err="1">
                <a:solidFill>
                  <a:srgbClr val="0000FF"/>
                </a:solidFill>
                <a:latin typeface="Times New Roman" pitchFamily="18" charset="0"/>
              </a:rPr>
              <a:t>Mössbauer</a:t>
            </a:r>
            <a:r>
              <a:rPr kumimoji="1" lang="zh-CN" altLang="en-US" sz="2400" dirty="0">
                <a:solidFill>
                  <a:srgbClr val="0000FF"/>
                </a:solidFill>
                <a:latin typeface="Times New Roman" pitchFamily="18" charset="0"/>
              </a:rPr>
              <a:t>谱？</a:t>
            </a:r>
            <a:endParaRPr kumimoji="1" lang="zh-CN" altLang="en-US" sz="2400" dirty="0">
              <a:latin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2400" dirty="0">
                <a:latin typeface="Times New Roman" pitchFamily="18" charset="0"/>
              </a:rPr>
              <a:t>3</a:t>
            </a:r>
            <a:r>
              <a:rPr kumimoji="1" lang="zh-CN" altLang="en-US" sz="2400" dirty="0">
                <a:latin typeface="Times New Roman" pitchFamily="18" charset="0"/>
              </a:rPr>
              <a:t>、总体磁矩：</a:t>
            </a:r>
            <a:r>
              <a:rPr kumimoji="1" lang="en-US" altLang="zh-CN" sz="2400" dirty="0">
                <a:latin typeface="Times New Roman" pitchFamily="18" charset="0"/>
              </a:rPr>
              <a:t>1&amp;2</a:t>
            </a:r>
            <a:r>
              <a:rPr kumimoji="1" lang="zh-CN" altLang="en-US" sz="2400" dirty="0">
                <a:latin typeface="Times New Roman" pitchFamily="18" charset="0"/>
              </a:rPr>
              <a:t>，宏观磁性测量。</a:t>
            </a:r>
          </a:p>
        </p:txBody>
      </p:sp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889000" y="2605088"/>
            <a:ext cx="73469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400" dirty="0">
                <a:latin typeface="Times New Roman" pitchFamily="18" charset="0"/>
              </a:rPr>
              <a:t>6</a:t>
            </a:r>
            <a:r>
              <a:rPr kumimoji="1" lang="zh-CN" altLang="en-US" sz="2400" dirty="0">
                <a:latin typeface="Times New Roman" pitchFamily="18" charset="0"/>
              </a:rPr>
              <a:t>、自由粒子的形成：（实现无相互作用的自由状态）</a:t>
            </a:r>
          </a:p>
          <a:p>
            <a:pPr>
              <a:spcBef>
                <a:spcPct val="20000"/>
              </a:spcBef>
            </a:pPr>
            <a:r>
              <a:rPr kumimoji="1" lang="en-US" altLang="zh-CN" sz="2400" dirty="0">
                <a:latin typeface="Times New Roman" pitchFamily="18" charset="0"/>
              </a:rPr>
              <a:t>7</a:t>
            </a:r>
            <a:r>
              <a:rPr kumimoji="1" lang="zh-CN" altLang="en-US" sz="2400" dirty="0">
                <a:latin typeface="Times New Roman" pitchFamily="18" charset="0"/>
              </a:rPr>
              <a:t>、宏观磁性测量技术：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itchFamily="18" charset="0"/>
              </a:rPr>
              <a:t>可用－统计平均</a:t>
            </a:r>
          </a:p>
        </p:txBody>
      </p:sp>
      <p:sp>
        <p:nvSpPr>
          <p:cNvPr id="295944" name="Rectangle 8"/>
          <p:cNvSpPr>
            <a:spLocks noChangeArrowheads="1"/>
          </p:cNvSpPr>
          <p:nvPr/>
        </p:nvSpPr>
        <p:spPr bwMode="auto">
          <a:xfrm>
            <a:off x="533400" y="3581400"/>
            <a:ext cx="71753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kumimoji="1" lang="en-US" altLang="zh-CN" sz="3600" dirty="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zh-CN" altLang="en-US" sz="3600" dirty="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凝聚体的电子自旋与轨道磁矩：</a:t>
            </a:r>
          </a:p>
        </p:txBody>
      </p:sp>
      <p:sp>
        <p:nvSpPr>
          <p:cNvPr id="295945" name="Text Box 9"/>
          <p:cNvSpPr txBox="1">
            <a:spLocks noChangeArrowheads="1"/>
          </p:cNvSpPr>
          <p:nvPr/>
        </p:nvSpPr>
        <p:spPr bwMode="auto">
          <a:xfrm>
            <a:off x="0" y="423863"/>
            <a:ext cx="63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</a:t>
            </a:r>
          </a:p>
        </p:txBody>
      </p:sp>
      <p:sp>
        <p:nvSpPr>
          <p:cNvPr id="295946" name="Text Box 10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、磁性参数测量概况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5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5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5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2" grpId="0" build="p" autoUpdateAnimBg="0" advAuto="1000"/>
      <p:bldP spid="295944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58775"/>
            <a:ext cx="6781800" cy="838200"/>
          </a:xfrm>
          <a:gradFill rotWithShape="0">
            <a:gsLst>
              <a:gs pos="0">
                <a:srgbClr val="FFFFFF"/>
              </a:gs>
              <a:gs pos="100000">
                <a:srgbClr val="EEE8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 sz="4800">
                <a:solidFill>
                  <a:schemeClr val="tx1"/>
                </a:solidFill>
                <a:ea typeface="隶书" pitchFamily="49" charset="-122"/>
              </a:rPr>
              <a:t>3.2 </a:t>
            </a:r>
            <a:r>
              <a:rPr lang="zh-CN" altLang="en-US" sz="4800">
                <a:solidFill>
                  <a:schemeClr val="tx1"/>
                </a:solidFill>
                <a:ea typeface="隶书" pitchFamily="49" charset="-122"/>
              </a:rPr>
              <a:t>自旋与轨道磁矩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772400" cy="646331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 dirty="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凝聚体的原子核磁矩：</a:t>
            </a:r>
            <a:r>
              <a:rPr lang="zh-CN" altLang="en-US" sz="3600" dirty="0">
                <a:solidFill>
                  <a:srgbClr val="FF0000"/>
                </a:solidFill>
                <a:ea typeface="华文新魏" pitchFamily="2" charset="-122"/>
              </a:rPr>
              <a:t>－基本解决</a:t>
            </a: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24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1401901" y="1828800"/>
            <a:ext cx="6340197" cy="46166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ctr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000">
                <a:latin typeface="Times New Roman" pitchFamily="18" charset="0"/>
              </a:rPr>
              <a:t>原子核磁矩的测量途径：与自由粒子的原子核磁矩相同</a:t>
            </a:r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501650" y="2463800"/>
            <a:ext cx="4629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800" dirty="0">
                <a:latin typeface="Times New Roman" pitchFamily="18" charset="0"/>
              </a:rPr>
              <a:t>1</a:t>
            </a:r>
            <a:r>
              <a:rPr kumimoji="1" lang="zh-CN" altLang="en-US" sz="2800" dirty="0">
                <a:latin typeface="Times New Roman" pitchFamily="18" charset="0"/>
              </a:rPr>
              <a:t>、原子核磁矩本身的特性：</a:t>
            </a:r>
          </a:p>
        </p:txBody>
      </p:sp>
      <p:sp>
        <p:nvSpPr>
          <p:cNvPr id="296967" name="Text Box 7"/>
          <p:cNvSpPr txBox="1">
            <a:spLocks noChangeArrowheads="1"/>
          </p:cNvSpPr>
          <p:nvPr/>
        </p:nvSpPr>
        <p:spPr bwMode="auto">
          <a:xfrm>
            <a:off x="914400" y="3063875"/>
            <a:ext cx="7924800" cy="10509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616075" indent="-1616075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dirty="0">
                <a:solidFill>
                  <a:srgbClr val="0000FF"/>
                </a:solidFill>
                <a:latin typeface="Times New Roman" pitchFamily="18" charset="0"/>
              </a:rPr>
              <a:t>中子散射：核磁矩与中子磁矩的相互作用（高角）</a:t>
            </a:r>
          </a:p>
          <a:p>
            <a:pPr marL="1616075" indent="-1616075"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dirty="0">
                <a:latin typeface="Times New Roman" pitchFamily="18" charset="0"/>
              </a:rPr>
              <a:t>核磁共振：核磁矩基态亚能级（</a:t>
            </a:r>
            <a:r>
              <a:rPr kumimoji="1" lang="en-US" altLang="zh-CN" sz="2400" dirty="0">
                <a:latin typeface="Times New Roman" pitchFamily="18" charset="0"/>
              </a:rPr>
              <a:t>Zeeman</a:t>
            </a:r>
            <a:r>
              <a:rPr kumimoji="1" lang="zh-CN" altLang="en-US" sz="2400" dirty="0">
                <a:latin typeface="Times New Roman" pitchFamily="18" charset="0"/>
              </a:rPr>
              <a:t>能级）之间跃迁</a:t>
            </a:r>
          </a:p>
        </p:txBody>
      </p:sp>
      <p:sp>
        <p:nvSpPr>
          <p:cNvPr id="296968" name="Text Box 8"/>
          <p:cNvSpPr txBox="1">
            <a:spLocks noChangeArrowheads="1"/>
          </p:cNvSpPr>
          <p:nvPr/>
        </p:nvSpPr>
        <p:spPr bwMode="auto">
          <a:xfrm>
            <a:off x="533400" y="4368800"/>
            <a:ext cx="5695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800" dirty="0">
                <a:latin typeface="Times New Roman" pitchFamily="18" charset="0"/>
              </a:rPr>
              <a:t>2</a:t>
            </a:r>
            <a:r>
              <a:rPr kumimoji="1" lang="zh-CN" altLang="en-US" sz="2800" dirty="0">
                <a:latin typeface="Times New Roman" pitchFamily="18" charset="0"/>
              </a:rPr>
              <a:t>、原子核磁矩与电子的相互作用：</a:t>
            </a:r>
          </a:p>
        </p:txBody>
      </p:sp>
      <p:sp>
        <p:nvSpPr>
          <p:cNvPr id="296969" name="Text Box 9"/>
          <p:cNvSpPr txBox="1">
            <a:spLocks noChangeArrowheads="1"/>
          </p:cNvSpPr>
          <p:nvPr/>
        </p:nvSpPr>
        <p:spPr bwMode="auto">
          <a:xfrm>
            <a:off x="838200" y="4991100"/>
            <a:ext cx="7924800" cy="15621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616075" indent="-1616075"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dirty="0">
                <a:latin typeface="Times New Roman" pitchFamily="18" charset="0"/>
              </a:rPr>
              <a:t>由于磁超精细相互作用的存在：</a:t>
            </a:r>
          </a:p>
          <a:p>
            <a:pPr marL="1616075" indent="-1616075" algn="just"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2400" dirty="0" err="1">
                <a:solidFill>
                  <a:srgbClr val="0000FF"/>
                </a:solidFill>
                <a:latin typeface="Times New Roman" pitchFamily="18" charset="0"/>
              </a:rPr>
              <a:t>Mössbauer</a:t>
            </a:r>
            <a:r>
              <a:rPr kumimoji="1" lang="zh-CN" altLang="en-US" sz="2400" dirty="0">
                <a:solidFill>
                  <a:srgbClr val="0000FF"/>
                </a:solidFill>
                <a:latin typeface="Times New Roman" pitchFamily="18" charset="0"/>
              </a:rPr>
              <a:t>效应：核磁矩基态与激发态之间的能级跃迁；</a:t>
            </a:r>
          </a:p>
          <a:p>
            <a:pPr marL="1616075" indent="-1616075"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dirty="0">
                <a:latin typeface="Times New Roman" pitchFamily="18" charset="0"/>
              </a:rPr>
              <a:t>电子自旋共振（</a:t>
            </a:r>
            <a:r>
              <a:rPr kumimoji="1" lang="en-US" altLang="zh-CN" sz="2400" dirty="0">
                <a:latin typeface="Times New Roman" pitchFamily="18" charset="0"/>
              </a:rPr>
              <a:t>ESR</a:t>
            </a:r>
            <a:r>
              <a:rPr kumimoji="1" lang="zh-CN" altLang="en-US" sz="2400" dirty="0">
                <a:latin typeface="Times New Roman" pitchFamily="18" charset="0"/>
              </a:rPr>
              <a:t>）、</a:t>
            </a:r>
            <a:r>
              <a:rPr kumimoji="1" lang="zh-CN" altLang="en-US" sz="2400" dirty="0">
                <a:solidFill>
                  <a:srgbClr val="0000FF"/>
                </a:solidFill>
                <a:latin typeface="Times New Roman" pitchFamily="18" charset="0"/>
              </a:rPr>
              <a:t>光谱超精细结构、 </a:t>
            </a:r>
            <a:r>
              <a:rPr kumimoji="1" lang="zh-CN" altLang="en-US" sz="24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－</a:t>
            </a:r>
            <a:r>
              <a:rPr kumimoji="1" lang="en-US" altLang="zh-CN" sz="24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SR</a:t>
            </a:r>
          </a:p>
        </p:txBody>
      </p:sp>
      <p:sp>
        <p:nvSpPr>
          <p:cNvPr id="296970" name="Text Box 10"/>
          <p:cNvSpPr txBox="1">
            <a:spLocks noChangeArrowheads="1"/>
          </p:cNvSpPr>
          <p:nvPr/>
        </p:nvSpPr>
        <p:spPr bwMode="auto">
          <a:xfrm>
            <a:off x="0" y="423863"/>
            <a:ext cx="63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</a:t>
            </a:r>
          </a:p>
        </p:txBody>
      </p:sp>
      <p:sp>
        <p:nvSpPr>
          <p:cNvPr id="296971" name="Text Box 11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、磁性参数测量概况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33375"/>
            <a:ext cx="6781800" cy="838200"/>
          </a:xfrm>
          <a:gradFill rotWithShape="0">
            <a:gsLst>
              <a:gs pos="0">
                <a:srgbClr val="FFFFFF"/>
              </a:gs>
              <a:gs pos="100000">
                <a:srgbClr val="EEE8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3.3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磁结构与相互作用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772400" cy="646331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 dirty="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磁结构</a:t>
            </a:r>
            <a:r>
              <a:rPr lang="zh-CN" altLang="en-US" sz="3600" dirty="0">
                <a:solidFill>
                  <a:srgbClr val="FF0000"/>
                </a:solidFill>
                <a:ea typeface="华文新魏" pitchFamily="2" charset="-122"/>
              </a:rPr>
              <a:t>－有效方法不多</a:t>
            </a:r>
            <a:r>
              <a:rPr lang="zh-CN" altLang="en-US" sz="3600" dirty="0">
                <a:solidFill>
                  <a:srgbClr val="0000FF"/>
                </a:solidFill>
                <a:ea typeface="隶书" pitchFamily="49" charset="-122"/>
              </a:rPr>
              <a:t>－点阵分辨</a:t>
            </a:r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827584" y="1933238"/>
            <a:ext cx="30521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/>
            <a:r>
              <a:rPr kumimoji="1" lang="en-US" altLang="zh-CN" sz="2800" dirty="0">
                <a:latin typeface="Times New Roman" pitchFamily="18" charset="0"/>
              </a:rPr>
              <a:t>1</a:t>
            </a:r>
            <a:r>
              <a:rPr kumimoji="1" lang="zh-CN" altLang="en-US" sz="2800" dirty="0">
                <a:latin typeface="Times New Roman" pitchFamily="18" charset="0"/>
              </a:rPr>
              <a:t>、磁结构的定义：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25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1219200" y="2438400"/>
            <a:ext cx="6853158" cy="42633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000" dirty="0">
                <a:latin typeface="Times New Roman" pitchFamily="18" charset="0"/>
              </a:rPr>
              <a:t>针对材料而言；原子磁矩的空间（几何）位置、相对取向。</a:t>
            </a:r>
          </a:p>
        </p:txBody>
      </p:sp>
      <p:sp>
        <p:nvSpPr>
          <p:cNvPr id="297991" name="Rectangle 7"/>
          <p:cNvSpPr>
            <a:spLocks noChangeArrowheads="1"/>
          </p:cNvSpPr>
          <p:nvPr/>
        </p:nvSpPr>
        <p:spPr bwMode="auto">
          <a:xfrm>
            <a:off x="827584" y="3152438"/>
            <a:ext cx="484748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457200" indent="-457200" algn="just"/>
            <a:r>
              <a:rPr kumimoji="1" lang="en-US" altLang="zh-CN" sz="2800" dirty="0">
                <a:latin typeface="Times New Roman" pitchFamily="18" charset="0"/>
              </a:rPr>
              <a:t>2</a:t>
            </a:r>
            <a:r>
              <a:rPr kumimoji="1" lang="zh-CN" altLang="en-US" sz="2800" dirty="0">
                <a:latin typeface="Times New Roman" pitchFamily="18" charset="0"/>
              </a:rPr>
              <a:t>、比较有效的（直接）方法：</a:t>
            </a: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1219200" y="3657600"/>
            <a:ext cx="5827236" cy="46166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327150" indent="-1327150"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000">
                <a:latin typeface="Times New Roman" pitchFamily="18" charset="0"/>
              </a:rPr>
              <a:t>目前</a:t>
            </a:r>
            <a:r>
              <a:rPr kumimoji="1" lang="zh-CN" altLang="en-US" sz="2000">
                <a:solidFill>
                  <a:srgbClr val="0000FF"/>
                </a:solidFill>
                <a:latin typeface="Times New Roman" pitchFamily="18" charset="0"/>
              </a:rPr>
              <a:t>只有中子衍射</a:t>
            </a:r>
            <a:r>
              <a:rPr kumimoji="1" lang="zh-CN" altLang="en-US" sz="2000">
                <a:latin typeface="Times New Roman" pitchFamily="18" charset="0"/>
              </a:rPr>
              <a:t>是测定材料磁结构的有效方法。</a:t>
            </a:r>
          </a:p>
        </p:txBody>
      </p:sp>
      <p:sp>
        <p:nvSpPr>
          <p:cNvPr id="297993" name="Text Box 9"/>
          <p:cNvSpPr txBox="1">
            <a:spLocks noChangeArrowheads="1"/>
          </p:cNvSpPr>
          <p:nvPr/>
        </p:nvSpPr>
        <p:spPr bwMode="auto">
          <a:xfrm>
            <a:off x="1219200" y="5019675"/>
            <a:ext cx="5057795" cy="46166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000">
                <a:latin typeface="Times New Roman" pitchFamily="18" charset="0"/>
              </a:rPr>
              <a:t>磁二色谱：元素分辨，提高空间位置分辨率</a:t>
            </a:r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1219200" y="5638800"/>
            <a:ext cx="5057795" cy="46166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000">
                <a:latin typeface="Times New Roman" pitchFamily="18" charset="0"/>
              </a:rPr>
              <a:t>相变方法：</a:t>
            </a:r>
            <a:r>
              <a:rPr kumimoji="1" lang="zh-CN" altLang="en-US" sz="2000">
                <a:solidFill>
                  <a:srgbClr val="FF0000"/>
                </a:solidFill>
                <a:latin typeface="Times New Roman" pitchFamily="18" charset="0"/>
              </a:rPr>
              <a:t>磁共振、各种宏观磁性测量技术</a:t>
            </a:r>
          </a:p>
        </p:txBody>
      </p:sp>
      <p:sp>
        <p:nvSpPr>
          <p:cNvPr id="297995" name="Rectangle 11"/>
          <p:cNvSpPr>
            <a:spLocks noChangeArrowheads="1"/>
          </p:cNvSpPr>
          <p:nvPr/>
        </p:nvSpPr>
        <p:spPr bwMode="auto">
          <a:xfrm>
            <a:off x="827584" y="4447838"/>
            <a:ext cx="41293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457200" indent="-457200" algn="just"/>
            <a:r>
              <a:rPr kumimoji="1" lang="en-US" altLang="zh-CN" sz="2800">
                <a:latin typeface="Times New Roman" pitchFamily="18" charset="0"/>
              </a:rPr>
              <a:t>3</a:t>
            </a:r>
            <a:r>
              <a:rPr kumimoji="1" lang="zh-CN" altLang="en-US" sz="2800">
                <a:latin typeface="Times New Roman" pitchFamily="18" charset="0"/>
              </a:rPr>
              <a:t>、其它可以使用的方法：</a:t>
            </a:r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2498725" y="6213475"/>
            <a:ext cx="282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rgbClr val="0000FF"/>
                </a:solidFill>
                <a:latin typeface="Times New Roman" pitchFamily="18" charset="0"/>
              </a:rPr>
              <a:t>NMR</a:t>
            </a:r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</a:rPr>
              <a:t>、</a:t>
            </a:r>
            <a:r>
              <a:rPr kumimoji="1" lang="en-US" altLang="zh-CN" sz="2400">
                <a:solidFill>
                  <a:srgbClr val="0000FF"/>
                </a:solidFill>
                <a:latin typeface="Times New Roman" pitchFamily="18" charset="0"/>
              </a:rPr>
              <a:t>Mössbauer</a:t>
            </a:r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</a:rPr>
              <a:t>谱</a:t>
            </a:r>
          </a:p>
        </p:txBody>
      </p:sp>
      <p:sp>
        <p:nvSpPr>
          <p:cNvPr id="297997" name="AutoShape 13"/>
          <p:cNvSpPr>
            <a:spLocks/>
          </p:cNvSpPr>
          <p:nvPr/>
        </p:nvSpPr>
        <p:spPr bwMode="auto">
          <a:xfrm>
            <a:off x="7485063" y="6107113"/>
            <a:ext cx="914400" cy="609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71704"/>
              <a:gd name="adj5" fmla="val -28125"/>
              <a:gd name="adj6" fmla="val -137676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 sz="2400">
                <a:latin typeface="Times New Roman" pitchFamily="18" charset="0"/>
              </a:rPr>
              <a:t>谨慎</a:t>
            </a:r>
          </a:p>
        </p:txBody>
      </p:sp>
      <p:sp>
        <p:nvSpPr>
          <p:cNvPr id="297998" name="Text Box 14"/>
          <p:cNvSpPr txBox="1">
            <a:spLocks noChangeArrowheads="1"/>
          </p:cNvSpPr>
          <p:nvPr/>
        </p:nvSpPr>
        <p:spPr bwMode="auto">
          <a:xfrm>
            <a:off x="0" y="423863"/>
            <a:ext cx="63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</a:t>
            </a:r>
          </a:p>
        </p:txBody>
      </p:sp>
      <p:sp>
        <p:nvSpPr>
          <p:cNvPr id="297999" name="Text Box 15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、磁性参数测量概况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33375"/>
            <a:ext cx="6781800" cy="838200"/>
          </a:xfrm>
          <a:gradFill rotWithShape="0">
            <a:gsLst>
              <a:gs pos="0">
                <a:srgbClr val="FFFFFF"/>
              </a:gs>
              <a:gs pos="100000">
                <a:srgbClr val="EEE8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3.3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磁结构与相互作用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772400" cy="646331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 dirty="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磁结构</a:t>
            </a:r>
            <a:r>
              <a:rPr lang="zh-CN" altLang="en-US" sz="3600" dirty="0">
                <a:solidFill>
                  <a:srgbClr val="FF0000"/>
                </a:solidFill>
                <a:ea typeface="华文新魏" pitchFamily="2" charset="-122"/>
              </a:rPr>
              <a:t>－有效方法不多</a:t>
            </a:r>
            <a:r>
              <a:rPr lang="zh-CN" altLang="en-US" sz="3600" dirty="0">
                <a:solidFill>
                  <a:srgbClr val="0000FF"/>
                </a:solidFill>
                <a:ea typeface="隶书" pitchFamily="49" charset="-122"/>
              </a:rPr>
              <a:t>－点阵分辨</a:t>
            </a:r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1331987" y="1903076"/>
            <a:ext cx="55656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457200" indent="-457200" algn="just"/>
            <a:r>
              <a:rPr kumimoji="1" lang="zh-CN" altLang="en-US" sz="2800" dirty="0">
                <a:latin typeface="Times New Roman" pitchFamily="18" charset="0"/>
              </a:rPr>
              <a:t>相变方法：－温度依赖关系 ＋ 理论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26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01062" name="Text Box 6"/>
          <p:cNvSpPr txBox="1">
            <a:spLocks noChangeArrowheads="1"/>
          </p:cNvSpPr>
          <p:nvPr/>
        </p:nvSpPr>
        <p:spPr bwMode="auto">
          <a:xfrm>
            <a:off x="457200" y="2514600"/>
            <a:ext cx="8305800" cy="16351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81250" indent="-2381250" algn="just">
              <a:lnSpc>
                <a:spcPct val="140000"/>
              </a:lnSpc>
              <a:spcBef>
                <a:spcPct val="20000"/>
              </a:spcBef>
            </a:pPr>
            <a:r>
              <a:rPr kumimoji="1" lang="en-US" altLang="zh-CN" sz="2400" dirty="0">
                <a:latin typeface="Times New Roman" pitchFamily="18" charset="0"/>
              </a:rPr>
              <a:t>1</a:t>
            </a:r>
            <a:r>
              <a:rPr kumimoji="1" lang="zh-CN" altLang="en-US" sz="2400" dirty="0">
                <a:latin typeface="Times New Roman" pitchFamily="18" charset="0"/>
              </a:rPr>
              <a:t>、磁共振方法：可以分辨磁性与非磁性；包括（</a:t>
            </a:r>
            <a:r>
              <a:rPr kumimoji="1" lang="en-US" altLang="zh-CN" sz="2400" dirty="0" err="1">
                <a:latin typeface="Times New Roman" pitchFamily="18" charset="0"/>
              </a:rPr>
              <a:t>Mössbauer</a:t>
            </a:r>
            <a:r>
              <a:rPr kumimoji="1" lang="zh-CN" altLang="en-US" sz="2400" dirty="0">
                <a:latin typeface="Times New Roman" pitchFamily="18" charset="0"/>
              </a:rPr>
              <a:t>谱测量铁磁－顺磁转变：谱线劈裂、</a:t>
            </a:r>
            <a:r>
              <a:rPr kumimoji="1" lang="en-US" altLang="zh-CN" sz="2400" dirty="0">
                <a:latin typeface="Times New Roman" pitchFamily="18" charset="0"/>
              </a:rPr>
              <a:t>ESR</a:t>
            </a:r>
            <a:r>
              <a:rPr kumimoji="1" lang="zh-CN" altLang="en-US" sz="2400" dirty="0">
                <a:latin typeface="Times New Roman" pitchFamily="18" charset="0"/>
              </a:rPr>
              <a:t>、</a:t>
            </a:r>
            <a:r>
              <a:rPr kumimoji="1" lang="en-US" altLang="zh-CN" sz="2400" dirty="0">
                <a:latin typeface="Times New Roman" pitchFamily="18" charset="0"/>
              </a:rPr>
              <a:t>FMR</a:t>
            </a:r>
            <a:r>
              <a:rPr kumimoji="1" lang="zh-CN" altLang="en-US" sz="2400" dirty="0">
                <a:latin typeface="Times New Roman" pitchFamily="18" charset="0"/>
              </a:rPr>
              <a:t>、</a:t>
            </a:r>
            <a:r>
              <a:rPr kumimoji="1" lang="en-US" altLang="zh-CN" sz="2400" dirty="0">
                <a:latin typeface="Times New Roman" pitchFamily="18" charset="0"/>
              </a:rPr>
              <a:t>NMR</a:t>
            </a:r>
            <a:r>
              <a:rPr kumimoji="1" lang="zh-CN" altLang="en-US" sz="2400" dirty="0">
                <a:latin typeface="Times New Roman" pitchFamily="18" charset="0"/>
              </a:rPr>
              <a:t>等）</a:t>
            </a:r>
          </a:p>
        </p:txBody>
      </p:sp>
      <p:sp>
        <p:nvSpPr>
          <p:cNvPr id="301063" name="Text Box 7"/>
          <p:cNvSpPr txBox="1">
            <a:spLocks noChangeArrowheads="1"/>
          </p:cNvSpPr>
          <p:nvPr/>
        </p:nvSpPr>
        <p:spPr bwMode="auto">
          <a:xfrm>
            <a:off x="457200" y="4343400"/>
            <a:ext cx="8305800" cy="2219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476250" algn="just">
              <a:lnSpc>
                <a:spcPct val="140000"/>
              </a:lnSpc>
              <a:spcBef>
                <a:spcPct val="20000"/>
              </a:spcBef>
            </a:pPr>
            <a:r>
              <a:rPr kumimoji="1" lang="en-US" altLang="zh-CN" sz="2400" dirty="0">
                <a:latin typeface="Times New Roman" pitchFamily="18" charset="0"/>
              </a:rPr>
              <a:t>2</a:t>
            </a:r>
            <a:r>
              <a:rPr kumimoji="1" lang="zh-CN" altLang="en-US" sz="2400" dirty="0">
                <a:latin typeface="Times New Roman" pitchFamily="18" charset="0"/>
              </a:rPr>
              <a:t>、宏观磁性测量技术：</a:t>
            </a:r>
          </a:p>
          <a:p>
            <a:pPr marL="476250" indent="-476250" algn="just">
              <a:lnSpc>
                <a:spcPct val="140000"/>
              </a:lnSpc>
              <a:spcBef>
                <a:spcPct val="20000"/>
              </a:spcBef>
            </a:pPr>
            <a:r>
              <a:rPr kumimoji="1" lang="zh-CN" altLang="en-US" sz="2400" dirty="0">
                <a:latin typeface="Times New Roman" pitchFamily="18" charset="0"/>
              </a:rPr>
              <a:t>      测量材料的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itchFamily="18" charset="0"/>
              </a:rPr>
              <a:t>磁化率－温度</a:t>
            </a:r>
            <a:r>
              <a:rPr kumimoji="1" lang="zh-CN" altLang="en-US" sz="2400" dirty="0">
                <a:solidFill>
                  <a:srgbClr val="0000FF"/>
                </a:solidFill>
                <a:latin typeface="Times New Roman" pitchFamily="18" charset="0"/>
              </a:rPr>
              <a:t>－磁场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itchFamily="18" charset="0"/>
              </a:rPr>
              <a:t>曲线</a:t>
            </a:r>
            <a:r>
              <a:rPr kumimoji="1" lang="zh-CN" altLang="en-US" sz="2400" dirty="0">
                <a:latin typeface="Times New Roman" pitchFamily="18" charset="0"/>
              </a:rPr>
              <a:t>。根据曲线的特征判断磁结构。属于总体平均结果，不是原子点阵分辨的，只能（定性地）说明材料整体</a:t>
            </a:r>
            <a:r>
              <a:rPr kumimoji="1" lang="zh-CN" altLang="en-US" sz="2400" dirty="0" smtClean="0">
                <a:latin typeface="Times New Roman" pitchFamily="18" charset="0"/>
              </a:rPr>
              <a:t>处于（具有）何种</a:t>
            </a:r>
            <a:r>
              <a:rPr kumimoji="1" lang="zh-CN" altLang="en-US" sz="2400" dirty="0">
                <a:latin typeface="Times New Roman" pitchFamily="18" charset="0"/>
              </a:rPr>
              <a:t>磁</a:t>
            </a:r>
            <a:r>
              <a:rPr kumimoji="1" lang="zh-CN" altLang="en-US" sz="2400" dirty="0" smtClean="0">
                <a:latin typeface="Times New Roman" pitchFamily="18" charset="0"/>
              </a:rPr>
              <a:t>结构</a:t>
            </a:r>
            <a:r>
              <a:rPr kumimoji="1" lang="zh-CN" altLang="en-US" sz="2400" dirty="0" smtClean="0">
                <a:solidFill>
                  <a:srgbClr val="CC00FF"/>
                </a:solidFill>
                <a:latin typeface="Times New Roman" pitchFamily="18" charset="0"/>
              </a:rPr>
              <a:t>特征</a:t>
            </a:r>
            <a:endParaRPr kumimoji="1" lang="zh-CN" altLang="en-US" sz="2400" dirty="0">
              <a:solidFill>
                <a:srgbClr val="CC00FF"/>
              </a:solidFill>
              <a:latin typeface="Times New Roman" pitchFamily="18" charset="0"/>
            </a:endParaRPr>
          </a:p>
        </p:txBody>
      </p:sp>
      <p:sp>
        <p:nvSpPr>
          <p:cNvPr id="301064" name="Text Box 8"/>
          <p:cNvSpPr txBox="1">
            <a:spLocks noChangeArrowheads="1"/>
          </p:cNvSpPr>
          <p:nvPr/>
        </p:nvSpPr>
        <p:spPr bwMode="auto">
          <a:xfrm>
            <a:off x="0" y="423863"/>
            <a:ext cx="63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</a:t>
            </a:r>
          </a:p>
        </p:txBody>
      </p:sp>
      <p:sp>
        <p:nvSpPr>
          <p:cNvPr id="301065" name="Text Box 9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、磁性参数测量概况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25" y="74613"/>
            <a:ext cx="40957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 dirty="0">
                <a:ea typeface="黑体" pitchFamily="49" charset="-122"/>
              </a:rPr>
              <a:t>关于课件的使用</a:t>
            </a:r>
          </a:p>
        </p:txBody>
      </p:sp>
      <p:pic>
        <p:nvPicPr>
          <p:cNvPr id="9" name="图片 8" descr="磁学室主页-讲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782" y="792088"/>
            <a:ext cx="8034666" cy="5949280"/>
          </a:xfrm>
          <a:prstGeom prst="rect">
            <a:avLst/>
          </a:prstGeom>
        </p:spPr>
      </p:pic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3068638"/>
            <a:ext cx="6259513" cy="1089025"/>
          </a:xfrm>
          <a:solidFill>
            <a:srgbClr val="0000FF"/>
          </a:solidFill>
          <a:ln w="57150" cmpd="thickThin">
            <a:solidFill>
              <a:srgbClr val="A50021"/>
            </a:solidFill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磁学国家重点实验室：官方网页</a:t>
            </a:r>
          </a:p>
          <a:p>
            <a:pPr algn="ctr">
              <a:buFontTx/>
              <a:buNone/>
            </a:pPr>
            <a:r>
              <a:rPr lang="en-US" altLang="zh-CN" sz="2800" u="sng" dirty="0">
                <a:solidFill>
                  <a:schemeClr val="bg1"/>
                </a:solidFill>
              </a:rPr>
              <a:t>http://maglab.iphy.ac.cn/1-shouye.htm</a:t>
            </a:r>
          </a:p>
        </p:txBody>
      </p:sp>
      <p:sp>
        <p:nvSpPr>
          <p:cNvPr id="324614" name="Text Box 6"/>
          <p:cNvSpPr txBox="1">
            <a:spLocks noChangeArrowheads="1"/>
          </p:cNvSpPr>
          <p:nvPr/>
        </p:nvSpPr>
        <p:spPr bwMode="auto">
          <a:xfrm>
            <a:off x="1001713" y="1052513"/>
            <a:ext cx="7150100" cy="1611312"/>
          </a:xfrm>
          <a:prstGeom prst="rect">
            <a:avLst/>
          </a:prstGeom>
          <a:noFill/>
          <a:ln w="57150" cmpd="thickThin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ea typeface="隶书" pitchFamily="49" charset="-122"/>
              </a:rPr>
              <a:t>引用者</a:t>
            </a:r>
            <a:r>
              <a:rPr lang="zh-CN" altLang="en-US" sz="3200">
                <a:solidFill>
                  <a:srgbClr val="FF0000"/>
                </a:solidFill>
              </a:rPr>
              <a:t>：请注明出处！</a:t>
            </a:r>
          </a:p>
          <a:p>
            <a:pPr algn="ctr"/>
            <a:r>
              <a:rPr lang="zh-CN" altLang="en-US" sz="3200">
                <a:solidFill>
                  <a:srgbClr val="FF0000"/>
                </a:solidFill>
                <a:ea typeface="隶书" pitchFamily="49" charset="-122"/>
              </a:rPr>
              <a:t>使用者</a:t>
            </a:r>
            <a:r>
              <a:rPr lang="zh-CN" altLang="en-US" sz="3200">
                <a:solidFill>
                  <a:srgbClr val="FF0000"/>
                </a:solidFill>
              </a:rPr>
              <a:t>：勿恶意删改、节录！</a:t>
            </a:r>
          </a:p>
          <a:p>
            <a:pPr algn="ctr"/>
            <a:r>
              <a:rPr lang="zh-CN" altLang="en-US" sz="3200">
                <a:solidFill>
                  <a:srgbClr val="FF0000"/>
                </a:solidFill>
                <a:ea typeface="隶书" pitchFamily="49" charset="-122"/>
              </a:rPr>
              <a:t>未经授权用于</a:t>
            </a:r>
            <a:r>
              <a:rPr lang="zh-CN" altLang="en-US" sz="3200">
                <a:solidFill>
                  <a:schemeClr val="tx2"/>
                </a:solidFill>
                <a:ea typeface="隶书" pitchFamily="49" charset="-122"/>
              </a:rPr>
              <a:t>商业目的</a:t>
            </a:r>
            <a:r>
              <a:rPr lang="zh-CN" altLang="en-US" sz="3200">
                <a:solidFill>
                  <a:srgbClr val="FF0000"/>
                </a:solidFill>
                <a:ea typeface="隶书" pitchFamily="49" charset="-122"/>
              </a:rPr>
              <a:t>者</a:t>
            </a:r>
            <a:r>
              <a:rPr lang="zh-CN" altLang="en-US" sz="3200">
                <a:solidFill>
                  <a:srgbClr val="FF0000"/>
                </a:solidFill>
              </a:rPr>
              <a:t>：后果自负！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2526685" y="3948099"/>
            <a:ext cx="4742216" cy="2930048"/>
          </a:xfrm>
          <a:custGeom>
            <a:avLst/>
            <a:gdLst>
              <a:gd name="connsiteX0" fmla="*/ 332262 w 4742216"/>
              <a:gd name="connsiteY0" fmla="*/ 2637896 h 2930048"/>
              <a:gd name="connsiteX1" fmla="*/ 366986 w 4742216"/>
              <a:gd name="connsiteY1" fmla="*/ 2661045 h 2930048"/>
              <a:gd name="connsiteX2" fmla="*/ 552181 w 4742216"/>
              <a:gd name="connsiteY2" fmla="*/ 2695769 h 2930048"/>
              <a:gd name="connsiteX3" fmla="*/ 610054 w 4742216"/>
              <a:gd name="connsiteY3" fmla="*/ 2707344 h 2930048"/>
              <a:gd name="connsiteX4" fmla="*/ 2589325 w 4742216"/>
              <a:gd name="connsiteY4" fmla="*/ 2695769 h 2930048"/>
              <a:gd name="connsiteX5" fmla="*/ 2705072 w 4742216"/>
              <a:gd name="connsiteY5" fmla="*/ 2684195 h 2930048"/>
              <a:gd name="connsiteX6" fmla="*/ 2913416 w 4742216"/>
              <a:gd name="connsiteY6" fmla="*/ 2672620 h 2930048"/>
              <a:gd name="connsiteX7" fmla="*/ 3017588 w 4742216"/>
              <a:gd name="connsiteY7" fmla="*/ 2649471 h 2930048"/>
              <a:gd name="connsiteX8" fmla="*/ 3144910 w 4742216"/>
              <a:gd name="connsiteY8" fmla="*/ 2637896 h 2930048"/>
              <a:gd name="connsiteX9" fmla="*/ 3225933 w 4742216"/>
              <a:gd name="connsiteY9" fmla="*/ 2626321 h 2930048"/>
              <a:gd name="connsiteX10" fmla="*/ 3318530 w 4742216"/>
              <a:gd name="connsiteY10" fmla="*/ 2603172 h 2930048"/>
              <a:gd name="connsiteX11" fmla="*/ 3399553 w 4742216"/>
              <a:gd name="connsiteY11" fmla="*/ 2580023 h 2930048"/>
              <a:gd name="connsiteX12" fmla="*/ 3422702 w 4742216"/>
              <a:gd name="connsiteY12" fmla="*/ 2556873 h 2930048"/>
              <a:gd name="connsiteX13" fmla="*/ 3480576 w 4742216"/>
              <a:gd name="connsiteY13" fmla="*/ 2545298 h 2930048"/>
              <a:gd name="connsiteX14" fmla="*/ 3526874 w 4742216"/>
              <a:gd name="connsiteY14" fmla="*/ 2533724 h 2930048"/>
              <a:gd name="connsiteX15" fmla="*/ 3584748 w 4742216"/>
              <a:gd name="connsiteY15" fmla="*/ 2510574 h 2930048"/>
              <a:gd name="connsiteX16" fmla="*/ 3827816 w 4742216"/>
              <a:gd name="connsiteY16" fmla="*/ 2487425 h 2930048"/>
              <a:gd name="connsiteX17" fmla="*/ 3931988 w 4742216"/>
              <a:gd name="connsiteY17" fmla="*/ 2441126 h 2930048"/>
              <a:gd name="connsiteX18" fmla="*/ 4070885 w 4742216"/>
              <a:gd name="connsiteY18" fmla="*/ 2394828 h 2930048"/>
              <a:gd name="connsiteX19" fmla="*/ 4186631 w 4742216"/>
              <a:gd name="connsiteY19" fmla="*/ 2336954 h 2930048"/>
              <a:gd name="connsiteX20" fmla="*/ 4209781 w 4742216"/>
              <a:gd name="connsiteY20" fmla="*/ 2302230 h 2930048"/>
              <a:gd name="connsiteX21" fmla="*/ 4244505 w 4742216"/>
              <a:gd name="connsiteY21" fmla="*/ 2290655 h 2930048"/>
              <a:gd name="connsiteX22" fmla="*/ 4290804 w 4742216"/>
              <a:gd name="connsiteY22" fmla="*/ 2267506 h 2930048"/>
              <a:gd name="connsiteX23" fmla="*/ 4325528 w 4742216"/>
              <a:gd name="connsiteY23" fmla="*/ 2244357 h 2930048"/>
              <a:gd name="connsiteX24" fmla="*/ 4348677 w 4742216"/>
              <a:gd name="connsiteY24" fmla="*/ 2221207 h 2930048"/>
              <a:gd name="connsiteX25" fmla="*/ 4418125 w 4742216"/>
              <a:gd name="connsiteY25" fmla="*/ 2198058 h 2930048"/>
              <a:gd name="connsiteX26" fmla="*/ 4499148 w 4742216"/>
              <a:gd name="connsiteY26" fmla="*/ 2163334 h 2930048"/>
              <a:gd name="connsiteX27" fmla="*/ 4533872 w 4742216"/>
              <a:gd name="connsiteY27" fmla="*/ 2128610 h 2930048"/>
              <a:gd name="connsiteX28" fmla="*/ 4638044 w 4742216"/>
              <a:gd name="connsiteY28" fmla="*/ 2070736 h 2930048"/>
              <a:gd name="connsiteX29" fmla="*/ 4695918 w 4742216"/>
              <a:gd name="connsiteY29" fmla="*/ 1966564 h 2930048"/>
              <a:gd name="connsiteX30" fmla="*/ 4707492 w 4742216"/>
              <a:gd name="connsiteY30" fmla="*/ 1920266 h 2930048"/>
              <a:gd name="connsiteX31" fmla="*/ 4719067 w 4742216"/>
              <a:gd name="connsiteY31" fmla="*/ 1850817 h 2930048"/>
              <a:gd name="connsiteX32" fmla="*/ 4742216 w 4742216"/>
              <a:gd name="connsiteY32" fmla="*/ 1792944 h 2930048"/>
              <a:gd name="connsiteX33" fmla="*/ 4719067 w 4742216"/>
              <a:gd name="connsiteY33" fmla="*/ 1353106 h 2930048"/>
              <a:gd name="connsiteX34" fmla="*/ 4661193 w 4742216"/>
              <a:gd name="connsiteY34" fmla="*/ 1272083 h 2930048"/>
              <a:gd name="connsiteX35" fmla="*/ 4638044 w 4742216"/>
              <a:gd name="connsiteY35" fmla="*/ 1225785 h 2930048"/>
              <a:gd name="connsiteX36" fmla="*/ 4591745 w 4742216"/>
              <a:gd name="connsiteY36" fmla="*/ 1179486 h 2930048"/>
              <a:gd name="connsiteX37" fmla="*/ 4533872 w 4742216"/>
              <a:gd name="connsiteY37" fmla="*/ 1098463 h 2930048"/>
              <a:gd name="connsiteX38" fmla="*/ 4510723 w 4742216"/>
              <a:gd name="connsiteY38" fmla="*/ 1063739 h 2930048"/>
              <a:gd name="connsiteX39" fmla="*/ 4475999 w 4742216"/>
              <a:gd name="connsiteY39" fmla="*/ 1040590 h 2930048"/>
              <a:gd name="connsiteX40" fmla="*/ 4394976 w 4742216"/>
              <a:gd name="connsiteY40" fmla="*/ 959567 h 2930048"/>
              <a:gd name="connsiteX41" fmla="*/ 4337102 w 4742216"/>
              <a:gd name="connsiteY41" fmla="*/ 901693 h 2930048"/>
              <a:gd name="connsiteX42" fmla="*/ 4244505 w 4742216"/>
              <a:gd name="connsiteY42" fmla="*/ 820671 h 2930048"/>
              <a:gd name="connsiteX43" fmla="*/ 4186631 w 4742216"/>
              <a:gd name="connsiteY43" fmla="*/ 774372 h 2930048"/>
              <a:gd name="connsiteX44" fmla="*/ 4094034 w 4742216"/>
              <a:gd name="connsiteY44" fmla="*/ 704924 h 2930048"/>
              <a:gd name="connsiteX45" fmla="*/ 3966712 w 4742216"/>
              <a:gd name="connsiteY45" fmla="*/ 623901 h 2930048"/>
              <a:gd name="connsiteX46" fmla="*/ 3735219 w 4742216"/>
              <a:gd name="connsiteY46" fmla="*/ 519729 h 2930048"/>
              <a:gd name="connsiteX47" fmla="*/ 3677345 w 4742216"/>
              <a:gd name="connsiteY47" fmla="*/ 508154 h 2930048"/>
              <a:gd name="connsiteX48" fmla="*/ 3515300 w 4742216"/>
              <a:gd name="connsiteY48" fmla="*/ 438706 h 2930048"/>
              <a:gd name="connsiteX49" fmla="*/ 3515300 w 4742216"/>
              <a:gd name="connsiteY49" fmla="*/ 438706 h 2930048"/>
              <a:gd name="connsiteX50" fmla="*/ 3422702 w 4742216"/>
              <a:gd name="connsiteY50" fmla="*/ 403982 h 2930048"/>
              <a:gd name="connsiteX51" fmla="*/ 3376404 w 4742216"/>
              <a:gd name="connsiteY51" fmla="*/ 380833 h 2930048"/>
              <a:gd name="connsiteX52" fmla="*/ 3225933 w 4742216"/>
              <a:gd name="connsiteY52" fmla="*/ 357683 h 2930048"/>
              <a:gd name="connsiteX53" fmla="*/ 3098611 w 4742216"/>
              <a:gd name="connsiteY53" fmla="*/ 288235 h 2930048"/>
              <a:gd name="connsiteX54" fmla="*/ 2982864 w 4742216"/>
              <a:gd name="connsiteY54" fmla="*/ 253511 h 2930048"/>
              <a:gd name="connsiteX55" fmla="*/ 2936566 w 4742216"/>
              <a:gd name="connsiteY55" fmla="*/ 230362 h 2930048"/>
              <a:gd name="connsiteX56" fmla="*/ 2843968 w 4742216"/>
              <a:gd name="connsiteY56" fmla="*/ 207212 h 2930048"/>
              <a:gd name="connsiteX57" fmla="*/ 2612474 w 4742216"/>
              <a:gd name="connsiteY57" fmla="*/ 126190 h 2930048"/>
              <a:gd name="connsiteX58" fmla="*/ 2566176 w 4742216"/>
              <a:gd name="connsiteY58" fmla="*/ 114615 h 2930048"/>
              <a:gd name="connsiteX59" fmla="*/ 2496728 w 4742216"/>
              <a:gd name="connsiteY59" fmla="*/ 103040 h 2930048"/>
              <a:gd name="connsiteX60" fmla="*/ 2427280 w 4742216"/>
              <a:gd name="connsiteY60" fmla="*/ 79891 h 2930048"/>
              <a:gd name="connsiteX61" fmla="*/ 2172637 w 4742216"/>
              <a:gd name="connsiteY61" fmla="*/ 56742 h 2930048"/>
              <a:gd name="connsiteX62" fmla="*/ 1663350 w 4742216"/>
              <a:gd name="connsiteY62" fmla="*/ 22017 h 2930048"/>
              <a:gd name="connsiteX63" fmla="*/ 980444 w 4742216"/>
              <a:gd name="connsiteY63" fmla="*/ 33592 h 2930048"/>
              <a:gd name="connsiteX64" fmla="*/ 864697 w 4742216"/>
              <a:gd name="connsiteY64" fmla="*/ 56742 h 2930048"/>
              <a:gd name="connsiteX65" fmla="*/ 829973 w 4742216"/>
              <a:gd name="connsiteY65" fmla="*/ 68316 h 2930048"/>
              <a:gd name="connsiteX66" fmla="*/ 552181 w 4742216"/>
              <a:gd name="connsiteY66" fmla="*/ 91466 h 2930048"/>
              <a:gd name="connsiteX67" fmla="*/ 413285 w 4742216"/>
              <a:gd name="connsiteY67" fmla="*/ 114615 h 2930048"/>
              <a:gd name="connsiteX68" fmla="*/ 320687 w 4742216"/>
              <a:gd name="connsiteY68" fmla="*/ 149339 h 2930048"/>
              <a:gd name="connsiteX69" fmla="*/ 274388 w 4742216"/>
              <a:gd name="connsiteY69" fmla="*/ 160914 h 2930048"/>
              <a:gd name="connsiteX70" fmla="*/ 204940 w 4742216"/>
              <a:gd name="connsiteY70" fmla="*/ 218787 h 2930048"/>
              <a:gd name="connsiteX71" fmla="*/ 135492 w 4742216"/>
              <a:gd name="connsiteY71" fmla="*/ 311385 h 2930048"/>
              <a:gd name="connsiteX72" fmla="*/ 100768 w 4742216"/>
              <a:gd name="connsiteY72" fmla="*/ 438706 h 2930048"/>
              <a:gd name="connsiteX73" fmla="*/ 89193 w 4742216"/>
              <a:gd name="connsiteY73" fmla="*/ 473430 h 2930048"/>
              <a:gd name="connsiteX74" fmla="*/ 66044 w 4742216"/>
              <a:gd name="connsiteY74" fmla="*/ 554453 h 2930048"/>
              <a:gd name="connsiteX75" fmla="*/ 42895 w 4742216"/>
              <a:gd name="connsiteY75" fmla="*/ 797521 h 2930048"/>
              <a:gd name="connsiteX76" fmla="*/ 19745 w 4742216"/>
              <a:gd name="connsiteY76" fmla="*/ 1214210 h 2930048"/>
              <a:gd name="connsiteX77" fmla="*/ 66044 w 4742216"/>
              <a:gd name="connsiteY77" fmla="*/ 1850817 h 2930048"/>
              <a:gd name="connsiteX78" fmla="*/ 77619 w 4742216"/>
              <a:gd name="connsiteY78" fmla="*/ 1885542 h 2930048"/>
              <a:gd name="connsiteX79" fmla="*/ 89193 w 4742216"/>
              <a:gd name="connsiteY79" fmla="*/ 1978139 h 2930048"/>
              <a:gd name="connsiteX80" fmla="*/ 100768 w 4742216"/>
              <a:gd name="connsiteY80" fmla="*/ 2047587 h 2930048"/>
              <a:gd name="connsiteX81" fmla="*/ 112343 w 4742216"/>
              <a:gd name="connsiteY81" fmla="*/ 2174909 h 2930048"/>
              <a:gd name="connsiteX82" fmla="*/ 147067 w 4742216"/>
              <a:gd name="connsiteY82" fmla="*/ 2255931 h 2930048"/>
              <a:gd name="connsiteX83" fmla="*/ 170216 w 4742216"/>
              <a:gd name="connsiteY83" fmla="*/ 2313805 h 2930048"/>
              <a:gd name="connsiteX84" fmla="*/ 251239 w 4742216"/>
              <a:gd name="connsiteY84" fmla="*/ 2417977 h 2930048"/>
              <a:gd name="connsiteX85" fmla="*/ 297538 w 4742216"/>
              <a:gd name="connsiteY85" fmla="*/ 2499000 h 2930048"/>
              <a:gd name="connsiteX86" fmla="*/ 320687 w 4742216"/>
              <a:gd name="connsiteY86" fmla="*/ 2545298 h 2930048"/>
              <a:gd name="connsiteX87" fmla="*/ 332262 w 4742216"/>
              <a:gd name="connsiteY87" fmla="*/ 2580023 h 2930048"/>
              <a:gd name="connsiteX88" fmla="*/ 366986 w 4742216"/>
              <a:gd name="connsiteY88" fmla="*/ 2626321 h 2930048"/>
              <a:gd name="connsiteX89" fmla="*/ 424859 w 4742216"/>
              <a:gd name="connsiteY89" fmla="*/ 2730493 h 2930048"/>
              <a:gd name="connsiteX90" fmla="*/ 448009 w 4742216"/>
              <a:gd name="connsiteY90" fmla="*/ 2776792 h 2930048"/>
              <a:gd name="connsiteX91" fmla="*/ 471158 w 4742216"/>
              <a:gd name="connsiteY91" fmla="*/ 2799942 h 2930048"/>
              <a:gd name="connsiteX92" fmla="*/ 494307 w 4742216"/>
              <a:gd name="connsiteY92" fmla="*/ 2846240 h 2930048"/>
              <a:gd name="connsiteX93" fmla="*/ 540606 w 4742216"/>
              <a:gd name="connsiteY93" fmla="*/ 2892539 h 293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42216" h="2930048">
                <a:moveTo>
                  <a:pt x="332262" y="2637896"/>
                </a:moveTo>
                <a:cubicBezTo>
                  <a:pt x="343837" y="2645612"/>
                  <a:pt x="353913" y="2656291"/>
                  <a:pt x="366986" y="2661045"/>
                </a:cubicBezTo>
                <a:cubicBezTo>
                  <a:pt x="440728" y="2687860"/>
                  <a:pt x="475952" y="2684042"/>
                  <a:pt x="552181" y="2695769"/>
                </a:cubicBezTo>
                <a:cubicBezTo>
                  <a:pt x="571625" y="2698760"/>
                  <a:pt x="590763" y="2703486"/>
                  <a:pt x="610054" y="2707344"/>
                </a:cubicBezTo>
                <a:lnTo>
                  <a:pt x="2589325" y="2695769"/>
                </a:lnTo>
                <a:cubicBezTo>
                  <a:pt x="2628097" y="2695341"/>
                  <a:pt x="2666396" y="2686958"/>
                  <a:pt x="2705072" y="2684195"/>
                </a:cubicBezTo>
                <a:cubicBezTo>
                  <a:pt x="2774450" y="2679239"/>
                  <a:pt x="2843968" y="2676478"/>
                  <a:pt x="2913416" y="2672620"/>
                </a:cubicBezTo>
                <a:cubicBezTo>
                  <a:pt x="2948140" y="2664904"/>
                  <a:pt x="2982411" y="2654748"/>
                  <a:pt x="3017588" y="2649471"/>
                </a:cubicBezTo>
                <a:cubicBezTo>
                  <a:pt x="3059732" y="2643149"/>
                  <a:pt x="3102555" y="2642602"/>
                  <a:pt x="3144910" y="2637896"/>
                </a:cubicBezTo>
                <a:cubicBezTo>
                  <a:pt x="3172025" y="2634883"/>
                  <a:pt x="3199022" y="2630806"/>
                  <a:pt x="3225933" y="2626321"/>
                </a:cubicBezTo>
                <a:cubicBezTo>
                  <a:pt x="3310654" y="2612201"/>
                  <a:pt x="3255912" y="2621063"/>
                  <a:pt x="3318530" y="2603172"/>
                </a:cubicBezTo>
                <a:cubicBezTo>
                  <a:pt x="3420293" y="2574096"/>
                  <a:pt x="3316277" y="2607780"/>
                  <a:pt x="3399553" y="2580023"/>
                </a:cubicBezTo>
                <a:cubicBezTo>
                  <a:pt x="3407269" y="2572306"/>
                  <a:pt x="3412672" y="2561172"/>
                  <a:pt x="3422702" y="2556873"/>
                </a:cubicBezTo>
                <a:cubicBezTo>
                  <a:pt x="3440785" y="2549123"/>
                  <a:pt x="3461371" y="2549566"/>
                  <a:pt x="3480576" y="2545298"/>
                </a:cubicBezTo>
                <a:cubicBezTo>
                  <a:pt x="3496105" y="2541847"/>
                  <a:pt x="3511783" y="2538754"/>
                  <a:pt x="3526874" y="2533724"/>
                </a:cubicBezTo>
                <a:cubicBezTo>
                  <a:pt x="3546585" y="2527154"/>
                  <a:pt x="3564703" y="2516041"/>
                  <a:pt x="3584748" y="2510574"/>
                </a:cubicBezTo>
                <a:cubicBezTo>
                  <a:pt x="3646210" y="2493812"/>
                  <a:pt x="3791917" y="2489818"/>
                  <a:pt x="3827816" y="2487425"/>
                </a:cubicBezTo>
                <a:cubicBezTo>
                  <a:pt x="3971587" y="2401163"/>
                  <a:pt x="3812773" y="2488812"/>
                  <a:pt x="3931988" y="2441126"/>
                </a:cubicBezTo>
                <a:cubicBezTo>
                  <a:pt x="4061183" y="2389448"/>
                  <a:pt x="3940766" y="2416513"/>
                  <a:pt x="4070885" y="2394828"/>
                </a:cubicBezTo>
                <a:cubicBezTo>
                  <a:pt x="4109467" y="2375537"/>
                  <a:pt x="4162703" y="2372845"/>
                  <a:pt x="4186631" y="2336954"/>
                </a:cubicBezTo>
                <a:cubicBezTo>
                  <a:pt x="4194348" y="2325379"/>
                  <a:pt x="4198918" y="2310920"/>
                  <a:pt x="4209781" y="2302230"/>
                </a:cubicBezTo>
                <a:cubicBezTo>
                  <a:pt x="4219308" y="2294608"/>
                  <a:pt x="4233291" y="2295461"/>
                  <a:pt x="4244505" y="2290655"/>
                </a:cubicBezTo>
                <a:cubicBezTo>
                  <a:pt x="4260364" y="2283858"/>
                  <a:pt x="4275823" y="2276067"/>
                  <a:pt x="4290804" y="2267506"/>
                </a:cubicBezTo>
                <a:cubicBezTo>
                  <a:pt x="4302882" y="2260604"/>
                  <a:pt x="4314665" y="2253047"/>
                  <a:pt x="4325528" y="2244357"/>
                </a:cubicBezTo>
                <a:cubicBezTo>
                  <a:pt x="4334049" y="2237540"/>
                  <a:pt x="4338916" y="2226087"/>
                  <a:pt x="4348677" y="2221207"/>
                </a:cubicBezTo>
                <a:cubicBezTo>
                  <a:pt x="4370502" y="2210294"/>
                  <a:pt x="4396300" y="2208970"/>
                  <a:pt x="4418125" y="2198058"/>
                </a:cubicBezTo>
                <a:cubicBezTo>
                  <a:pt x="4475337" y="2169453"/>
                  <a:pt x="4448055" y="2180366"/>
                  <a:pt x="4499148" y="2163334"/>
                </a:cubicBezTo>
                <a:cubicBezTo>
                  <a:pt x="4510723" y="2151759"/>
                  <a:pt x="4519563" y="2136560"/>
                  <a:pt x="4533872" y="2128610"/>
                </a:cubicBezTo>
                <a:cubicBezTo>
                  <a:pt x="4661338" y="2057795"/>
                  <a:pt x="4557563" y="2151217"/>
                  <a:pt x="4638044" y="2070736"/>
                </a:cubicBezTo>
                <a:cubicBezTo>
                  <a:pt x="4666369" y="1985759"/>
                  <a:pt x="4643938" y="2018542"/>
                  <a:pt x="4695918" y="1966564"/>
                </a:cubicBezTo>
                <a:cubicBezTo>
                  <a:pt x="4699776" y="1951131"/>
                  <a:pt x="4704372" y="1935865"/>
                  <a:pt x="4707492" y="1920266"/>
                </a:cubicBezTo>
                <a:cubicBezTo>
                  <a:pt x="4712095" y="1897253"/>
                  <a:pt x="4712892" y="1873459"/>
                  <a:pt x="4719067" y="1850817"/>
                </a:cubicBezTo>
                <a:cubicBezTo>
                  <a:pt x="4724534" y="1830772"/>
                  <a:pt x="4734500" y="1812235"/>
                  <a:pt x="4742216" y="1792944"/>
                </a:cubicBezTo>
                <a:cubicBezTo>
                  <a:pt x="4734500" y="1646331"/>
                  <a:pt x="4741634" y="1498177"/>
                  <a:pt x="4719067" y="1353106"/>
                </a:cubicBezTo>
                <a:cubicBezTo>
                  <a:pt x="4713965" y="1320311"/>
                  <a:pt x="4679012" y="1300084"/>
                  <a:pt x="4661193" y="1272083"/>
                </a:cubicBezTo>
                <a:cubicBezTo>
                  <a:pt x="4651930" y="1257526"/>
                  <a:pt x="4648397" y="1239588"/>
                  <a:pt x="4638044" y="1225785"/>
                </a:cubicBezTo>
                <a:cubicBezTo>
                  <a:pt x="4624949" y="1208325"/>
                  <a:pt x="4603852" y="1197646"/>
                  <a:pt x="4591745" y="1179486"/>
                </a:cubicBezTo>
                <a:cubicBezTo>
                  <a:pt x="4537190" y="1097652"/>
                  <a:pt x="4605656" y="1198961"/>
                  <a:pt x="4533872" y="1098463"/>
                </a:cubicBezTo>
                <a:cubicBezTo>
                  <a:pt x="4525786" y="1087143"/>
                  <a:pt x="4520560" y="1073576"/>
                  <a:pt x="4510723" y="1063739"/>
                </a:cubicBezTo>
                <a:cubicBezTo>
                  <a:pt x="4500886" y="1053902"/>
                  <a:pt x="4487574" y="1048306"/>
                  <a:pt x="4475999" y="1040590"/>
                </a:cubicBezTo>
                <a:cubicBezTo>
                  <a:pt x="4405332" y="922813"/>
                  <a:pt x="4482154" y="1027372"/>
                  <a:pt x="4394976" y="959567"/>
                </a:cubicBezTo>
                <a:cubicBezTo>
                  <a:pt x="4373441" y="942817"/>
                  <a:pt x="4358928" y="918062"/>
                  <a:pt x="4337102" y="901693"/>
                </a:cubicBezTo>
                <a:cubicBezTo>
                  <a:pt x="4230957" y="822083"/>
                  <a:pt x="4352400" y="916577"/>
                  <a:pt x="4244505" y="820671"/>
                </a:cubicBezTo>
                <a:cubicBezTo>
                  <a:pt x="4226040" y="804258"/>
                  <a:pt x="4204994" y="790899"/>
                  <a:pt x="4186631" y="774372"/>
                </a:cubicBezTo>
                <a:cubicBezTo>
                  <a:pt x="4108395" y="703959"/>
                  <a:pt x="4159888" y="726874"/>
                  <a:pt x="4094034" y="704924"/>
                </a:cubicBezTo>
                <a:cubicBezTo>
                  <a:pt x="4034908" y="645798"/>
                  <a:pt x="4073951" y="677520"/>
                  <a:pt x="3966712" y="623901"/>
                </a:cubicBezTo>
                <a:cubicBezTo>
                  <a:pt x="3907059" y="594075"/>
                  <a:pt x="3779465" y="528578"/>
                  <a:pt x="3735219" y="519729"/>
                </a:cubicBezTo>
                <a:lnTo>
                  <a:pt x="3677345" y="508154"/>
                </a:lnTo>
                <a:cubicBezTo>
                  <a:pt x="3588086" y="454598"/>
                  <a:pt x="3640815" y="480544"/>
                  <a:pt x="3515300" y="438706"/>
                </a:cubicBezTo>
                <a:lnTo>
                  <a:pt x="3515300" y="438706"/>
                </a:lnTo>
                <a:cubicBezTo>
                  <a:pt x="3386394" y="374254"/>
                  <a:pt x="3548783" y="451262"/>
                  <a:pt x="3422702" y="403982"/>
                </a:cubicBezTo>
                <a:cubicBezTo>
                  <a:pt x="3406546" y="397924"/>
                  <a:pt x="3392931" y="385791"/>
                  <a:pt x="3376404" y="380833"/>
                </a:cubicBezTo>
                <a:cubicBezTo>
                  <a:pt x="3361803" y="376453"/>
                  <a:pt x="3235147" y="358999"/>
                  <a:pt x="3225933" y="357683"/>
                </a:cubicBezTo>
                <a:cubicBezTo>
                  <a:pt x="3187901" y="332329"/>
                  <a:pt x="3140626" y="298739"/>
                  <a:pt x="3098611" y="288235"/>
                </a:cubicBezTo>
                <a:cubicBezTo>
                  <a:pt x="3065383" y="279928"/>
                  <a:pt x="3011041" y="267600"/>
                  <a:pt x="2982864" y="253511"/>
                </a:cubicBezTo>
                <a:cubicBezTo>
                  <a:pt x="2967431" y="245795"/>
                  <a:pt x="2952935" y="235818"/>
                  <a:pt x="2936566" y="230362"/>
                </a:cubicBezTo>
                <a:cubicBezTo>
                  <a:pt x="2906383" y="220301"/>
                  <a:pt x="2843968" y="207212"/>
                  <a:pt x="2843968" y="207212"/>
                </a:cubicBezTo>
                <a:cubicBezTo>
                  <a:pt x="2746763" y="134309"/>
                  <a:pt x="2816385" y="177168"/>
                  <a:pt x="2612474" y="126190"/>
                </a:cubicBezTo>
                <a:cubicBezTo>
                  <a:pt x="2597041" y="122332"/>
                  <a:pt x="2581867" y="117230"/>
                  <a:pt x="2566176" y="114615"/>
                </a:cubicBezTo>
                <a:cubicBezTo>
                  <a:pt x="2543027" y="110757"/>
                  <a:pt x="2519496" y="108732"/>
                  <a:pt x="2496728" y="103040"/>
                </a:cubicBezTo>
                <a:cubicBezTo>
                  <a:pt x="2473055" y="97122"/>
                  <a:pt x="2451264" y="84388"/>
                  <a:pt x="2427280" y="79891"/>
                </a:cubicBezTo>
                <a:cubicBezTo>
                  <a:pt x="2401354" y="75030"/>
                  <a:pt x="2187163" y="57952"/>
                  <a:pt x="2172637" y="56742"/>
                </a:cubicBezTo>
                <a:cubicBezTo>
                  <a:pt x="1951507" y="7601"/>
                  <a:pt x="2047363" y="22017"/>
                  <a:pt x="1663350" y="22017"/>
                </a:cubicBezTo>
                <a:cubicBezTo>
                  <a:pt x="1435682" y="22017"/>
                  <a:pt x="1208079" y="29734"/>
                  <a:pt x="980444" y="33592"/>
                </a:cubicBezTo>
                <a:cubicBezTo>
                  <a:pt x="796008" y="79702"/>
                  <a:pt x="1120038" y="0"/>
                  <a:pt x="864697" y="56742"/>
                </a:cubicBezTo>
                <a:cubicBezTo>
                  <a:pt x="852787" y="59389"/>
                  <a:pt x="841977" y="66133"/>
                  <a:pt x="829973" y="68316"/>
                </a:cubicBezTo>
                <a:cubicBezTo>
                  <a:pt x="749316" y="82981"/>
                  <a:pt x="622641" y="87062"/>
                  <a:pt x="552181" y="91466"/>
                </a:cubicBezTo>
                <a:cubicBezTo>
                  <a:pt x="505882" y="99182"/>
                  <a:pt x="456865" y="97183"/>
                  <a:pt x="413285" y="114615"/>
                </a:cubicBezTo>
                <a:cubicBezTo>
                  <a:pt x="382716" y="126842"/>
                  <a:pt x="352436" y="140268"/>
                  <a:pt x="320687" y="149339"/>
                </a:cubicBezTo>
                <a:cubicBezTo>
                  <a:pt x="305391" y="153709"/>
                  <a:pt x="289821" y="157056"/>
                  <a:pt x="274388" y="160914"/>
                </a:cubicBezTo>
                <a:cubicBezTo>
                  <a:pt x="259386" y="172165"/>
                  <a:pt x="219088" y="198980"/>
                  <a:pt x="204940" y="218787"/>
                </a:cubicBezTo>
                <a:cubicBezTo>
                  <a:pt x="133024" y="319467"/>
                  <a:pt x="207057" y="239818"/>
                  <a:pt x="135492" y="311385"/>
                </a:cubicBezTo>
                <a:cubicBezTo>
                  <a:pt x="121001" y="369352"/>
                  <a:pt x="121411" y="369898"/>
                  <a:pt x="100768" y="438706"/>
                </a:cubicBezTo>
                <a:cubicBezTo>
                  <a:pt x="97262" y="450392"/>
                  <a:pt x="92545" y="461699"/>
                  <a:pt x="89193" y="473430"/>
                </a:cubicBezTo>
                <a:cubicBezTo>
                  <a:pt x="60126" y="575167"/>
                  <a:pt x="93797" y="471197"/>
                  <a:pt x="66044" y="554453"/>
                </a:cubicBezTo>
                <a:cubicBezTo>
                  <a:pt x="58328" y="635476"/>
                  <a:pt x="48192" y="716304"/>
                  <a:pt x="42895" y="797521"/>
                </a:cubicBezTo>
                <a:cubicBezTo>
                  <a:pt x="0" y="1455247"/>
                  <a:pt x="53135" y="846933"/>
                  <a:pt x="19745" y="1214210"/>
                </a:cubicBezTo>
                <a:cubicBezTo>
                  <a:pt x="34255" y="1526173"/>
                  <a:pt x="18650" y="1613843"/>
                  <a:pt x="66044" y="1850817"/>
                </a:cubicBezTo>
                <a:cubicBezTo>
                  <a:pt x="68437" y="1862781"/>
                  <a:pt x="73761" y="1873967"/>
                  <a:pt x="77619" y="1885542"/>
                </a:cubicBezTo>
                <a:cubicBezTo>
                  <a:pt x="81477" y="1916408"/>
                  <a:pt x="84794" y="1947346"/>
                  <a:pt x="89193" y="1978139"/>
                </a:cubicBezTo>
                <a:cubicBezTo>
                  <a:pt x="92512" y="2001372"/>
                  <a:pt x="98026" y="2024279"/>
                  <a:pt x="100768" y="2047587"/>
                </a:cubicBezTo>
                <a:cubicBezTo>
                  <a:pt x="105747" y="2089911"/>
                  <a:pt x="106316" y="2132722"/>
                  <a:pt x="112343" y="2174909"/>
                </a:cubicBezTo>
                <a:cubicBezTo>
                  <a:pt x="116097" y="2201184"/>
                  <a:pt x="137239" y="2233817"/>
                  <a:pt x="147067" y="2255931"/>
                </a:cubicBezTo>
                <a:cubicBezTo>
                  <a:pt x="155505" y="2274918"/>
                  <a:pt x="160267" y="2295565"/>
                  <a:pt x="170216" y="2313805"/>
                </a:cubicBezTo>
                <a:cubicBezTo>
                  <a:pt x="203442" y="2374720"/>
                  <a:pt x="209875" y="2376613"/>
                  <a:pt x="251239" y="2417977"/>
                </a:cubicBezTo>
                <a:cubicBezTo>
                  <a:pt x="273980" y="2486197"/>
                  <a:pt x="247485" y="2418915"/>
                  <a:pt x="297538" y="2499000"/>
                </a:cubicBezTo>
                <a:cubicBezTo>
                  <a:pt x="306683" y="2513632"/>
                  <a:pt x="313890" y="2529439"/>
                  <a:pt x="320687" y="2545298"/>
                </a:cubicBezTo>
                <a:cubicBezTo>
                  <a:pt x="325493" y="2556513"/>
                  <a:pt x="326209" y="2569429"/>
                  <a:pt x="332262" y="2580023"/>
                </a:cubicBezTo>
                <a:cubicBezTo>
                  <a:pt x="341833" y="2596772"/>
                  <a:pt x="355411" y="2610888"/>
                  <a:pt x="366986" y="2626321"/>
                </a:cubicBezTo>
                <a:cubicBezTo>
                  <a:pt x="398994" y="2722342"/>
                  <a:pt x="345263" y="2571304"/>
                  <a:pt x="424859" y="2730493"/>
                </a:cubicBezTo>
                <a:cubicBezTo>
                  <a:pt x="432576" y="2745926"/>
                  <a:pt x="438438" y="2762435"/>
                  <a:pt x="448009" y="2776792"/>
                </a:cubicBezTo>
                <a:cubicBezTo>
                  <a:pt x="454062" y="2785872"/>
                  <a:pt x="465105" y="2790862"/>
                  <a:pt x="471158" y="2799942"/>
                </a:cubicBezTo>
                <a:cubicBezTo>
                  <a:pt x="480729" y="2814298"/>
                  <a:pt x="483261" y="2832985"/>
                  <a:pt x="494307" y="2846240"/>
                </a:cubicBezTo>
                <a:cubicBezTo>
                  <a:pt x="564147" y="2930048"/>
                  <a:pt x="505484" y="2822298"/>
                  <a:pt x="540606" y="2892539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4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24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4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uiExpand="1" build="p" animBg="1"/>
      <p:bldP spid="324614" grpId="0" animBg="1"/>
      <p:bldP spid="1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33375"/>
            <a:ext cx="6781800" cy="838200"/>
          </a:xfrm>
          <a:gradFill rotWithShape="0">
            <a:gsLst>
              <a:gs pos="0">
                <a:srgbClr val="FFFFFF"/>
              </a:gs>
              <a:gs pos="100000">
                <a:srgbClr val="EEE8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3.3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磁结构与相互作用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30313"/>
            <a:ext cx="5328703" cy="646331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 dirty="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交换相互作用</a:t>
            </a:r>
            <a:r>
              <a:rPr lang="zh-CN" altLang="en-US" sz="3600" dirty="0">
                <a:solidFill>
                  <a:srgbClr val="FF0000"/>
                </a:solidFill>
                <a:ea typeface="华文新魏" pitchFamily="2" charset="-122"/>
              </a:rPr>
              <a:t>－磁结构</a:t>
            </a:r>
            <a:endParaRPr lang="zh-CN" altLang="en-US" sz="3600" dirty="0">
              <a:solidFill>
                <a:srgbClr val="FF0000"/>
              </a:solidFill>
              <a:ea typeface="华文行楷" pitchFamily="2" charset="-122"/>
            </a:endParaRP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27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1143000" y="4648200"/>
            <a:ext cx="5109091" cy="5355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dirty="0">
                <a:latin typeface="Times New Roman" pitchFamily="18" charset="0"/>
              </a:rPr>
              <a:t>超精细相互作用：磁共振技术、光谱</a:t>
            </a:r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1143000" y="2563813"/>
            <a:ext cx="5724644" cy="5355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dirty="0">
                <a:latin typeface="Times New Roman" pitchFamily="18" charset="0"/>
              </a:rPr>
              <a:t>宏观磁偶极作用：（大块材料）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力学测量</a:t>
            </a:r>
            <a:endParaRPr kumimoji="1" lang="zh-CN" alt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1066800" y="6013450"/>
            <a:ext cx="6288901" cy="4931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dirty="0">
                <a:latin typeface="Times New Roman" pitchFamily="18" charset="0"/>
              </a:rPr>
              <a:t>自旋－轨道耦合：</a:t>
            </a:r>
            <a:r>
              <a:rPr kumimoji="1" lang="en-US" altLang="zh-CN" sz="2400" dirty="0">
                <a:latin typeface="Times New Roman" pitchFamily="18" charset="0"/>
              </a:rPr>
              <a:t>ESR</a:t>
            </a:r>
            <a:r>
              <a:rPr kumimoji="1" lang="zh-CN" altLang="en-US" sz="2400" dirty="0">
                <a:latin typeface="Times New Roman" pitchFamily="18" charset="0"/>
              </a:rPr>
              <a:t>、磁二色</a:t>
            </a:r>
            <a:r>
              <a:rPr kumimoji="1" lang="zh-CN" altLang="en-US" sz="2400" dirty="0" smtClean="0">
                <a:latin typeface="Times New Roman" pitchFamily="18" charset="0"/>
              </a:rPr>
              <a:t>谱、</a:t>
            </a:r>
            <a:r>
              <a:rPr kumimoji="1" lang="zh-CN" altLang="en-US" sz="2400" dirty="0" smtClean="0">
                <a:solidFill>
                  <a:srgbClr val="CC00FF"/>
                </a:solidFill>
                <a:latin typeface="Times New Roman" pitchFamily="18" charset="0"/>
              </a:rPr>
              <a:t>磁光效应</a:t>
            </a:r>
            <a:endParaRPr kumimoji="1" lang="zh-CN" altLang="en-US" sz="2400" dirty="0">
              <a:solidFill>
                <a:srgbClr val="CC00FF"/>
              </a:solidFill>
              <a:latin typeface="Times New Roman" pitchFamily="18" charset="0"/>
            </a:endParaRPr>
          </a:p>
        </p:txBody>
      </p:sp>
      <p:sp>
        <p:nvSpPr>
          <p:cNvPr id="302088" name="Rectangle 8"/>
          <p:cNvSpPr>
            <a:spLocks noChangeArrowheads="1"/>
          </p:cNvSpPr>
          <p:nvPr/>
        </p:nvSpPr>
        <p:spPr bwMode="auto">
          <a:xfrm>
            <a:off x="533400" y="1900238"/>
            <a:ext cx="39437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kumimoji="1" lang="en-US" altLang="zh-CN" sz="3600" dirty="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zh-CN" altLang="en-US" sz="3600" dirty="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磁偶极作用</a:t>
            </a:r>
            <a:r>
              <a:rPr kumimoji="1" lang="zh-CN" altLang="en-US" sz="3600" dirty="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－？</a:t>
            </a:r>
            <a:endParaRPr kumimoji="1" lang="zh-CN" altLang="en-US" sz="3600" dirty="0">
              <a:solidFill>
                <a:srgbClr val="FF0000"/>
              </a:solidFill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02089" name="Rectangle 9"/>
          <p:cNvSpPr>
            <a:spLocks noChangeArrowheads="1"/>
          </p:cNvSpPr>
          <p:nvPr/>
        </p:nvSpPr>
        <p:spPr bwMode="auto">
          <a:xfrm>
            <a:off x="1143000" y="3249613"/>
            <a:ext cx="7322838" cy="5355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dirty="0">
                <a:latin typeface="Times New Roman" pitchFamily="18" charset="0"/>
              </a:rPr>
              <a:t>微观磁偶极作用：</a:t>
            </a:r>
            <a:r>
              <a:rPr kumimoji="1" lang="zh-CN" altLang="en-US" sz="2400" dirty="0">
                <a:solidFill>
                  <a:srgbClr val="0000FF"/>
                </a:solidFill>
                <a:latin typeface="Times New Roman" pitchFamily="18" charset="0"/>
              </a:rPr>
              <a:t>理论？</a:t>
            </a:r>
            <a:r>
              <a:rPr kumimoji="1" lang="zh-CN" altLang="en-US" sz="24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kumimoji="1" lang="en-US" altLang="zh-CN" sz="24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kumimoji="1" lang="zh-CN" altLang="en-US" sz="24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方法？</a:t>
            </a:r>
            <a:r>
              <a:rPr kumimoji="1" lang="zh-CN" altLang="en-US" sz="2400" dirty="0">
                <a:latin typeface="Times New Roman" pitchFamily="18" charset="0"/>
                <a:sym typeface="Symbol" pitchFamily="18" charset="2"/>
              </a:rPr>
              <a:t>   磁共振（也许）</a:t>
            </a:r>
            <a:endParaRPr kumimoji="1" lang="zh-CN" alt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2090" name="Rectangle 10"/>
          <p:cNvSpPr>
            <a:spLocks noChangeArrowheads="1"/>
          </p:cNvSpPr>
          <p:nvPr/>
        </p:nvSpPr>
        <p:spPr bwMode="auto">
          <a:xfrm>
            <a:off x="533400" y="4038600"/>
            <a:ext cx="4867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kumimoji="1" lang="en-US" altLang="zh-CN" sz="360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zh-CN" altLang="en-US" sz="360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磁超精细作用</a:t>
            </a:r>
            <a:r>
              <a:rPr kumimoji="1" lang="zh-CN" altLang="en-US" sz="360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－解决</a:t>
            </a:r>
            <a:endParaRPr kumimoji="1" lang="zh-CN" altLang="en-US" sz="3600">
              <a:solidFill>
                <a:srgbClr val="FF0000"/>
              </a:solidFill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02091" name="Rectangle 11"/>
          <p:cNvSpPr>
            <a:spLocks noChangeArrowheads="1"/>
          </p:cNvSpPr>
          <p:nvPr/>
        </p:nvSpPr>
        <p:spPr bwMode="auto">
          <a:xfrm>
            <a:off x="533400" y="5403850"/>
            <a:ext cx="4867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kumimoji="1" lang="en-US" altLang="zh-CN" sz="360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zh-CN" altLang="en-US" sz="360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自旋－轨道耦合</a:t>
            </a:r>
            <a:r>
              <a:rPr kumimoji="1" lang="zh-CN" altLang="en-US" sz="360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－？</a:t>
            </a:r>
            <a:endParaRPr kumimoji="1" lang="zh-CN" altLang="en-US" sz="3600">
              <a:solidFill>
                <a:srgbClr val="FF0000"/>
              </a:solidFill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02092" name="Text Box 12"/>
          <p:cNvSpPr txBox="1">
            <a:spLocks noChangeArrowheads="1"/>
          </p:cNvSpPr>
          <p:nvPr/>
        </p:nvSpPr>
        <p:spPr bwMode="auto">
          <a:xfrm>
            <a:off x="0" y="423863"/>
            <a:ext cx="63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</a:t>
            </a:r>
          </a:p>
        </p:txBody>
      </p:sp>
      <p:sp>
        <p:nvSpPr>
          <p:cNvPr id="302093" name="Text Box 13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、磁性参数测量概况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5" grpId="0" animBg="1" autoUpdateAnimBg="0"/>
      <p:bldP spid="302086" grpId="0" animBg="1" autoUpdateAnimBg="0"/>
      <p:bldP spid="302087" grpId="0" animBg="1" autoUpdateAnimBg="0"/>
      <p:bldP spid="302088" grpId="0" autoUpdateAnimBg="0"/>
      <p:bldP spid="302089" grpId="0" animBg="1" autoUpdateAnimBg="0"/>
      <p:bldP spid="302090" grpId="0" autoUpdateAnimBg="0"/>
      <p:bldP spid="302091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33375"/>
            <a:ext cx="6781800" cy="838200"/>
          </a:xfrm>
          <a:gradFill rotWithShape="0">
            <a:gsLst>
              <a:gs pos="0">
                <a:srgbClr val="FFFFFF"/>
              </a:gs>
              <a:gs pos="100000">
                <a:srgbClr val="EEE8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3.4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各种磁场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4867038" cy="646331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 dirty="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物体外的磁场</a:t>
            </a:r>
            <a:r>
              <a:rPr lang="zh-CN" altLang="en-US" sz="3600" dirty="0">
                <a:solidFill>
                  <a:srgbClr val="FF0000"/>
                </a:solidFill>
                <a:ea typeface="华文新魏" pitchFamily="2" charset="-122"/>
              </a:rPr>
              <a:t>－空间</a:t>
            </a:r>
            <a:endParaRPr lang="zh-CN" altLang="en-US" sz="3600" dirty="0">
              <a:solidFill>
                <a:srgbClr val="FF0000"/>
              </a:solidFill>
              <a:ea typeface="华文行楷" pitchFamily="2" charset="-122"/>
            </a:endParaRPr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590550" y="1903076"/>
            <a:ext cx="52065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457200" indent="-457200" algn="just"/>
            <a:r>
              <a:rPr kumimoji="1" lang="en-US" altLang="zh-CN" sz="2800" dirty="0">
                <a:latin typeface="Times New Roman" pitchFamily="18" charset="0"/>
              </a:rPr>
              <a:t>1</a:t>
            </a:r>
            <a:r>
              <a:rPr kumimoji="1" lang="zh-CN" altLang="en-US" sz="2800" dirty="0">
                <a:latin typeface="Times New Roman" pitchFamily="18" charset="0"/>
              </a:rPr>
              <a:t>、地球范围内的磁场</a:t>
            </a:r>
            <a:r>
              <a:rPr kumimoji="1" lang="zh-CN" altLang="en-US" sz="2800" dirty="0">
                <a:solidFill>
                  <a:srgbClr val="FF0000"/>
                </a:solidFill>
                <a:latin typeface="Times New Roman" pitchFamily="18" charset="0"/>
              </a:rPr>
              <a:t>－基本解决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28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1143000" y="2514600"/>
            <a:ext cx="7620000" cy="16351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81250" indent="-2381250">
              <a:lnSpc>
                <a:spcPct val="140000"/>
              </a:lnSpc>
            </a:pPr>
            <a:r>
              <a:rPr kumimoji="1" lang="zh-CN" altLang="en-US" sz="2400">
                <a:latin typeface="Times New Roman" pitchFamily="18" charset="0"/>
              </a:rPr>
              <a:t>各种磁场传感器：</a:t>
            </a:r>
            <a:r>
              <a:rPr kumimoji="1" lang="en-US" altLang="zh-CN" sz="2400">
                <a:latin typeface="Times New Roman" pitchFamily="18" charset="0"/>
              </a:rPr>
              <a:t>Hall</a:t>
            </a:r>
            <a:r>
              <a:rPr kumimoji="1" lang="zh-CN" altLang="en-US" sz="2400">
                <a:latin typeface="Times New Roman" pitchFamily="18" charset="0"/>
              </a:rPr>
              <a:t>效应磁强计、各种磁场电流效应（</a:t>
            </a:r>
            <a:r>
              <a:rPr kumimoji="1" lang="en-US" altLang="zh-CN" sz="2400">
                <a:latin typeface="Times New Roman" pitchFamily="18" charset="0"/>
              </a:rPr>
              <a:t>MR</a:t>
            </a:r>
            <a:r>
              <a:rPr kumimoji="1" lang="zh-CN" altLang="en-US" sz="2400">
                <a:latin typeface="Times New Roman" pitchFamily="18" charset="0"/>
              </a:rPr>
              <a:t>）、磁通门磁强计、</a:t>
            </a:r>
            <a:r>
              <a:rPr kumimoji="1" lang="en-US" altLang="zh-CN" sz="2400">
                <a:latin typeface="Times New Roman" pitchFamily="18" charset="0"/>
              </a:rPr>
              <a:t>SQUID</a:t>
            </a:r>
            <a:r>
              <a:rPr kumimoji="1" lang="zh-CN" altLang="en-US" sz="2400">
                <a:latin typeface="Times New Roman" pitchFamily="18" charset="0"/>
              </a:rPr>
              <a:t>、磁光效应、</a:t>
            </a:r>
            <a:r>
              <a:rPr kumimoji="1" lang="en-US" altLang="zh-CN" sz="2400">
                <a:latin typeface="Times New Roman" pitchFamily="18" charset="0"/>
              </a:rPr>
              <a:t>NMR…</a:t>
            </a:r>
          </a:p>
        </p:txBody>
      </p:sp>
      <p:sp>
        <p:nvSpPr>
          <p:cNvPr id="303111" name="Rectangle 7"/>
          <p:cNvSpPr>
            <a:spLocks noChangeArrowheads="1"/>
          </p:cNvSpPr>
          <p:nvPr/>
        </p:nvSpPr>
        <p:spPr bwMode="auto">
          <a:xfrm>
            <a:off x="590550" y="5243176"/>
            <a:ext cx="55656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457200" indent="-457200" algn="just"/>
            <a:r>
              <a:rPr kumimoji="1" lang="en-US" altLang="zh-CN" sz="2800" dirty="0">
                <a:latin typeface="Times New Roman" pitchFamily="18" charset="0"/>
              </a:rPr>
              <a:t>2</a:t>
            </a:r>
            <a:r>
              <a:rPr kumimoji="1" lang="zh-CN" altLang="en-US" sz="2800" dirty="0">
                <a:latin typeface="Times New Roman" pitchFamily="18" charset="0"/>
              </a:rPr>
              <a:t>、地球外宇宙的磁场</a:t>
            </a:r>
            <a:r>
              <a:rPr kumimoji="1" lang="zh-CN" altLang="en-US" sz="2800" dirty="0">
                <a:solidFill>
                  <a:srgbClr val="FF0000"/>
                </a:solidFill>
                <a:latin typeface="Times New Roman" pitchFamily="18" charset="0"/>
              </a:rPr>
              <a:t>－无直接测量</a:t>
            </a:r>
          </a:p>
        </p:txBody>
      </p:sp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1066800" y="5861050"/>
            <a:ext cx="6340197" cy="53553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</a:rPr>
              <a:t>理论预言：天体物理（中子星、磁星，等等）</a:t>
            </a:r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1143000" y="4267200"/>
            <a:ext cx="5182829" cy="5355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b="1">
                <a:latin typeface="Times New Roman" pitchFamily="18" charset="0"/>
              </a:rPr>
              <a:t>生物体磁场：</a:t>
            </a:r>
            <a:r>
              <a:rPr kumimoji="1" lang="en-US" altLang="zh-CN" sz="2400" b="1">
                <a:latin typeface="Times New Roman" pitchFamily="18" charset="0"/>
              </a:rPr>
              <a:t>SQUID</a:t>
            </a:r>
            <a:r>
              <a:rPr kumimoji="1" lang="zh-CN" altLang="en-US" sz="2400" b="1">
                <a:latin typeface="Times New Roman" pitchFamily="18" charset="0"/>
              </a:rPr>
              <a:t>、磁通门磁强计</a:t>
            </a:r>
          </a:p>
        </p:txBody>
      </p: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0" y="423863"/>
            <a:ext cx="63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</a:t>
            </a:r>
          </a:p>
        </p:txBody>
      </p:sp>
      <p:sp>
        <p:nvSpPr>
          <p:cNvPr id="303115" name="Text Box 11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、磁性参数测量概况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0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0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0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0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 autoUpdateAnimBg="0"/>
      <p:bldP spid="303110" grpId="0" animBg="1" autoUpdateAnimBg="0"/>
      <p:bldP spid="303111" grpId="0" autoUpdateAnimBg="0"/>
      <p:bldP spid="303112" grpId="0" animBg="1" autoUpdateAnimBg="0"/>
      <p:bldP spid="303113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33375"/>
            <a:ext cx="6781800" cy="838200"/>
          </a:xfrm>
          <a:gradFill rotWithShape="0">
            <a:gsLst>
              <a:gs pos="0">
                <a:srgbClr val="FFFFFF"/>
              </a:gs>
              <a:gs pos="100000">
                <a:srgbClr val="EEE8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3.4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各种磁场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5790368" cy="646331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 dirty="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物体内的磁场</a:t>
            </a:r>
            <a:r>
              <a:rPr lang="zh-CN" altLang="en-US" sz="3600" dirty="0">
                <a:solidFill>
                  <a:srgbClr val="FF0000"/>
                </a:solidFill>
                <a:ea typeface="华文新魏" pitchFamily="2" charset="-122"/>
              </a:rPr>
              <a:t>－办法不多</a:t>
            </a:r>
            <a:endParaRPr lang="zh-CN" altLang="en-US" sz="3600" dirty="0">
              <a:solidFill>
                <a:srgbClr val="FF0000"/>
              </a:solidFill>
              <a:ea typeface="华文行楷" pitchFamily="2" charset="-122"/>
            </a:endParaRPr>
          </a:p>
        </p:txBody>
      </p:sp>
      <p:sp>
        <p:nvSpPr>
          <p:cNvPr id="304132" name="Rectangle 4"/>
          <p:cNvSpPr>
            <a:spLocks noChangeArrowheads="1"/>
          </p:cNvSpPr>
          <p:nvPr/>
        </p:nvSpPr>
        <p:spPr bwMode="auto">
          <a:xfrm>
            <a:off x="838200" y="1903076"/>
            <a:ext cx="44884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457200" indent="-457200"/>
            <a:r>
              <a:rPr kumimoji="1" lang="en-US" altLang="zh-CN" sz="2800" dirty="0">
                <a:latin typeface="Times New Roman" pitchFamily="18" charset="0"/>
              </a:rPr>
              <a:t>1</a:t>
            </a:r>
            <a:r>
              <a:rPr kumimoji="1" lang="zh-CN" altLang="en-US" sz="2800" dirty="0">
                <a:latin typeface="Times New Roman" pitchFamily="18" charset="0"/>
              </a:rPr>
              <a:t>、分子场（交换场）</a:t>
            </a:r>
            <a:r>
              <a:rPr kumimoji="1" lang="zh-CN" altLang="en-US" sz="2800" dirty="0">
                <a:solidFill>
                  <a:srgbClr val="FF0000"/>
                </a:solidFill>
                <a:latin typeface="Times New Roman" pitchFamily="18" charset="0"/>
              </a:rPr>
              <a:t>－困难</a:t>
            </a: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29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1331640" y="6086475"/>
            <a:ext cx="6803466" cy="5355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>
                <a:latin typeface="Times New Roman" pitchFamily="18" charset="0"/>
              </a:rPr>
              <a:t>磁共振技术：</a:t>
            </a:r>
            <a:r>
              <a:rPr kumimoji="1" lang="en-US" altLang="zh-CN" sz="2400">
                <a:latin typeface="Times New Roman" pitchFamily="18" charset="0"/>
              </a:rPr>
              <a:t>ESR</a:t>
            </a:r>
            <a:r>
              <a:rPr kumimoji="1" lang="zh-CN" altLang="en-US" sz="2400">
                <a:latin typeface="Times New Roman" pitchFamily="18" charset="0"/>
              </a:rPr>
              <a:t>、</a:t>
            </a:r>
            <a:r>
              <a:rPr kumimoji="1" lang="en-US" altLang="zh-CN" sz="2400">
                <a:latin typeface="Times New Roman" pitchFamily="18" charset="0"/>
              </a:rPr>
              <a:t>NMR</a:t>
            </a:r>
            <a:r>
              <a:rPr kumimoji="1" lang="zh-CN" altLang="en-US" sz="2400">
                <a:latin typeface="Times New Roman" pitchFamily="18" charset="0"/>
              </a:rPr>
              <a:t>、</a:t>
            </a:r>
            <a:r>
              <a:rPr kumimoji="1" lang="en-US" altLang="zh-CN" sz="2400">
                <a:latin typeface="Times New Roman" pitchFamily="18" charset="0"/>
              </a:rPr>
              <a:t>Mössbauer</a:t>
            </a:r>
            <a:r>
              <a:rPr kumimoji="1" lang="zh-CN" altLang="en-US" sz="2400">
                <a:latin typeface="Times New Roman" pitchFamily="18" charset="0"/>
              </a:rPr>
              <a:t>谱；光谱？</a:t>
            </a:r>
          </a:p>
        </p:txBody>
      </p:sp>
      <p:sp>
        <p:nvSpPr>
          <p:cNvPr id="304135" name="Rectangle 7"/>
          <p:cNvSpPr>
            <a:spLocks noChangeArrowheads="1"/>
          </p:cNvSpPr>
          <p:nvPr/>
        </p:nvSpPr>
        <p:spPr bwMode="auto">
          <a:xfrm>
            <a:off x="1371600" y="3733800"/>
            <a:ext cx="5843266" cy="156966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dirty="0">
                <a:latin typeface="Times New Roman" pitchFamily="18" charset="0"/>
              </a:rPr>
              <a:t>规则形状：理论修正（宏观磁性测量）；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dirty="0">
                <a:latin typeface="Times New Roman" pitchFamily="18" charset="0"/>
              </a:rPr>
              <a:t>                    铁磁共振（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FMR</a:t>
            </a:r>
            <a:r>
              <a:rPr kumimoji="1" lang="zh-CN" altLang="en-US" sz="2400" dirty="0">
                <a:latin typeface="Times New Roman" pitchFamily="18" charset="0"/>
              </a:rPr>
              <a:t>）：</a:t>
            </a:r>
            <a:r>
              <a:rPr kumimoji="1" lang="en-US" altLang="zh-CN" sz="2400" dirty="0" err="1">
                <a:latin typeface="Times New Roman" pitchFamily="18" charset="0"/>
              </a:rPr>
              <a:t>Kittel</a:t>
            </a:r>
            <a:r>
              <a:rPr kumimoji="1" lang="zh-CN" altLang="en-US" sz="2400" dirty="0">
                <a:latin typeface="Times New Roman" pitchFamily="18" charset="0"/>
              </a:rPr>
              <a:t>公式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dirty="0">
                <a:latin typeface="Times New Roman" pitchFamily="18" charset="0"/>
              </a:rPr>
              <a:t>不规则形状：几乎不可能</a:t>
            </a:r>
          </a:p>
        </p:txBody>
      </p:sp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1371600" y="2438400"/>
            <a:ext cx="5674951" cy="5355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</a:rPr>
              <a:t>分子场（交换场）：？（磁共振</a:t>
            </a:r>
            <a:r>
              <a:rPr kumimoji="1" lang="en-US" altLang="zh-CN" sz="2400">
                <a:solidFill>
                  <a:srgbClr val="0000FF"/>
                </a:solidFill>
                <a:latin typeface="Times New Roman" pitchFamily="18" charset="0"/>
              </a:rPr>
              <a:t>AFMR</a:t>
            </a:r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</a:rPr>
              <a:t>）</a:t>
            </a:r>
          </a:p>
        </p:txBody>
      </p:sp>
      <p:sp>
        <p:nvSpPr>
          <p:cNvPr id="304137" name="Rectangle 9"/>
          <p:cNvSpPr>
            <a:spLocks noChangeArrowheads="1"/>
          </p:cNvSpPr>
          <p:nvPr/>
        </p:nvSpPr>
        <p:spPr bwMode="auto">
          <a:xfrm>
            <a:off x="838200" y="3274676"/>
            <a:ext cx="34111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457200" indent="-457200"/>
            <a:r>
              <a:rPr kumimoji="1" lang="en-US" altLang="zh-CN" sz="2800">
                <a:latin typeface="Times New Roman" pitchFamily="18" charset="0"/>
              </a:rPr>
              <a:t>2</a:t>
            </a:r>
            <a:r>
              <a:rPr kumimoji="1" lang="zh-CN" altLang="en-US" sz="2800">
                <a:latin typeface="Times New Roman" pitchFamily="18" charset="0"/>
              </a:rPr>
              <a:t>、退磁场</a:t>
            </a:r>
            <a:r>
              <a:rPr kumimoji="1" lang="zh-CN" altLang="en-US" sz="2800">
                <a:solidFill>
                  <a:srgbClr val="FF0000"/>
                </a:solidFill>
                <a:latin typeface="Times New Roman" pitchFamily="18" charset="0"/>
              </a:rPr>
              <a:t>－比较困难</a:t>
            </a:r>
          </a:p>
        </p:txBody>
      </p:sp>
      <p:sp>
        <p:nvSpPr>
          <p:cNvPr id="304138" name="Rectangle 10"/>
          <p:cNvSpPr>
            <a:spLocks noChangeArrowheads="1"/>
          </p:cNvSpPr>
          <p:nvPr/>
        </p:nvSpPr>
        <p:spPr bwMode="auto">
          <a:xfrm>
            <a:off x="800100" y="5627351"/>
            <a:ext cx="44884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457200" indent="-457200"/>
            <a:r>
              <a:rPr kumimoji="1" lang="en-US" altLang="zh-CN" sz="2800">
                <a:latin typeface="Times New Roman" pitchFamily="18" charset="0"/>
              </a:rPr>
              <a:t>3</a:t>
            </a:r>
            <a:r>
              <a:rPr kumimoji="1" lang="zh-CN" altLang="en-US" sz="2800">
                <a:latin typeface="Times New Roman" pitchFamily="18" charset="0"/>
              </a:rPr>
              <a:t>、磁超精细磁场</a:t>
            </a:r>
            <a:r>
              <a:rPr kumimoji="1" lang="zh-CN" altLang="en-US" sz="2800">
                <a:solidFill>
                  <a:srgbClr val="FF0000"/>
                </a:solidFill>
                <a:latin typeface="Times New Roman" pitchFamily="18" charset="0"/>
              </a:rPr>
              <a:t>－解决较好</a:t>
            </a:r>
          </a:p>
        </p:txBody>
      </p:sp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0" y="423863"/>
            <a:ext cx="63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</a:t>
            </a:r>
          </a:p>
        </p:txBody>
      </p:sp>
      <p:sp>
        <p:nvSpPr>
          <p:cNvPr id="304140" name="Text Box 12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、磁性参数测量概况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0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2" grpId="0" autoUpdateAnimBg="0"/>
      <p:bldP spid="304134" grpId="0" animBg="1" autoUpdateAnimBg="0"/>
      <p:bldP spid="304135" grpId="0" animBg="1" autoUpdateAnimBg="0"/>
      <p:bldP spid="304136" grpId="0" animBg="1" autoUpdateAnimBg="0"/>
      <p:bldP spid="304137" grpId="0" autoUpdateAnimBg="0"/>
      <p:bldP spid="304138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33375"/>
            <a:ext cx="6781800" cy="838200"/>
          </a:xfrm>
          <a:gradFill rotWithShape="0">
            <a:gsLst>
              <a:gs pos="0">
                <a:srgbClr val="FFFFFF"/>
              </a:gs>
              <a:gs pos="100000">
                <a:srgbClr val="EEE8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3.4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各种磁场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5790368" cy="646331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 dirty="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物体内的磁场</a:t>
            </a:r>
            <a:r>
              <a:rPr lang="zh-CN" altLang="en-US" sz="3600" dirty="0">
                <a:solidFill>
                  <a:srgbClr val="FF0000"/>
                </a:solidFill>
                <a:ea typeface="华文新魏" pitchFamily="2" charset="-122"/>
              </a:rPr>
              <a:t>－办法不多</a:t>
            </a:r>
            <a:endParaRPr lang="zh-CN" altLang="en-US" sz="3600" dirty="0">
              <a:solidFill>
                <a:srgbClr val="FF0000"/>
              </a:solidFill>
              <a:ea typeface="华文行楷" pitchFamily="2" charset="-122"/>
            </a:endParaRPr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755576" y="1903076"/>
            <a:ext cx="63735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457200" indent="-457200" algn="just"/>
            <a:r>
              <a:rPr kumimoji="1" lang="en-US" altLang="zh-CN" sz="2800" dirty="0">
                <a:latin typeface="Times New Roman" pitchFamily="18" charset="0"/>
              </a:rPr>
              <a:t>4</a:t>
            </a:r>
            <a:r>
              <a:rPr kumimoji="1" lang="zh-CN" altLang="en-US" sz="2800" dirty="0">
                <a:latin typeface="Times New Roman" pitchFamily="18" charset="0"/>
              </a:rPr>
              <a:t>、磁晶各向异性等效场</a:t>
            </a:r>
            <a:r>
              <a:rPr kumimoji="1" lang="zh-CN" altLang="en-US" sz="2800" dirty="0">
                <a:solidFill>
                  <a:srgbClr val="FF0000"/>
                </a:solidFill>
                <a:latin typeface="Times New Roman" pitchFamily="18" charset="0"/>
              </a:rPr>
              <a:t>－宏观 解决较好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30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1371600" y="4654550"/>
            <a:ext cx="5867400" cy="539750"/>
          </a:xfrm>
          <a:prstGeom prst="rect">
            <a:avLst/>
          </a:prstGeom>
          <a:solidFill>
            <a:srgbClr val="66FF33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>
                <a:latin typeface="Times New Roman" pitchFamily="18" charset="0"/>
              </a:rPr>
              <a:t>铁磁共振：球形样品，各向异性常数测量</a:t>
            </a:r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1371600" y="6019800"/>
            <a:ext cx="3998210" cy="5355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</a:rPr>
              <a:t>中子衍射、</a:t>
            </a:r>
            <a:r>
              <a:rPr kumimoji="1" lang="en-US" altLang="zh-CN" sz="2400">
                <a:solidFill>
                  <a:srgbClr val="0000FF"/>
                </a:solidFill>
                <a:latin typeface="Times New Roman" pitchFamily="18" charset="0"/>
              </a:rPr>
              <a:t>Mössbauer</a:t>
            </a:r>
            <a:r>
              <a:rPr kumimoji="1" lang="zh-CN" altLang="en-US" sz="2400">
                <a:solidFill>
                  <a:srgbClr val="0000FF"/>
                </a:solidFill>
                <a:latin typeface="Times New Roman" pitchFamily="18" charset="0"/>
              </a:rPr>
              <a:t>谱：？</a:t>
            </a:r>
          </a:p>
        </p:txBody>
      </p:sp>
      <p:sp>
        <p:nvSpPr>
          <p:cNvPr id="305160" name="Rectangle 8"/>
          <p:cNvSpPr>
            <a:spLocks noChangeArrowheads="1"/>
          </p:cNvSpPr>
          <p:nvPr/>
        </p:nvSpPr>
        <p:spPr bwMode="auto">
          <a:xfrm>
            <a:off x="1371600" y="5337175"/>
            <a:ext cx="6096000" cy="5397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>
                <a:latin typeface="Times New Roman" pitchFamily="18" charset="0"/>
              </a:rPr>
              <a:t>磁二色谱：</a:t>
            </a:r>
            <a:r>
              <a:rPr kumimoji="1" lang="en-US" altLang="zh-CN" sz="2400">
                <a:latin typeface="Times New Roman" pitchFamily="18" charset="0"/>
              </a:rPr>
              <a:t>XMCD</a:t>
            </a:r>
            <a:r>
              <a:rPr kumimoji="1" lang="zh-CN" altLang="en-US" sz="2400">
                <a:latin typeface="Times New Roman" pitchFamily="18" charset="0"/>
              </a:rPr>
              <a:t>，</a:t>
            </a:r>
            <a:r>
              <a:rPr kumimoji="1" lang="en-US" altLang="zh-CN" sz="2400">
                <a:latin typeface="Times New Roman" pitchFamily="18" charset="0"/>
              </a:rPr>
              <a:t>Bruno</a:t>
            </a:r>
            <a:r>
              <a:rPr kumimoji="1" lang="zh-CN" altLang="en-US" sz="2400">
                <a:latin typeface="Times New Roman" pitchFamily="18" charset="0"/>
              </a:rPr>
              <a:t>提出（</a:t>
            </a:r>
            <a:r>
              <a:rPr kumimoji="1" lang="en-US" altLang="zh-CN" sz="2400">
                <a:latin typeface="Times New Roman" pitchFamily="18" charset="0"/>
              </a:rPr>
              <a:t>1989</a:t>
            </a:r>
            <a:r>
              <a:rPr kumimoji="1" lang="zh-CN" altLang="en-US" sz="2400">
                <a:latin typeface="Times New Roman" pitchFamily="18" charset="0"/>
              </a:rPr>
              <a:t>年）</a:t>
            </a:r>
            <a:endParaRPr kumimoji="1" lang="zh-CN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1950571" y="2438400"/>
            <a:ext cx="6365845" cy="2086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>
                <a:latin typeface="Times New Roman" pitchFamily="18" charset="0"/>
              </a:rPr>
              <a:t>宏观磁性测量：磁转矩方法、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>
                <a:latin typeface="Times New Roman" pitchFamily="18" charset="0"/>
              </a:rPr>
              <a:t>                            磁光</a:t>
            </a:r>
            <a:r>
              <a:rPr kumimoji="1" lang="en-US" altLang="zh-CN" sz="2400">
                <a:latin typeface="Times New Roman" pitchFamily="18" charset="0"/>
              </a:rPr>
              <a:t>Kerr</a:t>
            </a:r>
            <a:r>
              <a:rPr kumimoji="1" lang="zh-CN" altLang="en-US" sz="2400">
                <a:latin typeface="Times New Roman" pitchFamily="18" charset="0"/>
              </a:rPr>
              <a:t>效应（复旦 金晓峰）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>
                <a:latin typeface="Times New Roman" pitchFamily="18" charset="0"/>
              </a:rPr>
              <a:t>磁化曲线方法：奇点探测法（</a:t>
            </a:r>
            <a:r>
              <a:rPr kumimoji="1" lang="en-US" altLang="zh-CN" sz="2400">
                <a:latin typeface="Times New Roman" pitchFamily="18" charset="0"/>
              </a:rPr>
              <a:t>SPD</a:t>
            </a:r>
            <a:r>
              <a:rPr kumimoji="1" lang="zh-CN" altLang="en-US" sz="2400">
                <a:latin typeface="Times New Roman" pitchFamily="18" charset="0"/>
              </a:rPr>
              <a:t>）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>
                <a:latin typeface="Times New Roman" pitchFamily="18" charset="0"/>
              </a:rPr>
              <a:t>                             取向样品磁化曲线交点</a:t>
            </a:r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0" y="423863"/>
            <a:ext cx="63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</a:t>
            </a:r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、磁性参数测量概况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0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30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0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6" grpId="0" autoUpdateAnimBg="0"/>
      <p:bldP spid="305158" grpId="0" animBg="1" autoUpdateAnimBg="0"/>
      <p:bldP spid="305159" grpId="0" animBg="1" autoUpdateAnimBg="0"/>
      <p:bldP spid="305160" grpId="0" animBg="1" autoUpdateAnimBg="0"/>
      <p:bldP spid="305161" grpId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0" y="333375"/>
            <a:ext cx="6781800" cy="838200"/>
          </a:xfrm>
          <a:gradFill rotWithShape="0">
            <a:gsLst>
              <a:gs pos="0">
                <a:srgbClr val="FFFFFF"/>
              </a:gs>
              <a:gs pos="100000">
                <a:srgbClr val="EEE8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3.5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宏观磁性能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5790368" cy="646331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 dirty="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lang="zh-CN" altLang="en-US" sz="3600" dirty="0">
                <a:solidFill>
                  <a:srgbClr val="0000FF"/>
                </a:solidFill>
                <a:ea typeface="华文新魏" pitchFamily="2" charset="-122"/>
              </a:rPr>
              <a:t>直流磁性能</a:t>
            </a:r>
            <a:r>
              <a:rPr lang="zh-CN" altLang="en-US" sz="3600" dirty="0">
                <a:solidFill>
                  <a:srgbClr val="FF0000"/>
                </a:solidFill>
                <a:ea typeface="华文新魏" pitchFamily="2" charset="-122"/>
              </a:rPr>
              <a:t>－解决相当好</a:t>
            </a:r>
            <a:endParaRPr lang="zh-CN" altLang="en-US" sz="3600" dirty="0">
              <a:solidFill>
                <a:srgbClr val="FF0000"/>
              </a:solidFill>
              <a:ea typeface="华文行楷" pitchFamily="2" charset="-122"/>
            </a:endParaRP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31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7162800" cy="9779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>
                <a:solidFill>
                  <a:srgbClr val="FF0000"/>
                </a:solidFill>
                <a:latin typeface="Times New Roman" pitchFamily="18" charset="0"/>
              </a:rPr>
              <a:t>各种</a:t>
            </a:r>
            <a:r>
              <a:rPr kumimoji="1" lang="zh-CN" altLang="en-US" sz="2400">
                <a:latin typeface="Times New Roman" pitchFamily="18" charset="0"/>
              </a:rPr>
              <a:t>宏观直流磁性能测量技术，如：电磁感应、力学、光学、磁共振技术，等。</a:t>
            </a:r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1219200" y="3733800"/>
            <a:ext cx="7263527" cy="4931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03400" indent="-1803400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dirty="0">
                <a:latin typeface="Times New Roman" pitchFamily="18" charset="0"/>
              </a:rPr>
              <a:t>工频、射频、微波、远红外（马达、通信、磁共振）</a:t>
            </a:r>
          </a:p>
        </p:txBody>
      </p:sp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1219200" y="5257800"/>
            <a:ext cx="6768199" cy="5355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dirty="0">
                <a:latin typeface="Times New Roman" pitchFamily="18" charset="0"/>
              </a:rPr>
              <a:t>磁光效应（</a:t>
            </a:r>
            <a:r>
              <a:rPr kumimoji="1" lang="en-US" altLang="zh-CN" sz="2400" dirty="0">
                <a:latin typeface="Times New Roman" pitchFamily="18" charset="0"/>
              </a:rPr>
              <a:t>Faraday</a:t>
            </a:r>
            <a:r>
              <a:rPr kumimoji="1" lang="zh-CN" altLang="en-US" sz="2400" dirty="0">
                <a:latin typeface="Times New Roman" pitchFamily="18" charset="0"/>
              </a:rPr>
              <a:t>、</a:t>
            </a:r>
            <a:r>
              <a:rPr kumimoji="1" lang="en-US" altLang="zh-CN" sz="2400" dirty="0">
                <a:latin typeface="Times New Roman" pitchFamily="18" charset="0"/>
              </a:rPr>
              <a:t>Kerr</a:t>
            </a:r>
            <a:r>
              <a:rPr kumimoji="1" lang="zh-CN" altLang="en-US" sz="2400" dirty="0">
                <a:latin typeface="Times New Roman" pitchFamily="18" charset="0"/>
              </a:rPr>
              <a:t>、</a:t>
            </a:r>
            <a:r>
              <a:rPr kumimoji="1" lang="en-US" altLang="zh-CN" sz="2400" dirty="0">
                <a:latin typeface="Times New Roman" pitchFamily="18" charset="0"/>
              </a:rPr>
              <a:t>XMD</a:t>
            </a:r>
            <a:r>
              <a:rPr kumimoji="1" lang="zh-CN" altLang="en-US" sz="2400" dirty="0">
                <a:latin typeface="Times New Roman" pitchFamily="18" charset="0"/>
              </a:rPr>
              <a:t>）：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itchFamily="18" charset="0"/>
              </a:rPr>
              <a:t>－基本解决</a:t>
            </a:r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1219200" y="6013450"/>
            <a:ext cx="3262432" cy="5355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>
                <a:latin typeface="Times New Roman" pitchFamily="18" charset="0"/>
              </a:rPr>
              <a:t>光－磁效应：</a:t>
            </a:r>
            <a:r>
              <a:rPr kumimoji="1" lang="zh-CN" altLang="en-US" sz="2400">
                <a:solidFill>
                  <a:srgbClr val="FF0000"/>
                </a:solidFill>
                <a:latin typeface="Times New Roman" pitchFamily="18" charset="0"/>
              </a:rPr>
              <a:t>有待研究</a:t>
            </a:r>
          </a:p>
        </p:txBody>
      </p:sp>
      <p:sp>
        <p:nvSpPr>
          <p:cNvPr id="306185" name="Rectangle 9"/>
          <p:cNvSpPr>
            <a:spLocks noChangeArrowheads="1"/>
          </p:cNvSpPr>
          <p:nvPr/>
        </p:nvSpPr>
        <p:spPr bwMode="auto">
          <a:xfrm>
            <a:off x="533400" y="3041650"/>
            <a:ext cx="5790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kumimoji="1" lang="en-US" altLang="zh-CN" sz="360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zh-CN" altLang="en-US" sz="360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交流磁性能</a:t>
            </a:r>
            <a:r>
              <a:rPr kumimoji="1" lang="zh-CN" altLang="en-US" sz="360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－解决比较好</a:t>
            </a:r>
            <a:endParaRPr kumimoji="1" lang="zh-CN" altLang="en-US" sz="3600">
              <a:solidFill>
                <a:srgbClr val="FF0000"/>
              </a:solidFill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06186" name="Rectangle 10"/>
          <p:cNvSpPr>
            <a:spLocks noChangeArrowheads="1"/>
          </p:cNvSpPr>
          <p:nvPr/>
        </p:nvSpPr>
        <p:spPr bwMode="auto">
          <a:xfrm>
            <a:off x="533400" y="4572000"/>
            <a:ext cx="30203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kumimoji="1" lang="en-US" altLang="zh-CN" sz="360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zh-CN" altLang="en-US" sz="360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光频磁性能</a:t>
            </a:r>
            <a:endParaRPr kumimoji="1" lang="zh-CN" altLang="en-US" sz="3600">
              <a:solidFill>
                <a:srgbClr val="FF0000"/>
              </a:solidFill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06187" name="Text Box 11"/>
          <p:cNvSpPr txBox="1">
            <a:spLocks noChangeArrowheads="1"/>
          </p:cNvSpPr>
          <p:nvPr/>
        </p:nvSpPr>
        <p:spPr bwMode="auto">
          <a:xfrm>
            <a:off x="0" y="423863"/>
            <a:ext cx="63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</a:t>
            </a:r>
          </a:p>
        </p:txBody>
      </p:sp>
      <p:sp>
        <p:nvSpPr>
          <p:cNvPr id="306188" name="Text Box 12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、磁性参数测量概况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0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30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30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30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30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 autoUpdateAnimBg="0"/>
      <p:bldP spid="306181" grpId="0" animBg="1" autoUpdateAnimBg="0"/>
      <p:bldP spid="306182" grpId="0" animBg="1" autoUpdateAnimBg="0"/>
      <p:bldP spid="306183" grpId="0" animBg="1" autoUpdateAnimBg="0"/>
      <p:bldP spid="306184" grpId="0" animBg="1" autoUpdateAnimBg="0"/>
      <p:bldP spid="306185" grpId="0" autoUpdateAnimBg="0"/>
      <p:bldP spid="306186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33375"/>
            <a:ext cx="6781800" cy="838200"/>
          </a:xfrm>
          <a:gradFill rotWithShape="0">
            <a:gsLst>
              <a:gs pos="0">
                <a:srgbClr val="FFFFFF"/>
              </a:gs>
              <a:gs pos="100000">
                <a:srgbClr val="EEE8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3.6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自旋极化率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8713"/>
            <a:ext cx="4405373" cy="646331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lang="zh-CN" altLang="en-US" sz="3600">
                <a:solidFill>
                  <a:srgbClr val="0000FF"/>
                </a:solidFill>
                <a:ea typeface="华文新魏" pitchFamily="2" charset="-122"/>
              </a:rPr>
              <a:t>自旋极化率的定义</a:t>
            </a:r>
            <a:endParaRPr lang="zh-CN" altLang="en-US" sz="3600">
              <a:solidFill>
                <a:srgbClr val="FF0000"/>
              </a:solidFill>
              <a:ea typeface="华文行楷" pitchFamily="2" charset="-122"/>
            </a:endParaRP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32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1066800" y="4572000"/>
            <a:ext cx="53372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2000">
                <a:latin typeface="Times New Roman" pitchFamily="18" charset="0"/>
              </a:rPr>
              <a:t>2</a:t>
            </a:r>
            <a:r>
              <a:rPr kumimoji="1" lang="zh-CN" altLang="en-US" sz="2000">
                <a:latin typeface="Times New Roman" pitchFamily="18" charset="0"/>
              </a:rPr>
              <a:t>、</a:t>
            </a:r>
            <a:r>
              <a:rPr kumimoji="1" lang="en-US" altLang="zh-CN" sz="2000">
                <a:latin typeface="Times New Roman" pitchFamily="18" charset="0"/>
              </a:rPr>
              <a:t>A. F. Andreev</a:t>
            </a:r>
            <a:r>
              <a:rPr kumimoji="1" lang="zh-CN" altLang="en-US" sz="2000">
                <a:latin typeface="Times New Roman" pitchFamily="18" charset="0"/>
              </a:rPr>
              <a:t>反射：</a:t>
            </a:r>
            <a:r>
              <a:rPr kumimoji="1" lang="zh-CN" altLang="en-US" sz="2000">
                <a:solidFill>
                  <a:srgbClr val="0000FF"/>
                </a:solidFill>
                <a:latin typeface="Times New Roman" pitchFamily="18" charset="0"/>
              </a:rPr>
              <a:t>表面</a:t>
            </a:r>
            <a:r>
              <a:rPr kumimoji="1" lang="zh-CN" altLang="en-US" sz="2000">
                <a:latin typeface="Times New Roman" pitchFamily="18" charset="0"/>
              </a:rPr>
              <a:t>（界面）极化状态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1143000" y="1738313"/>
            <a:ext cx="5412059" cy="46166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2000">
                <a:latin typeface="Times New Roman" pitchFamily="18" charset="0"/>
              </a:rPr>
              <a:t>Fermi</a:t>
            </a:r>
            <a:r>
              <a:rPr kumimoji="1" lang="zh-CN" altLang="en-US" sz="2000">
                <a:latin typeface="Times New Roman" pitchFamily="18" charset="0"/>
              </a:rPr>
              <a:t>面附近不同取向的电子自旋态密度的差？</a:t>
            </a:r>
          </a:p>
        </p:txBody>
      </p:sp>
      <p:sp>
        <p:nvSpPr>
          <p:cNvPr id="307207" name="Rectangle 7"/>
          <p:cNvSpPr>
            <a:spLocks noChangeArrowheads="1"/>
          </p:cNvSpPr>
          <p:nvPr/>
        </p:nvSpPr>
        <p:spPr bwMode="auto">
          <a:xfrm>
            <a:off x="533400" y="2286000"/>
            <a:ext cx="67136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kumimoji="1" lang="en-US" altLang="zh-CN" sz="360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zh-CN" altLang="en-US" sz="360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自旋极化率的测量</a:t>
            </a:r>
            <a:r>
              <a:rPr kumimoji="1" lang="zh-CN" altLang="en-US" sz="360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－原理缺陷</a:t>
            </a:r>
            <a:endParaRPr kumimoji="1" lang="zh-CN" altLang="en-US" sz="3600">
              <a:solidFill>
                <a:srgbClr val="FF0000"/>
              </a:solidFill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1066800" y="3011488"/>
            <a:ext cx="5698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2000">
                <a:latin typeface="Times New Roman" pitchFamily="18" charset="0"/>
              </a:rPr>
              <a:t>1</a:t>
            </a:r>
            <a:r>
              <a:rPr kumimoji="1" lang="zh-CN" altLang="en-US" sz="2000">
                <a:latin typeface="Times New Roman" pitchFamily="18" charset="0"/>
              </a:rPr>
              <a:t>、电输运（隧道效应）：－</a:t>
            </a:r>
            <a:r>
              <a:rPr kumimoji="1" lang="zh-CN" altLang="en-US" sz="2000">
                <a:solidFill>
                  <a:srgbClr val="0000FF"/>
                </a:solidFill>
                <a:latin typeface="Times New Roman" pitchFamily="18" charset="0"/>
              </a:rPr>
              <a:t>传导电子</a:t>
            </a:r>
            <a:r>
              <a:rPr kumimoji="1" lang="zh-CN" altLang="en-US" sz="2000">
                <a:latin typeface="Times New Roman" pitchFamily="18" charset="0"/>
              </a:rPr>
              <a:t>的自旋极化</a:t>
            </a: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1066800" y="6162675"/>
            <a:ext cx="5944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2000">
                <a:latin typeface="Times New Roman" pitchFamily="18" charset="0"/>
              </a:rPr>
              <a:t>3</a:t>
            </a:r>
            <a:r>
              <a:rPr kumimoji="1" lang="zh-CN" altLang="en-US" sz="2000">
                <a:latin typeface="Times New Roman" pitchFamily="18" charset="0"/>
              </a:rPr>
              <a:t>、光电子谱（</a:t>
            </a:r>
            <a:r>
              <a:rPr kumimoji="1" lang="en-US" altLang="zh-CN" sz="2000">
                <a:latin typeface="Times New Roman" pitchFamily="18" charset="0"/>
              </a:rPr>
              <a:t>PES</a:t>
            </a:r>
            <a:r>
              <a:rPr kumimoji="1" lang="zh-CN" altLang="en-US" sz="2000">
                <a:latin typeface="Times New Roman" pitchFamily="18" charset="0"/>
              </a:rPr>
              <a:t>）：</a:t>
            </a:r>
            <a:r>
              <a:rPr kumimoji="1" lang="en-US" altLang="zh-CN" sz="2000">
                <a:latin typeface="Times New Roman" pitchFamily="18" charset="0"/>
              </a:rPr>
              <a:t>XMCD/XMLD</a:t>
            </a:r>
            <a:r>
              <a:rPr kumimoji="1" lang="zh-CN" altLang="en-US" sz="2000">
                <a:latin typeface="Times New Roman" pitchFamily="18" charset="0"/>
              </a:rPr>
              <a:t>－</a:t>
            </a:r>
            <a:r>
              <a:rPr kumimoji="1" lang="zh-CN" altLang="en-US" sz="2000">
                <a:solidFill>
                  <a:srgbClr val="0000FF"/>
                </a:solidFill>
                <a:latin typeface="Times New Roman" pitchFamily="18" charset="0"/>
              </a:rPr>
              <a:t>能量分辨差</a:t>
            </a:r>
          </a:p>
        </p:txBody>
      </p:sp>
      <p:graphicFrame>
        <p:nvGraphicFramePr>
          <p:cNvPr id="307210" name="Object 10"/>
          <p:cNvGraphicFramePr>
            <a:graphicFrameLocks noChangeAspect="1"/>
          </p:cNvGraphicFramePr>
          <p:nvPr/>
        </p:nvGraphicFramePr>
        <p:xfrm>
          <a:off x="1752600" y="3544888"/>
          <a:ext cx="2209800" cy="874712"/>
        </p:xfrm>
        <a:graphic>
          <a:graphicData uri="http://schemas.openxmlformats.org/presentationml/2006/ole">
            <p:oleObj spid="_x0000_s307210" name="Equation" r:id="rId3" imgW="1155600" imgH="457200" progId="Equation.DSMT4">
              <p:embed/>
            </p:oleObj>
          </a:graphicData>
        </a:graphic>
      </p:graphicFrame>
      <p:graphicFrame>
        <p:nvGraphicFramePr>
          <p:cNvPr id="307211" name="Object 11"/>
          <p:cNvGraphicFramePr>
            <a:graphicFrameLocks noChangeAspect="1"/>
          </p:cNvGraphicFramePr>
          <p:nvPr/>
        </p:nvGraphicFramePr>
        <p:xfrm>
          <a:off x="1676400" y="5105400"/>
          <a:ext cx="3303588" cy="874713"/>
        </p:xfrm>
        <a:graphic>
          <a:graphicData uri="http://schemas.openxmlformats.org/presentationml/2006/ole">
            <p:oleObj spid="_x0000_s307211" name="Equation" r:id="rId4" imgW="1726920" imgH="457200" progId="Equation.DSMT4">
              <p:embed/>
            </p:oleObj>
          </a:graphicData>
        </a:graphic>
      </p:graphicFrame>
      <p:grpSp>
        <p:nvGrpSpPr>
          <p:cNvPr id="307212" name="Group 12"/>
          <p:cNvGrpSpPr>
            <a:grpSpLocks/>
          </p:cNvGrpSpPr>
          <p:nvPr/>
        </p:nvGrpSpPr>
        <p:grpSpPr bwMode="auto">
          <a:xfrm>
            <a:off x="6477000" y="4648200"/>
            <a:ext cx="2463800" cy="1295400"/>
            <a:chOff x="4080" y="2928"/>
            <a:chExt cx="1552" cy="816"/>
          </a:xfrm>
        </p:grpSpPr>
        <p:grpSp>
          <p:nvGrpSpPr>
            <p:cNvPr id="307213" name="Group 13"/>
            <p:cNvGrpSpPr>
              <a:grpSpLocks/>
            </p:cNvGrpSpPr>
            <p:nvPr/>
          </p:nvGrpSpPr>
          <p:grpSpPr bwMode="auto">
            <a:xfrm>
              <a:off x="4080" y="3203"/>
              <a:ext cx="1248" cy="541"/>
              <a:chOff x="4080" y="3251"/>
              <a:chExt cx="1248" cy="541"/>
            </a:xfrm>
          </p:grpSpPr>
          <p:sp>
            <p:nvSpPr>
              <p:cNvPr id="307214" name="AutoShape 14"/>
              <p:cNvSpPr>
                <a:spLocks noChangeArrowheads="1"/>
              </p:cNvSpPr>
              <p:nvPr/>
            </p:nvSpPr>
            <p:spPr bwMode="auto">
              <a:xfrm>
                <a:off x="4368" y="3504"/>
                <a:ext cx="672" cy="288"/>
              </a:xfrm>
              <a:prstGeom prst="cube">
                <a:avLst>
                  <a:gd name="adj" fmla="val 71759"/>
                </a:avLst>
              </a:prstGeom>
              <a:gradFill rotWithShape="0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215" name="Freeform 15"/>
              <p:cNvSpPr>
                <a:spLocks/>
              </p:cNvSpPr>
              <p:nvPr/>
            </p:nvSpPr>
            <p:spPr bwMode="auto">
              <a:xfrm>
                <a:off x="4512" y="3251"/>
                <a:ext cx="384" cy="3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17" y="279"/>
                  </a:cxn>
                  <a:cxn ang="0">
                    <a:pos x="231" y="360"/>
                  </a:cxn>
                  <a:cxn ang="0">
                    <a:pos x="369" y="57"/>
                  </a:cxn>
                  <a:cxn ang="0">
                    <a:pos x="320" y="20"/>
                  </a:cxn>
                  <a:cxn ang="0">
                    <a:pos x="3" y="24"/>
                  </a:cxn>
                </a:cxnLst>
                <a:rect l="0" t="0" r="r" b="b"/>
                <a:pathLst>
                  <a:path w="384" h="397">
                    <a:moveTo>
                      <a:pt x="0" y="21"/>
                    </a:moveTo>
                    <a:cubicBezTo>
                      <a:pt x="20" y="64"/>
                      <a:pt x="78" y="222"/>
                      <a:pt x="117" y="279"/>
                    </a:cubicBezTo>
                    <a:cubicBezTo>
                      <a:pt x="156" y="336"/>
                      <a:pt x="189" y="397"/>
                      <a:pt x="231" y="360"/>
                    </a:cubicBezTo>
                    <a:cubicBezTo>
                      <a:pt x="273" y="323"/>
                      <a:pt x="354" y="114"/>
                      <a:pt x="369" y="57"/>
                    </a:cubicBezTo>
                    <a:cubicBezTo>
                      <a:pt x="384" y="0"/>
                      <a:pt x="381" y="25"/>
                      <a:pt x="320" y="20"/>
                    </a:cubicBezTo>
                    <a:cubicBezTo>
                      <a:pt x="259" y="15"/>
                      <a:pt x="69" y="23"/>
                      <a:pt x="3" y="24"/>
                    </a:cubicBezTo>
                  </a:path>
                </a:pathLst>
              </a:cu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07216" name="Freeform 16"/>
              <p:cNvSpPr>
                <a:spLocks/>
              </p:cNvSpPr>
              <p:nvPr/>
            </p:nvSpPr>
            <p:spPr bwMode="auto">
              <a:xfrm>
                <a:off x="4224" y="3360"/>
                <a:ext cx="378" cy="240"/>
              </a:xfrm>
              <a:custGeom>
                <a:avLst/>
                <a:gdLst/>
                <a:ahLst/>
                <a:cxnLst>
                  <a:cxn ang="0">
                    <a:pos x="378" y="0"/>
                  </a:cxn>
                  <a:cxn ang="0">
                    <a:pos x="0" y="0"/>
                  </a:cxn>
                  <a:cxn ang="0">
                    <a:pos x="0" y="240"/>
                  </a:cxn>
                  <a:cxn ang="0">
                    <a:pos x="309" y="240"/>
                  </a:cxn>
                </a:cxnLst>
                <a:rect l="0" t="0" r="r" b="b"/>
                <a:pathLst>
                  <a:path w="378" h="240">
                    <a:moveTo>
                      <a:pt x="378" y="0"/>
                    </a:moveTo>
                    <a:lnTo>
                      <a:pt x="0" y="0"/>
                    </a:lnTo>
                    <a:lnTo>
                      <a:pt x="0" y="240"/>
                    </a:lnTo>
                    <a:lnTo>
                      <a:pt x="309" y="2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07217" name="Freeform 17"/>
              <p:cNvSpPr>
                <a:spLocks/>
              </p:cNvSpPr>
              <p:nvPr/>
            </p:nvSpPr>
            <p:spPr bwMode="auto">
              <a:xfrm>
                <a:off x="4791" y="3408"/>
                <a:ext cx="393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3" y="0"/>
                  </a:cxn>
                  <a:cxn ang="0">
                    <a:pos x="393" y="240"/>
                  </a:cxn>
                  <a:cxn ang="0">
                    <a:pos x="75" y="238"/>
                  </a:cxn>
                </a:cxnLst>
                <a:rect l="0" t="0" r="r" b="b"/>
                <a:pathLst>
                  <a:path w="393" h="240">
                    <a:moveTo>
                      <a:pt x="0" y="0"/>
                    </a:moveTo>
                    <a:lnTo>
                      <a:pt x="393" y="0"/>
                    </a:lnTo>
                    <a:lnTo>
                      <a:pt x="393" y="240"/>
                    </a:lnTo>
                    <a:lnTo>
                      <a:pt x="75" y="2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07218" name="Oval 18"/>
              <p:cNvSpPr>
                <a:spLocks noChangeArrowheads="1"/>
              </p:cNvSpPr>
              <p:nvPr/>
            </p:nvSpPr>
            <p:spPr bwMode="auto">
              <a:xfrm>
                <a:off x="5088" y="3378"/>
                <a:ext cx="240" cy="240"/>
              </a:xfrm>
              <a:prstGeom prst="ellipse">
                <a:avLst/>
              </a:prstGeom>
              <a:solidFill>
                <a:srgbClr val="ECF3F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kumimoji="1" lang="en-US" altLang="zh-CN" sz="2000">
                    <a:latin typeface="Times New Roman" pitchFamily="18" charset="0"/>
                  </a:rPr>
                  <a:t>V</a:t>
                </a:r>
              </a:p>
            </p:txBody>
          </p:sp>
          <p:sp>
            <p:nvSpPr>
              <p:cNvPr id="307219" name="Oval 19"/>
              <p:cNvSpPr>
                <a:spLocks noChangeArrowheads="1"/>
              </p:cNvSpPr>
              <p:nvPr/>
            </p:nvSpPr>
            <p:spPr bwMode="auto">
              <a:xfrm>
                <a:off x="4080" y="3360"/>
                <a:ext cx="240" cy="240"/>
              </a:xfrm>
              <a:prstGeom prst="ellipse">
                <a:avLst/>
              </a:prstGeom>
              <a:solidFill>
                <a:srgbClr val="ECF3F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kumimoji="1" lang="en-US" altLang="zh-CN" sz="2000">
                    <a:latin typeface="Times New Roman" pitchFamily="18" charset="0"/>
                  </a:rPr>
                  <a:t>I</a:t>
                </a:r>
              </a:p>
            </p:txBody>
          </p:sp>
        </p:grpSp>
        <p:sp>
          <p:nvSpPr>
            <p:cNvPr id="307220" name="AutoShape 20"/>
            <p:cNvSpPr>
              <a:spLocks noChangeArrowheads="1"/>
            </p:cNvSpPr>
            <p:nvPr/>
          </p:nvSpPr>
          <p:spPr bwMode="auto">
            <a:xfrm>
              <a:off x="4944" y="2928"/>
              <a:ext cx="688" cy="336"/>
            </a:xfrm>
            <a:prstGeom prst="wedgeRectCallout">
              <a:avLst>
                <a:gd name="adj1" fmla="val -77181"/>
                <a:gd name="adj2" fmla="val 61606"/>
              </a:avLst>
            </a:prstGeom>
            <a:solidFill>
              <a:srgbClr val="ECF3F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kumimoji="1" lang="zh-CN" altLang="en-US" sz="2000">
                  <a:latin typeface="Times New Roman" pitchFamily="18" charset="0"/>
                </a:rPr>
                <a:t>超导体</a:t>
              </a:r>
            </a:p>
          </p:txBody>
        </p:sp>
      </p:grpSp>
      <p:grpSp>
        <p:nvGrpSpPr>
          <p:cNvPr id="307221" name="Group 21"/>
          <p:cNvGrpSpPr>
            <a:grpSpLocks/>
          </p:cNvGrpSpPr>
          <p:nvPr/>
        </p:nvGrpSpPr>
        <p:grpSpPr bwMode="auto">
          <a:xfrm>
            <a:off x="5029200" y="3468688"/>
            <a:ext cx="2438400" cy="914400"/>
            <a:chOff x="3168" y="2185"/>
            <a:chExt cx="1536" cy="576"/>
          </a:xfrm>
        </p:grpSpPr>
        <p:grpSp>
          <p:nvGrpSpPr>
            <p:cNvPr id="307222" name="Group 22"/>
            <p:cNvGrpSpPr>
              <a:grpSpLocks/>
            </p:cNvGrpSpPr>
            <p:nvPr/>
          </p:nvGrpSpPr>
          <p:grpSpPr bwMode="auto">
            <a:xfrm>
              <a:off x="3168" y="2185"/>
              <a:ext cx="1536" cy="576"/>
              <a:chOff x="4080" y="2352"/>
              <a:chExt cx="1536" cy="576"/>
            </a:xfrm>
          </p:grpSpPr>
          <p:sp>
            <p:nvSpPr>
              <p:cNvPr id="307223" name="AutoShape 23"/>
              <p:cNvSpPr>
                <a:spLocks noChangeArrowheads="1"/>
              </p:cNvSpPr>
              <p:nvPr/>
            </p:nvSpPr>
            <p:spPr bwMode="auto">
              <a:xfrm>
                <a:off x="4464" y="2544"/>
                <a:ext cx="864" cy="288"/>
              </a:xfrm>
              <a:prstGeom prst="cube">
                <a:avLst>
                  <a:gd name="adj" fmla="val 8541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224" name="AutoShape 24"/>
              <p:cNvSpPr>
                <a:spLocks noChangeArrowheads="1"/>
              </p:cNvSpPr>
              <p:nvPr/>
            </p:nvSpPr>
            <p:spPr bwMode="auto">
              <a:xfrm>
                <a:off x="4464" y="2496"/>
                <a:ext cx="864" cy="288"/>
              </a:xfrm>
              <a:prstGeom prst="cube">
                <a:avLst>
                  <a:gd name="adj" fmla="val 85417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225" name="AutoShape 25"/>
              <p:cNvSpPr>
                <a:spLocks noChangeArrowheads="1"/>
              </p:cNvSpPr>
              <p:nvPr/>
            </p:nvSpPr>
            <p:spPr bwMode="auto">
              <a:xfrm>
                <a:off x="4464" y="2448"/>
                <a:ext cx="864" cy="288"/>
              </a:xfrm>
              <a:prstGeom prst="cube">
                <a:avLst>
                  <a:gd name="adj" fmla="val 8541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226" name="Freeform 26"/>
              <p:cNvSpPr>
                <a:spLocks/>
              </p:cNvSpPr>
              <p:nvPr/>
            </p:nvSpPr>
            <p:spPr bwMode="auto">
              <a:xfrm>
                <a:off x="4224" y="2352"/>
                <a:ext cx="480" cy="576"/>
              </a:xfrm>
              <a:custGeom>
                <a:avLst/>
                <a:gdLst/>
                <a:ahLst/>
                <a:cxnLst>
                  <a:cxn ang="0">
                    <a:pos x="480" y="206"/>
                  </a:cxn>
                  <a:cxn ang="0">
                    <a:pos x="480" y="0"/>
                  </a:cxn>
                  <a:cxn ang="0">
                    <a:pos x="0" y="0"/>
                  </a:cxn>
                  <a:cxn ang="0">
                    <a:pos x="0" y="576"/>
                  </a:cxn>
                  <a:cxn ang="0">
                    <a:pos x="480" y="576"/>
                  </a:cxn>
                  <a:cxn ang="0">
                    <a:pos x="480" y="486"/>
                  </a:cxn>
                </a:cxnLst>
                <a:rect l="0" t="0" r="r" b="b"/>
                <a:pathLst>
                  <a:path w="480" h="576">
                    <a:moveTo>
                      <a:pt x="480" y="206"/>
                    </a:moveTo>
                    <a:lnTo>
                      <a:pt x="480" y="0"/>
                    </a:lnTo>
                    <a:lnTo>
                      <a:pt x="0" y="0"/>
                    </a:lnTo>
                    <a:lnTo>
                      <a:pt x="0" y="576"/>
                    </a:lnTo>
                    <a:lnTo>
                      <a:pt x="480" y="576"/>
                    </a:lnTo>
                    <a:lnTo>
                      <a:pt x="480" y="48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07227" name="Freeform 27"/>
              <p:cNvSpPr>
                <a:spLocks/>
              </p:cNvSpPr>
              <p:nvPr/>
            </p:nvSpPr>
            <p:spPr bwMode="auto">
              <a:xfrm>
                <a:off x="5040" y="2352"/>
                <a:ext cx="480" cy="576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0" y="0"/>
                  </a:cxn>
                  <a:cxn ang="0">
                    <a:pos x="480" y="0"/>
                  </a:cxn>
                  <a:cxn ang="0">
                    <a:pos x="480" y="576"/>
                  </a:cxn>
                  <a:cxn ang="0">
                    <a:pos x="0" y="576"/>
                  </a:cxn>
                  <a:cxn ang="0">
                    <a:pos x="0" y="483"/>
                  </a:cxn>
                </a:cxnLst>
                <a:rect l="0" t="0" r="r" b="b"/>
                <a:pathLst>
                  <a:path w="480" h="576">
                    <a:moveTo>
                      <a:pt x="0" y="206"/>
                    </a:moveTo>
                    <a:lnTo>
                      <a:pt x="0" y="0"/>
                    </a:lnTo>
                    <a:lnTo>
                      <a:pt x="480" y="0"/>
                    </a:lnTo>
                    <a:lnTo>
                      <a:pt x="480" y="576"/>
                    </a:lnTo>
                    <a:lnTo>
                      <a:pt x="0" y="576"/>
                    </a:lnTo>
                    <a:lnTo>
                      <a:pt x="0" y="4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07228" name="Oval 28"/>
              <p:cNvSpPr>
                <a:spLocks noChangeArrowheads="1"/>
              </p:cNvSpPr>
              <p:nvPr/>
            </p:nvSpPr>
            <p:spPr bwMode="auto">
              <a:xfrm>
                <a:off x="5376" y="2562"/>
                <a:ext cx="240" cy="240"/>
              </a:xfrm>
              <a:prstGeom prst="ellipse">
                <a:avLst/>
              </a:prstGeom>
              <a:solidFill>
                <a:srgbClr val="ECF3F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kumimoji="1" lang="en-US" altLang="zh-CN" sz="2000">
                    <a:latin typeface="Times New Roman" pitchFamily="18" charset="0"/>
                  </a:rPr>
                  <a:t>V</a:t>
                </a:r>
              </a:p>
            </p:txBody>
          </p:sp>
          <p:sp>
            <p:nvSpPr>
              <p:cNvPr id="307229" name="Oval 29"/>
              <p:cNvSpPr>
                <a:spLocks noChangeArrowheads="1"/>
              </p:cNvSpPr>
              <p:nvPr/>
            </p:nvSpPr>
            <p:spPr bwMode="auto">
              <a:xfrm>
                <a:off x="4080" y="2544"/>
                <a:ext cx="240" cy="240"/>
              </a:xfrm>
              <a:prstGeom prst="ellipse">
                <a:avLst/>
              </a:prstGeom>
              <a:solidFill>
                <a:srgbClr val="ECF3F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kumimoji="1" lang="en-US" altLang="zh-CN" sz="2000">
                    <a:latin typeface="Times New Roman" pitchFamily="18" charset="0"/>
                  </a:rPr>
                  <a:t>I</a:t>
                </a:r>
              </a:p>
            </p:txBody>
          </p:sp>
        </p:grpSp>
        <p:sp>
          <p:nvSpPr>
            <p:cNvPr id="307230" name="Oval 30"/>
            <p:cNvSpPr>
              <a:spLocks noChangeArrowheads="1"/>
            </p:cNvSpPr>
            <p:nvPr/>
          </p:nvSpPr>
          <p:spPr bwMode="auto">
            <a:xfrm>
              <a:off x="3888" y="2304"/>
              <a:ext cx="192" cy="192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kumimoji="1" lang="en-US" altLang="zh-CN" sz="2000"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307231" name="Text Box 31"/>
          <p:cNvSpPr txBox="1">
            <a:spLocks noChangeArrowheads="1"/>
          </p:cNvSpPr>
          <p:nvPr/>
        </p:nvSpPr>
        <p:spPr bwMode="auto">
          <a:xfrm>
            <a:off x="0" y="423863"/>
            <a:ext cx="63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</a:t>
            </a:r>
          </a:p>
        </p:txBody>
      </p:sp>
      <p:sp>
        <p:nvSpPr>
          <p:cNvPr id="307232" name="Text Box 32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、磁性参数测量概况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5" grpId="0" autoUpdateAnimBg="0"/>
      <p:bldP spid="307207" grpId="0" autoUpdateAnimBg="0"/>
      <p:bldP spid="307208" grpId="0" autoUpdateAnimBg="0"/>
      <p:bldP spid="307209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33375"/>
            <a:ext cx="6781800" cy="838200"/>
          </a:xfrm>
          <a:gradFill rotWithShape="0">
            <a:gsLst>
              <a:gs pos="0">
                <a:srgbClr val="FFFFFF"/>
              </a:gs>
              <a:gs pos="100000">
                <a:srgbClr val="EEE8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3.7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动态磁化过程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58875"/>
            <a:ext cx="4867038" cy="646331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lang="zh-CN" altLang="en-US" sz="3600">
                <a:solidFill>
                  <a:srgbClr val="0000FF"/>
                </a:solidFill>
                <a:ea typeface="华文新魏" pitchFamily="2" charset="-122"/>
              </a:rPr>
              <a:t>动态磁化过程的定义</a:t>
            </a:r>
            <a:endParaRPr lang="zh-CN" altLang="en-US" sz="3600">
              <a:solidFill>
                <a:srgbClr val="FF0000"/>
              </a:solidFill>
              <a:ea typeface="华文行楷" pitchFamily="2" charset="-122"/>
            </a:endParaRPr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33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1441489" y="1830910"/>
            <a:ext cx="6032421" cy="5355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>
                <a:latin typeface="Times New Roman" pitchFamily="18" charset="0"/>
              </a:rPr>
              <a:t>狭义：交流磁化过程（工频、射频、微波）</a:t>
            </a:r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1441489" y="2514600"/>
            <a:ext cx="5724644" cy="105259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>
                <a:latin typeface="Times New Roman" pitchFamily="18" charset="0"/>
              </a:rPr>
              <a:t>广义：磁化状态随时间变化的具体过程。</a:t>
            </a:r>
          </a:p>
          <a:p>
            <a:pPr marL="457200" indent="-457200"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>
                <a:latin typeface="Times New Roman" pitchFamily="18" charset="0"/>
              </a:rPr>
              <a:t>            固定周期的交变磁场、脉冲磁场</a:t>
            </a:r>
          </a:p>
        </p:txBody>
      </p:sp>
      <p:sp>
        <p:nvSpPr>
          <p:cNvPr id="308231" name="Rectangle 7"/>
          <p:cNvSpPr>
            <a:spLocks noChangeArrowheads="1"/>
          </p:cNvSpPr>
          <p:nvPr/>
        </p:nvSpPr>
        <p:spPr bwMode="auto">
          <a:xfrm>
            <a:off x="457200" y="3794125"/>
            <a:ext cx="71753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kumimoji="1" lang="en-US" altLang="zh-CN" sz="3600" dirty="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zh-CN" altLang="en-US" sz="3600" dirty="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动态磁化过程的观测</a:t>
            </a:r>
            <a:r>
              <a:rPr kumimoji="1" lang="zh-CN" altLang="en-US" sz="3600" dirty="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－快速发展</a:t>
            </a:r>
            <a:endParaRPr kumimoji="1" lang="zh-CN" altLang="en-US" sz="3600" dirty="0">
              <a:solidFill>
                <a:srgbClr val="FF0000"/>
              </a:solidFill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08232" name="Text Box 8"/>
          <p:cNvSpPr txBox="1">
            <a:spLocks noChangeArrowheads="1"/>
          </p:cNvSpPr>
          <p:nvPr/>
        </p:nvSpPr>
        <p:spPr bwMode="auto">
          <a:xfrm>
            <a:off x="1441489" y="4495800"/>
            <a:ext cx="6359433" cy="2086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dirty="0">
                <a:latin typeface="Times New Roman" pitchFamily="18" charset="0"/>
              </a:rPr>
              <a:t>磁光效应：二次谐波</a:t>
            </a:r>
            <a:r>
              <a:rPr kumimoji="1" lang="en-US" altLang="zh-CN" sz="2400" dirty="0">
                <a:latin typeface="Times New Roman" pitchFamily="18" charset="0"/>
              </a:rPr>
              <a:t>Kerr</a:t>
            </a:r>
            <a:r>
              <a:rPr kumimoji="1" lang="zh-CN" altLang="en-US" sz="2400" dirty="0">
                <a:latin typeface="Times New Roman" pitchFamily="18" charset="0"/>
              </a:rPr>
              <a:t>效应（</a:t>
            </a:r>
            <a:r>
              <a:rPr kumimoji="1" lang="en-US" altLang="zh-CN" sz="2400" dirty="0">
                <a:latin typeface="Times New Roman" pitchFamily="18" charset="0"/>
              </a:rPr>
              <a:t>SH</a:t>
            </a:r>
            <a:r>
              <a:rPr kumimoji="1" lang="zh-CN" altLang="en-US" sz="2400" dirty="0">
                <a:latin typeface="Times New Roman" pitchFamily="18" charset="0"/>
              </a:rPr>
              <a:t>－</a:t>
            </a:r>
            <a:r>
              <a:rPr kumimoji="1" lang="en-US" altLang="zh-CN" sz="2400" dirty="0">
                <a:latin typeface="Times New Roman" pitchFamily="18" charset="0"/>
              </a:rPr>
              <a:t>MOKE</a:t>
            </a:r>
            <a:r>
              <a:rPr kumimoji="1" lang="zh-CN" altLang="en-US" sz="2400" dirty="0">
                <a:latin typeface="Times New Roman" pitchFamily="18" charset="0"/>
              </a:rPr>
              <a:t>）</a:t>
            </a:r>
          </a:p>
          <a:p>
            <a:pPr marL="457200" indent="-457200"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dirty="0">
                <a:latin typeface="Times New Roman" pitchFamily="18" charset="0"/>
              </a:rPr>
              <a:t>磁共振：铁磁共振（</a:t>
            </a:r>
            <a:r>
              <a:rPr kumimoji="1" lang="en-US" altLang="zh-CN" sz="2400" dirty="0">
                <a:latin typeface="Times New Roman" pitchFamily="18" charset="0"/>
              </a:rPr>
              <a:t>FMR</a:t>
            </a:r>
            <a:r>
              <a:rPr kumimoji="1" lang="zh-CN" altLang="en-US" sz="2400" dirty="0">
                <a:latin typeface="Times New Roman" pitchFamily="18" charset="0"/>
              </a:rPr>
              <a:t>）</a:t>
            </a:r>
          </a:p>
          <a:p>
            <a:pPr marL="457200" indent="-457200"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dirty="0">
                <a:latin typeface="Times New Roman" pitchFamily="18" charset="0"/>
              </a:rPr>
              <a:t>光电子谱（</a:t>
            </a:r>
            <a:r>
              <a:rPr kumimoji="1" lang="en-US" altLang="zh-CN" sz="2400" dirty="0">
                <a:latin typeface="Times New Roman" pitchFamily="18" charset="0"/>
              </a:rPr>
              <a:t>PES</a:t>
            </a:r>
            <a:r>
              <a:rPr kumimoji="1" lang="zh-CN" altLang="en-US" sz="2400" dirty="0">
                <a:latin typeface="Times New Roman" pitchFamily="18" charset="0"/>
              </a:rPr>
              <a:t>）：</a:t>
            </a:r>
            <a:r>
              <a:rPr kumimoji="1" lang="en-US" altLang="zh-CN" sz="2400" dirty="0">
                <a:latin typeface="Times New Roman" pitchFamily="18" charset="0"/>
              </a:rPr>
              <a:t>XMCD/XMLD</a:t>
            </a:r>
            <a:r>
              <a:rPr kumimoji="1" lang="zh-CN" altLang="en-US" sz="2400" dirty="0">
                <a:latin typeface="Times New Roman" pitchFamily="18" charset="0"/>
              </a:rPr>
              <a:t>－</a:t>
            </a:r>
            <a:r>
              <a:rPr kumimoji="1" lang="zh-CN" altLang="en-US" sz="2400" dirty="0">
                <a:solidFill>
                  <a:srgbClr val="0000FF"/>
                </a:solidFill>
                <a:latin typeface="Times New Roman" pitchFamily="18" charset="0"/>
              </a:rPr>
              <a:t>能量分辨</a:t>
            </a:r>
          </a:p>
          <a:p>
            <a:pPr marL="457200" indent="-457200" algn="just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dirty="0" smtClean="0">
                <a:solidFill>
                  <a:srgbClr val="0000FF"/>
                </a:solidFill>
                <a:latin typeface="Times New Roman" pitchFamily="18" charset="0"/>
              </a:rPr>
              <a:t>其它技术方法：正在发展之中</a:t>
            </a:r>
            <a:endParaRPr kumimoji="1" lang="zh-CN" alt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0" y="423863"/>
            <a:ext cx="63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</a:t>
            </a:r>
          </a:p>
        </p:txBody>
      </p:sp>
      <p:sp>
        <p:nvSpPr>
          <p:cNvPr id="308234" name="Text Box 10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、磁性参数测量概况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0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9" grpId="0" animBg="1" autoUpdateAnimBg="0"/>
      <p:bldP spid="308230" grpId="0" animBg="1" autoUpdateAnimBg="0"/>
      <p:bldP spid="308231" grpId="0" autoUpdateAnimBg="0"/>
      <p:bldP spid="308232" grpId="0" animBg="1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33375"/>
            <a:ext cx="6781800" cy="838200"/>
          </a:xfrm>
          <a:gradFill rotWithShape="0">
            <a:gsLst>
              <a:gs pos="0">
                <a:srgbClr val="FFFFFF"/>
              </a:gs>
              <a:gs pos="100000">
                <a:srgbClr val="EEE8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3.8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磁成像技术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59100"/>
            <a:ext cx="7175362" cy="646331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lang="zh-CN" altLang="en-US" sz="3600">
                <a:solidFill>
                  <a:srgbClr val="0000FF"/>
                </a:solidFill>
                <a:ea typeface="华文新魏" pitchFamily="2" charset="-122"/>
              </a:rPr>
              <a:t>杂散磁场成像：</a:t>
            </a:r>
            <a:r>
              <a:rPr lang="zh-CN" altLang="en-US" sz="3600">
                <a:solidFill>
                  <a:srgbClr val="FF0000"/>
                </a:solidFill>
                <a:ea typeface="华文新魏" pitchFamily="2" charset="-122"/>
              </a:rPr>
              <a:t>－限于物体表面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34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1066800" y="3581400"/>
            <a:ext cx="6739345" cy="30469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000">
                <a:latin typeface="Times New Roman" pitchFamily="18" charset="0"/>
              </a:rPr>
              <a:t>粉纹法（</a:t>
            </a:r>
            <a:r>
              <a:rPr kumimoji="1" lang="en-US" altLang="zh-CN" sz="2000">
                <a:latin typeface="Times New Roman" pitchFamily="18" charset="0"/>
              </a:rPr>
              <a:t>Bitter Pattern</a:t>
            </a:r>
            <a:r>
              <a:rPr kumimoji="1" lang="zh-CN" altLang="en-US" sz="2000">
                <a:latin typeface="Times New Roman" pitchFamily="18" charset="0"/>
              </a:rPr>
              <a:t>）：磁性颗粒受</a:t>
            </a:r>
            <a:r>
              <a:rPr kumimoji="1" lang="zh-CN" altLang="en-US" sz="2000">
                <a:solidFill>
                  <a:schemeClr val="accent2"/>
                </a:solidFill>
                <a:latin typeface="Times New Roman" pitchFamily="18" charset="0"/>
              </a:rPr>
              <a:t>畴壁</a:t>
            </a:r>
            <a:r>
              <a:rPr kumimoji="1" lang="zh-CN" altLang="en-US" sz="2000">
                <a:latin typeface="Times New Roman" pitchFamily="18" charset="0"/>
              </a:rPr>
              <a:t>杂散场影响。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000">
                <a:latin typeface="Times New Roman" pitchFamily="18" charset="0"/>
              </a:rPr>
              <a:t>磁力显微镜（</a:t>
            </a:r>
            <a:r>
              <a:rPr kumimoji="1" lang="en-US" altLang="zh-CN" sz="2000">
                <a:latin typeface="Times New Roman" pitchFamily="18" charset="0"/>
              </a:rPr>
              <a:t>MFM</a:t>
            </a:r>
            <a:r>
              <a:rPr kumimoji="1" lang="zh-CN" altLang="en-US" sz="2000">
                <a:latin typeface="Times New Roman" pitchFamily="18" charset="0"/>
              </a:rPr>
              <a:t>）：</a:t>
            </a:r>
            <a:r>
              <a:rPr kumimoji="1" lang="en-US" altLang="zh-CN" sz="2000" i="1">
                <a:latin typeface="Times New Roman" pitchFamily="18" charset="0"/>
              </a:rPr>
              <a:t>Magnetic Force Microscopy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000">
                <a:latin typeface="Times New Roman" pitchFamily="18" charset="0"/>
              </a:rPr>
              <a:t>扫描</a:t>
            </a:r>
            <a:r>
              <a:rPr kumimoji="1" lang="en-US" altLang="zh-CN" sz="2000">
                <a:latin typeface="Times New Roman" pitchFamily="18" charset="0"/>
              </a:rPr>
              <a:t>Hall</a:t>
            </a:r>
            <a:r>
              <a:rPr kumimoji="1" lang="zh-CN" altLang="en-US" sz="2000">
                <a:latin typeface="Times New Roman" pitchFamily="18" charset="0"/>
              </a:rPr>
              <a:t>探针（</a:t>
            </a:r>
            <a:r>
              <a:rPr kumimoji="1" lang="en-US" altLang="zh-CN" sz="2000">
                <a:latin typeface="Times New Roman" pitchFamily="18" charset="0"/>
              </a:rPr>
              <a:t>SHP</a:t>
            </a:r>
            <a:r>
              <a:rPr kumimoji="1" lang="zh-CN" altLang="en-US" sz="2000">
                <a:latin typeface="Times New Roman" pitchFamily="18" charset="0"/>
              </a:rPr>
              <a:t>）：</a:t>
            </a:r>
            <a:r>
              <a:rPr kumimoji="1" lang="en-US" altLang="zh-CN" sz="2000" i="1">
                <a:latin typeface="Times New Roman" pitchFamily="18" charset="0"/>
              </a:rPr>
              <a:t>Scanning Hall Probe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000">
                <a:latin typeface="Times New Roman" pitchFamily="18" charset="0"/>
              </a:rPr>
              <a:t>扫描</a:t>
            </a:r>
            <a:r>
              <a:rPr kumimoji="1" lang="en-US" altLang="zh-CN" sz="2000">
                <a:latin typeface="Times New Roman" pitchFamily="18" charset="0"/>
              </a:rPr>
              <a:t>SQUID</a:t>
            </a:r>
            <a:r>
              <a:rPr kumimoji="1" lang="zh-CN" altLang="en-US" sz="2000">
                <a:latin typeface="Times New Roman" pitchFamily="18" charset="0"/>
              </a:rPr>
              <a:t>显微镜（</a:t>
            </a:r>
            <a:r>
              <a:rPr kumimoji="1" lang="en-US" altLang="zh-CN" sz="2000">
                <a:latin typeface="Times New Roman" pitchFamily="18" charset="0"/>
              </a:rPr>
              <a:t>SSM</a:t>
            </a:r>
            <a:r>
              <a:rPr kumimoji="1" lang="zh-CN" altLang="en-US" sz="2000">
                <a:latin typeface="Times New Roman" pitchFamily="18" charset="0"/>
              </a:rPr>
              <a:t>）：</a:t>
            </a:r>
            <a:r>
              <a:rPr kumimoji="1" lang="en-US" altLang="zh-CN" sz="2000" i="1">
                <a:latin typeface="Times New Roman" pitchFamily="18" charset="0"/>
              </a:rPr>
              <a:t>Scanning SQUID Microscopy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000">
                <a:solidFill>
                  <a:schemeClr val="accent2"/>
                </a:solidFill>
                <a:latin typeface="Times New Roman" pitchFamily="18" charset="0"/>
              </a:rPr>
              <a:t>扫描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MR</a:t>
            </a:r>
            <a:r>
              <a:rPr kumimoji="1" lang="zh-CN" altLang="en-US" sz="2000">
                <a:solidFill>
                  <a:schemeClr val="accent2"/>
                </a:solidFill>
                <a:latin typeface="Times New Roman" pitchFamily="18" charset="0"/>
              </a:rPr>
              <a:t>显微镜（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SMRM</a:t>
            </a:r>
            <a:r>
              <a:rPr kumimoji="1" lang="zh-CN" altLang="en-US" sz="2000">
                <a:solidFill>
                  <a:schemeClr val="accent2"/>
                </a:solidFill>
                <a:latin typeface="Times New Roman" pitchFamily="18" charset="0"/>
              </a:rPr>
              <a:t>）：基于磁场电流效应，有待发展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2000">
                <a:latin typeface="Times New Roman" pitchFamily="18" charset="0"/>
              </a:rPr>
              <a:t>Lorentz</a:t>
            </a:r>
            <a:r>
              <a:rPr kumimoji="1" lang="zh-CN" altLang="en-US" sz="2000">
                <a:latin typeface="Times New Roman" pitchFamily="18" charset="0"/>
              </a:rPr>
              <a:t>电子显微镜：电子受到的</a:t>
            </a:r>
            <a:r>
              <a:rPr kumimoji="1" lang="en-US" altLang="zh-CN" sz="2000">
                <a:latin typeface="Times New Roman" pitchFamily="18" charset="0"/>
              </a:rPr>
              <a:t>Lorentz</a:t>
            </a:r>
            <a:r>
              <a:rPr kumimoji="1" lang="zh-CN" altLang="en-US" sz="2000">
                <a:latin typeface="Times New Roman" pitchFamily="18" charset="0"/>
              </a:rPr>
              <a:t>力作用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000">
                <a:latin typeface="Times New Roman" pitchFamily="18" charset="0"/>
              </a:rPr>
              <a:t>电子全息术：</a:t>
            </a:r>
            <a:r>
              <a:rPr kumimoji="1" lang="en-US" altLang="zh-CN" sz="2000">
                <a:latin typeface="Times New Roman" pitchFamily="18" charset="0"/>
              </a:rPr>
              <a:t>Electron Holography</a:t>
            </a:r>
            <a:r>
              <a:rPr kumimoji="1" lang="zh-CN" altLang="en-US" sz="2000">
                <a:latin typeface="Times New Roman" pitchFamily="18" charset="0"/>
              </a:rPr>
              <a:t>（</a:t>
            </a:r>
            <a:r>
              <a:rPr kumimoji="1" lang="en-US" altLang="zh-CN" sz="2000">
                <a:latin typeface="Times New Roman" pitchFamily="18" charset="0"/>
              </a:rPr>
              <a:t>1967</a:t>
            </a:r>
            <a:r>
              <a:rPr kumimoji="1" lang="zh-CN" altLang="en-US" sz="2000">
                <a:latin typeface="Times New Roman" pitchFamily="18" charset="0"/>
              </a:rPr>
              <a:t>，</a:t>
            </a:r>
            <a:r>
              <a:rPr kumimoji="1" lang="en-US" altLang="zh-CN" sz="2000">
                <a:latin typeface="Times New Roman" pitchFamily="18" charset="0"/>
              </a:rPr>
              <a:t>Cohen</a:t>
            </a:r>
            <a:r>
              <a:rPr kumimoji="1" lang="zh-CN" altLang="en-US" sz="2000">
                <a:latin typeface="Times New Roman" pitchFamily="18" charset="0"/>
              </a:rPr>
              <a:t>）－干涉</a:t>
            </a:r>
          </a:p>
        </p:txBody>
      </p:sp>
      <p:sp>
        <p:nvSpPr>
          <p:cNvPr id="309254" name="Rectangle 6"/>
          <p:cNvSpPr>
            <a:spLocks noChangeArrowheads="1"/>
          </p:cNvSpPr>
          <p:nvPr/>
        </p:nvSpPr>
        <p:spPr bwMode="auto">
          <a:xfrm>
            <a:off x="457200" y="1163638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kumimoji="1" lang="en-US" altLang="zh-CN" sz="3600" dirty="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zh-CN" altLang="en-US" sz="3600" dirty="0">
                <a:solidFill>
                  <a:srgbClr val="CC3300"/>
                </a:solidFill>
                <a:latin typeface="Times New Roman" pitchFamily="18" charset="0"/>
                <a:ea typeface="华文新魏" pitchFamily="2" charset="-122"/>
              </a:rPr>
              <a:t>物体表面</a:t>
            </a:r>
            <a:r>
              <a:rPr kumimoji="1" lang="zh-CN" altLang="en-US" sz="3600" dirty="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的磁畴成像：</a:t>
            </a:r>
            <a:r>
              <a:rPr kumimoji="1" lang="zh-CN" altLang="en-US" sz="3600" dirty="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－丰富多彩</a:t>
            </a:r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457200" y="2382838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kumimoji="1" lang="en-US" altLang="zh-CN" sz="360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zh-CN" altLang="en-US" sz="3600">
                <a:solidFill>
                  <a:srgbClr val="CC3300"/>
                </a:solidFill>
                <a:latin typeface="Times New Roman" pitchFamily="18" charset="0"/>
                <a:ea typeface="华文新魏" pitchFamily="2" charset="-122"/>
              </a:rPr>
              <a:t>物体内部</a:t>
            </a:r>
            <a:r>
              <a:rPr kumimoji="1" lang="zh-CN" altLang="en-US" sz="360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的磁畴成像：</a:t>
            </a:r>
            <a:r>
              <a:rPr kumimoji="1" lang="zh-CN" altLang="en-US" sz="3600">
                <a:solidFill>
                  <a:schemeClr val="accent2"/>
                </a:solidFill>
                <a:latin typeface="Times New Roman" pitchFamily="18" charset="0"/>
                <a:ea typeface="华文新魏" pitchFamily="2" charset="-122"/>
              </a:rPr>
              <a:t>－进展缓慢</a:t>
            </a:r>
          </a:p>
        </p:txBody>
      </p:sp>
      <p:sp>
        <p:nvSpPr>
          <p:cNvPr id="309256" name="Text Box 8"/>
          <p:cNvSpPr txBox="1">
            <a:spLocks noChangeArrowheads="1"/>
          </p:cNvSpPr>
          <p:nvPr/>
        </p:nvSpPr>
        <p:spPr bwMode="auto">
          <a:xfrm>
            <a:off x="1127125" y="1849438"/>
            <a:ext cx="6899275" cy="466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>
                <a:latin typeface="Times New Roman" pitchFamily="18" charset="0"/>
              </a:rPr>
              <a:t>两大类原理：</a:t>
            </a:r>
            <a:r>
              <a:rPr kumimoji="1" lang="en-US" altLang="zh-CN" sz="2400">
                <a:latin typeface="Times New Roman" pitchFamily="18" charset="0"/>
              </a:rPr>
              <a:t>1</a:t>
            </a:r>
            <a:r>
              <a:rPr kumimoji="1" lang="zh-CN" altLang="en-US" sz="2400">
                <a:latin typeface="Times New Roman" pitchFamily="18" charset="0"/>
              </a:rPr>
              <a:t>、杂散磁场成像；</a:t>
            </a:r>
            <a:r>
              <a:rPr kumimoji="1" lang="en-US" altLang="zh-CN" sz="2400">
                <a:latin typeface="Times New Roman" pitchFamily="18" charset="0"/>
              </a:rPr>
              <a:t>2</a:t>
            </a:r>
            <a:r>
              <a:rPr kumimoji="1" lang="zh-CN" altLang="en-US" sz="2400">
                <a:latin typeface="Times New Roman" pitchFamily="18" charset="0"/>
              </a:rPr>
              <a:t>、磁矩本身成像</a:t>
            </a:r>
          </a:p>
        </p:txBody>
      </p:sp>
      <p:sp>
        <p:nvSpPr>
          <p:cNvPr id="309257" name="Text Box 9"/>
          <p:cNvSpPr txBox="1">
            <a:spLocks noChangeArrowheads="1"/>
          </p:cNvSpPr>
          <p:nvPr/>
        </p:nvSpPr>
        <p:spPr bwMode="auto">
          <a:xfrm>
            <a:off x="0" y="423863"/>
            <a:ext cx="63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</a:t>
            </a:r>
          </a:p>
        </p:txBody>
      </p:sp>
      <p:sp>
        <p:nvSpPr>
          <p:cNvPr id="309258" name="Text Box 10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、磁性参数测量概况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92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9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9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9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9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9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9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 autoUpdateAnimBg="0"/>
      <p:bldP spid="309253" grpId="0" build="p" animBg="1" autoUpdateAnimBg="0" advAuto="200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33375"/>
            <a:ext cx="6781800" cy="838200"/>
          </a:xfrm>
          <a:gradFill rotWithShape="0">
            <a:gsLst>
              <a:gs pos="0">
                <a:srgbClr val="FFFFFF"/>
              </a:gs>
              <a:gs pos="100000">
                <a:srgbClr val="EEE8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3.8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磁成像技术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75"/>
            <a:ext cx="6713697" cy="646331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lang="zh-CN" altLang="en-US" sz="3600">
                <a:solidFill>
                  <a:srgbClr val="0000FF"/>
                </a:solidFill>
                <a:ea typeface="华文新魏" pitchFamily="2" charset="-122"/>
              </a:rPr>
              <a:t>磁矩成像：</a:t>
            </a:r>
            <a:r>
              <a:rPr lang="zh-CN" altLang="en-US" sz="3600">
                <a:solidFill>
                  <a:srgbClr val="FF0000"/>
                </a:solidFill>
                <a:ea typeface="华文新魏" pitchFamily="2" charset="-122"/>
              </a:rPr>
              <a:t>－磁矩大小、方向</a:t>
            </a:r>
            <a:endParaRPr lang="zh-CN" altLang="en-US" sz="3600">
              <a:solidFill>
                <a:srgbClr val="FF0000"/>
              </a:solidFill>
              <a:ea typeface="华文行楷" pitchFamily="2" charset="-122"/>
            </a:endParaRPr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35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762000" y="2365375"/>
            <a:ext cx="7914456" cy="252992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54100" indent="-1054100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>
                <a:latin typeface="Times New Roman" pitchFamily="18" charset="0"/>
              </a:rPr>
              <a:t>磁光</a:t>
            </a:r>
            <a:r>
              <a:rPr kumimoji="1" lang="en-US" altLang="zh-CN" sz="2400">
                <a:latin typeface="Times New Roman" pitchFamily="18" charset="0"/>
              </a:rPr>
              <a:t>Faraday</a:t>
            </a:r>
            <a:r>
              <a:rPr kumimoji="1" lang="zh-CN" altLang="en-US" sz="2400">
                <a:latin typeface="Times New Roman" pitchFamily="18" charset="0"/>
              </a:rPr>
              <a:t>效应（</a:t>
            </a:r>
            <a:r>
              <a:rPr kumimoji="1" lang="en-US" altLang="zh-CN" sz="2400">
                <a:latin typeface="Times New Roman" pitchFamily="18" charset="0"/>
              </a:rPr>
              <a:t>MOFE</a:t>
            </a:r>
            <a:r>
              <a:rPr kumimoji="1" lang="zh-CN" altLang="en-US" sz="2400">
                <a:latin typeface="Times New Roman" pitchFamily="18" charset="0"/>
              </a:rPr>
              <a:t>）：内部磁畴？</a:t>
            </a:r>
          </a:p>
          <a:p>
            <a:pPr marL="1054100" indent="-1054100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>
                <a:latin typeface="Times New Roman" pitchFamily="18" charset="0"/>
              </a:rPr>
              <a:t>磁光</a:t>
            </a:r>
            <a:r>
              <a:rPr kumimoji="1" lang="en-US" altLang="zh-CN" sz="2400">
                <a:latin typeface="Times New Roman" pitchFamily="18" charset="0"/>
              </a:rPr>
              <a:t>Kerr</a:t>
            </a:r>
            <a:r>
              <a:rPr kumimoji="1" lang="zh-CN" altLang="en-US" sz="2400">
                <a:latin typeface="Times New Roman" pitchFamily="18" charset="0"/>
              </a:rPr>
              <a:t>效应（</a:t>
            </a:r>
            <a:r>
              <a:rPr kumimoji="1" lang="en-US" altLang="zh-CN" sz="2400">
                <a:latin typeface="Times New Roman" pitchFamily="18" charset="0"/>
              </a:rPr>
              <a:t>MOKE</a:t>
            </a:r>
            <a:r>
              <a:rPr kumimoji="1" lang="zh-CN" altLang="en-US" sz="2400">
                <a:latin typeface="Times New Roman" pitchFamily="18" charset="0"/>
              </a:rPr>
              <a:t>）：表面磁矩成像</a:t>
            </a:r>
          </a:p>
          <a:p>
            <a:pPr marL="1054100" indent="-1054100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>
                <a:latin typeface="Times New Roman" pitchFamily="18" charset="0"/>
              </a:rPr>
              <a:t>      表面磁光</a:t>
            </a:r>
            <a:r>
              <a:rPr kumimoji="1" lang="en-US" altLang="zh-CN" sz="2400">
                <a:latin typeface="Times New Roman" pitchFamily="18" charset="0"/>
              </a:rPr>
              <a:t>Kerr</a:t>
            </a:r>
            <a:r>
              <a:rPr kumimoji="1" lang="zh-CN" altLang="en-US" sz="2400">
                <a:latin typeface="Times New Roman" pitchFamily="18" charset="0"/>
              </a:rPr>
              <a:t>效应（</a:t>
            </a:r>
            <a:r>
              <a:rPr kumimoji="1" lang="en-US" altLang="zh-CN" sz="2400">
                <a:latin typeface="Times New Roman" pitchFamily="18" charset="0"/>
              </a:rPr>
              <a:t>SMOKE</a:t>
            </a:r>
            <a:r>
              <a:rPr kumimoji="1" lang="zh-CN" altLang="en-US" sz="2400">
                <a:latin typeface="Times New Roman" pitchFamily="18" charset="0"/>
              </a:rPr>
              <a:t>）：</a:t>
            </a:r>
          </a:p>
          <a:p>
            <a:pPr marL="1054100" indent="-1054100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>
                <a:latin typeface="Times New Roman" pitchFamily="18" charset="0"/>
              </a:rPr>
              <a:t>      二次谐波磁光</a:t>
            </a:r>
            <a:r>
              <a:rPr kumimoji="1" lang="en-US" altLang="zh-CN" sz="2400">
                <a:latin typeface="Times New Roman" pitchFamily="18" charset="0"/>
              </a:rPr>
              <a:t>Kerr</a:t>
            </a:r>
            <a:r>
              <a:rPr kumimoji="1" lang="zh-CN" altLang="en-US" sz="2400">
                <a:latin typeface="Times New Roman" pitchFamily="18" charset="0"/>
              </a:rPr>
              <a:t>效应</a:t>
            </a:r>
            <a:r>
              <a:rPr kumimoji="1" lang="en-US" altLang="zh-CN" sz="2400">
                <a:latin typeface="Times New Roman" pitchFamily="18" charset="0"/>
              </a:rPr>
              <a:t>(SH-MOKE)</a:t>
            </a:r>
            <a:r>
              <a:rPr kumimoji="1" lang="zh-CN" altLang="en-US" sz="2400">
                <a:latin typeface="Times New Roman" pitchFamily="18" charset="0"/>
              </a:rPr>
              <a:t>：</a:t>
            </a:r>
            <a:r>
              <a:rPr kumimoji="1" lang="en-US" altLang="zh-CN" sz="2400" i="1">
                <a:latin typeface="Times New Roman" pitchFamily="18" charset="0"/>
              </a:rPr>
              <a:t>Second Harmonic Magneto Optical Kerr Effect</a:t>
            </a:r>
            <a:r>
              <a:rPr kumimoji="1" lang="zh-CN" altLang="en-US" sz="2400">
                <a:latin typeface="Times New Roman" pitchFamily="18" charset="0"/>
              </a:rPr>
              <a:t>－近场光学成像</a:t>
            </a: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898525" y="175260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</a:rPr>
              <a:t>1</a:t>
            </a:r>
            <a:r>
              <a:rPr kumimoji="1" lang="zh-CN" altLang="en-US" sz="2400">
                <a:latin typeface="Times New Roman" pitchFamily="18" charset="0"/>
              </a:rPr>
              <a:t>、光学成像：磁光效应</a:t>
            </a:r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762000" y="5251450"/>
            <a:ext cx="216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</a:rPr>
              <a:t>2</a:t>
            </a:r>
            <a:r>
              <a:rPr kumimoji="1" lang="zh-CN" altLang="en-US" sz="2400">
                <a:latin typeface="Times New Roman" pitchFamily="18" charset="0"/>
              </a:rPr>
              <a:t>、电子成像：</a:t>
            </a:r>
          </a:p>
        </p:txBody>
      </p:sp>
      <p:sp>
        <p:nvSpPr>
          <p:cNvPr id="310280" name="Text Box 8"/>
          <p:cNvSpPr txBox="1">
            <a:spLocks noChangeArrowheads="1"/>
          </p:cNvSpPr>
          <p:nvPr/>
        </p:nvSpPr>
        <p:spPr bwMode="auto">
          <a:xfrm>
            <a:off x="1066800" y="5861050"/>
            <a:ext cx="6647974" cy="5355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>
                <a:latin typeface="Times New Roman" pitchFamily="18" charset="0"/>
              </a:rPr>
              <a:t>自由电子束，受激发电子（光电子、二次电子）</a:t>
            </a:r>
            <a:endParaRPr kumimoji="1" lang="zh-CN" altLang="en-US" sz="2400" i="1">
              <a:latin typeface="Times New Roman" pitchFamily="18" charset="0"/>
            </a:endParaRPr>
          </a:p>
        </p:txBody>
      </p:sp>
      <p:sp>
        <p:nvSpPr>
          <p:cNvPr id="310281" name="Text Box 9"/>
          <p:cNvSpPr txBox="1">
            <a:spLocks noChangeArrowheads="1"/>
          </p:cNvSpPr>
          <p:nvPr/>
        </p:nvSpPr>
        <p:spPr bwMode="auto">
          <a:xfrm>
            <a:off x="0" y="423863"/>
            <a:ext cx="63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</a:t>
            </a:r>
          </a:p>
        </p:txBody>
      </p:sp>
      <p:sp>
        <p:nvSpPr>
          <p:cNvPr id="310282" name="Text Box 10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、磁性参数测量概况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7" grpId="0" animBg="1" autoUpdateAnimBg="0"/>
      <p:bldP spid="310278" grpId="0" autoUpdateAnimBg="0"/>
      <p:bldP spid="310279" grpId="0" autoUpdateAnimBg="0"/>
      <p:bldP spid="310280" grpId="0" animBg="1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33375"/>
            <a:ext cx="6781800" cy="838200"/>
          </a:xfrm>
          <a:gradFill rotWithShape="0">
            <a:gsLst>
              <a:gs pos="0">
                <a:srgbClr val="FFFFFF"/>
              </a:gs>
              <a:gs pos="100000">
                <a:srgbClr val="EEE8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3.8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磁成像技术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75"/>
            <a:ext cx="4405373" cy="646331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lang="zh-CN" altLang="en-US" sz="3600">
                <a:solidFill>
                  <a:srgbClr val="0000FF"/>
                </a:solidFill>
                <a:ea typeface="华文新魏" pitchFamily="2" charset="-122"/>
              </a:rPr>
              <a:t>磁矩成像：</a:t>
            </a:r>
            <a:r>
              <a:rPr lang="zh-CN" altLang="en-US" sz="3600">
                <a:solidFill>
                  <a:srgbClr val="FF0000"/>
                </a:solidFill>
                <a:ea typeface="华文新魏" pitchFamily="2" charset="-122"/>
              </a:rPr>
              <a:t>－表面</a:t>
            </a:r>
            <a:endParaRPr lang="zh-CN" altLang="en-US" sz="3600">
              <a:solidFill>
                <a:srgbClr val="FF0000"/>
              </a:solidFill>
              <a:ea typeface="华文行楷" pitchFamily="2" charset="-122"/>
            </a:endParaRP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36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687761" y="2241550"/>
            <a:ext cx="7690048" cy="83099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000">
                <a:latin typeface="Times New Roman" pitchFamily="18" charset="0"/>
              </a:rPr>
              <a:t>自旋极化低能电子显微术（</a:t>
            </a:r>
            <a:r>
              <a:rPr kumimoji="1" lang="en-US" altLang="zh-CN" sz="2000">
                <a:solidFill>
                  <a:srgbClr val="FF0000"/>
                </a:solidFill>
                <a:latin typeface="Times New Roman" pitchFamily="18" charset="0"/>
              </a:rPr>
              <a:t>SPLEEM</a:t>
            </a:r>
            <a:r>
              <a:rPr kumimoji="1" lang="zh-CN" altLang="en-US" sz="2000">
                <a:latin typeface="Times New Roman" pitchFamily="18" charset="0"/>
              </a:rPr>
              <a:t>）：</a:t>
            </a:r>
            <a:r>
              <a:rPr kumimoji="1" lang="en-US" altLang="zh-CN" sz="2000">
                <a:latin typeface="Times New Roman" pitchFamily="18" charset="0"/>
              </a:rPr>
              <a:t>Spin-polarized Low Energy Electron Microscopy</a:t>
            </a:r>
            <a:r>
              <a:rPr kumimoji="1" lang="zh-CN" altLang="en-US" sz="2000">
                <a:latin typeface="Times New Roman" pitchFamily="18" charset="0"/>
              </a:rPr>
              <a:t>－表面的自旋相关准弹性散射</a:t>
            </a:r>
            <a:endParaRPr kumimoji="1" lang="zh-CN" altLang="en-US" sz="2000" i="1">
              <a:latin typeface="Times New Roman" pitchFamily="18" charset="0"/>
            </a:endParaRP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951929" y="1728788"/>
            <a:ext cx="354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zh-CN" sz="2400">
                <a:latin typeface="Times New Roman" pitchFamily="18" charset="0"/>
              </a:rPr>
              <a:t> </a:t>
            </a:r>
            <a:r>
              <a:rPr kumimoji="1" lang="zh-CN" altLang="en-US" sz="2400">
                <a:latin typeface="Times New Roman" pitchFamily="18" charset="0"/>
              </a:rPr>
              <a:t>自旋极化自由电子束：</a:t>
            </a:r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687760" y="5550331"/>
            <a:ext cx="8229600" cy="83099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000" dirty="0">
                <a:latin typeface="Times New Roman" pitchFamily="18" charset="0"/>
              </a:rPr>
              <a:t>极化分辨扫描电子显微镜（</a:t>
            </a:r>
            <a:r>
              <a:rPr kumimoji="1" lang="en-US" altLang="zh-CN" sz="2000" dirty="0">
                <a:solidFill>
                  <a:srgbClr val="FF0000"/>
                </a:solidFill>
                <a:latin typeface="Times New Roman" pitchFamily="18" charset="0"/>
              </a:rPr>
              <a:t>SEMPA</a:t>
            </a:r>
            <a:r>
              <a:rPr kumimoji="1" lang="zh-CN" altLang="en-US" sz="2000" dirty="0">
                <a:latin typeface="Times New Roman" pitchFamily="18" charset="0"/>
              </a:rPr>
              <a:t>）：</a:t>
            </a:r>
            <a:r>
              <a:rPr kumimoji="1" lang="en-US" altLang="zh-CN" sz="2000" i="1" dirty="0">
                <a:latin typeface="Times New Roman" pitchFamily="18" charset="0"/>
              </a:rPr>
              <a:t>Scanning Electron Microscopy with Polarization Analysis</a:t>
            </a:r>
            <a:r>
              <a:rPr kumimoji="1" lang="en-US" altLang="zh-CN" sz="2000" dirty="0">
                <a:latin typeface="Times New Roman" pitchFamily="18" charset="0"/>
              </a:rPr>
              <a:t>,</a:t>
            </a:r>
            <a:r>
              <a:rPr kumimoji="1" lang="zh-CN" altLang="en-US" sz="2000" dirty="0">
                <a:latin typeface="Times New Roman" pitchFamily="18" charset="0"/>
              </a:rPr>
              <a:t>－用</a:t>
            </a:r>
            <a:r>
              <a:rPr kumimoji="1" lang="en-US" altLang="zh-CN" sz="2000" dirty="0">
                <a:latin typeface="Times New Roman" pitchFamily="18" charset="0"/>
              </a:rPr>
              <a:t>Mott</a:t>
            </a:r>
            <a:r>
              <a:rPr kumimoji="1" lang="zh-CN" altLang="en-US" sz="2000" dirty="0">
                <a:latin typeface="Times New Roman" pitchFamily="18" charset="0"/>
              </a:rPr>
              <a:t>探测器测量二次电子的自旋极化状态</a:t>
            </a:r>
          </a:p>
        </p:txBody>
      </p:sp>
      <p:sp>
        <p:nvSpPr>
          <p:cNvPr id="311304" name="Text Box 8"/>
          <p:cNvSpPr txBox="1">
            <a:spLocks noChangeArrowheads="1"/>
          </p:cNvSpPr>
          <p:nvPr/>
        </p:nvSpPr>
        <p:spPr bwMode="auto">
          <a:xfrm>
            <a:off x="1035769" y="5139168"/>
            <a:ext cx="202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zh-CN" sz="2400">
                <a:latin typeface="Times New Roman" pitchFamily="18" charset="0"/>
              </a:rPr>
              <a:t> </a:t>
            </a:r>
            <a:r>
              <a:rPr kumimoji="1" lang="zh-CN" altLang="en-US" sz="2400">
                <a:latin typeface="Times New Roman" pitchFamily="18" charset="0"/>
              </a:rPr>
              <a:t>二次电子：</a:t>
            </a:r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687760" y="3155950"/>
            <a:ext cx="7258000" cy="83099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000">
                <a:latin typeface="Times New Roman" pitchFamily="18" charset="0"/>
              </a:rPr>
              <a:t>自旋极化扫描隧道显微镜（</a:t>
            </a:r>
            <a:r>
              <a:rPr kumimoji="1" lang="en-US" altLang="zh-CN" sz="2000">
                <a:solidFill>
                  <a:srgbClr val="FF0000"/>
                </a:solidFill>
                <a:latin typeface="Times New Roman" pitchFamily="18" charset="0"/>
              </a:rPr>
              <a:t>SP-STM</a:t>
            </a:r>
            <a:r>
              <a:rPr kumimoji="1" lang="zh-CN" altLang="en-US" sz="2000">
                <a:latin typeface="Times New Roman" pitchFamily="18" charset="0"/>
              </a:rPr>
              <a:t>）：</a:t>
            </a:r>
            <a:r>
              <a:rPr kumimoji="1" lang="en-US" altLang="zh-CN" sz="2000">
                <a:latin typeface="Times New Roman" pitchFamily="18" charset="0"/>
              </a:rPr>
              <a:t>Spin-polarized Scanning Tunneling Microscopy</a:t>
            </a:r>
            <a:r>
              <a:rPr kumimoji="1" lang="zh-CN" altLang="en-US" sz="2000">
                <a:latin typeface="Times New Roman" pitchFamily="18" charset="0"/>
              </a:rPr>
              <a:t>－表面的自旋相关隧道效应</a:t>
            </a:r>
            <a:endParaRPr kumimoji="1" lang="zh-CN" altLang="en-US" sz="2000" i="1">
              <a:latin typeface="Times New Roman" pitchFamily="18" charset="0"/>
            </a:endParaRPr>
          </a:p>
        </p:txBody>
      </p:sp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687760" y="4070350"/>
            <a:ext cx="7313590" cy="83099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000">
                <a:latin typeface="Times New Roman" pitchFamily="18" charset="0"/>
              </a:rPr>
              <a:t>弹道电子磁显微镜（</a:t>
            </a:r>
            <a:r>
              <a:rPr kumimoji="1" lang="en-US" altLang="zh-CN" sz="2000">
                <a:solidFill>
                  <a:srgbClr val="FF0000"/>
                </a:solidFill>
                <a:latin typeface="Times New Roman" pitchFamily="18" charset="0"/>
              </a:rPr>
              <a:t>BEMM</a:t>
            </a:r>
            <a:r>
              <a:rPr kumimoji="1" lang="zh-CN" altLang="en-US" sz="2000">
                <a:latin typeface="Times New Roman" pitchFamily="18" charset="0"/>
              </a:rPr>
              <a:t>）：</a:t>
            </a:r>
            <a:r>
              <a:rPr kumimoji="1" lang="en-US" altLang="zh-CN" sz="2000">
                <a:latin typeface="Times New Roman" pitchFamily="18" charset="0"/>
              </a:rPr>
              <a:t>Ballistic Electron Magnetic Microscopy</a:t>
            </a:r>
            <a:r>
              <a:rPr kumimoji="1" lang="zh-CN" altLang="en-US" sz="2000">
                <a:latin typeface="Times New Roman" pitchFamily="18" charset="0"/>
              </a:rPr>
              <a:t>，－自旋相关的电子散射（弹道电流强弱）</a:t>
            </a:r>
            <a:endParaRPr kumimoji="1" lang="zh-CN" altLang="en-US" sz="2000" i="1">
              <a:latin typeface="Times New Roman" pitchFamily="18" charset="0"/>
            </a:endParaRPr>
          </a:p>
        </p:txBody>
      </p:sp>
      <p:sp>
        <p:nvSpPr>
          <p:cNvPr id="311307" name="Text Box 11"/>
          <p:cNvSpPr txBox="1">
            <a:spLocks noChangeArrowheads="1"/>
          </p:cNvSpPr>
          <p:nvPr/>
        </p:nvSpPr>
        <p:spPr bwMode="auto">
          <a:xfrm>
            <a:off x="0" y="423863"/>
            <a:ext cx="63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</a:t>
            </a:r>
          </a:p>
        </p:txBody>
      </p:sp>
      <p:sp>
        <p:nvSpPr>
          <p:cNvPr id="311308" name="Text Box 12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、磁性参数测量概况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1" grpId="0" animBg="1" autoUpdateAnimBg="0"/>
      <p:bldP spid="311302" grpId="0" autoUpdateAnimBg="0"/>
      <p:bldP spid="311303" grpId="0" animBg="1" autoUpdateAnimBg="0"/>
      <p:bldP spid="311304" grpId="0" autoUpdateAnimBg="0"/>
      <p:bldP spid="311305" grpId="0" animBg="1" autoUpdateAnimBg="0"/>
      <p:bldP spid="31130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323588" name="Picture 4" descr="道客巴巴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130175"/>
            <a:ext cx="8218487" cy="6611938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23589" name="AutoShape 5"/>
          <p:cNvSpPr>
            <a:spLocks noChangeArrowheads="1"/>
          </p:cNvSpPr>
          <p:nvPr/>
        </p:nvSpPr>
        <p:spPr bwMode="auto">
          <a:xfrm>
            <a:off x="684213" y="692150"/>
            <a:ext cx="7345362" cy="2303463"/>
          </a:xfrm>
          <a:prstGeom prst="cloudCallout">
            <a:avLst>
              <a:gd name="adj1" fmla="val 18963"/>
              <a:gd name="adj2" fmla="val 183699"/>
            </a:avLst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3600">
                <a:solidFill>
                  <a:srgbClr val="FF0000"/>
                </a:solidFill>
                <a:ea typeface="黑体" pitchFamily="49" charset="-122"/>
              </a:rPr>
              <a:t>还是比较地道的！</a:t>
            </a:r>
          </a:p>
          <a:p>
            <a:pPr algn="ctr"/>
            <a:r>
              <a:rPr lang="zh-CN" altLang="en-US" sz="3600">
                <a:solidFill>
                  <a:srgbClr val="FF0000"/>
                </a:solidFill>
                <a:ea typeface="黑体" pitchFamily="49" charset="-122"/>
              </a:rPr>
              <a:t>仅仅删掉了作者！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33375"/>
            <a:ext cx="6781800" cy="838200"/>
          </a:xfrm>
          <a:gradFill rotWithShape="0">
            <a:gsLst>
              <a:gs pos="0">
                <a:srgbClr val="FFFFFF"/>
              </a:gs>
              <a:gs pos="100000">
                <a:srgbClr val="EEE8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3.8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磁成像技术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4405373" cy="646331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lang="zh-CN" altLang="en-US" sz="3600">
                <a:solidFill>
                  <a:srgbClr val="0000FF"/>
                </a:solidFill>
                <a:ea typeface="华文新魏" pitchFamily="2" charset="-122"/>
              </a:rPr>
              <a:t>磁矩成像：</a:t>
            </a:r>
            <a:r>
              <a:rPr lang="zh-CN" altLang="en-US" sz="3600">
                <a:solidFill>
                  <a:srgbClr val="FF0000"/>
                </a:solidFill>
                <a:ea typeface="华文新魏" pitchFamily="2" charset="-122"/>
              </a:rPr>
              <a:t>－表面</a:t>
            </a:r>
            <a:endParaRPr lang="zh-CN" altLang="en-US" sz="3600">
              <a:solidFill>
                <a:srgbClr val="FF0000"/>
              </a:solidFill>
              <a:ea typeface="华文行楷" pitchFamily="2" charset="-122"/>
            </a:endParaRP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37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914400" y="2374900"/>
            <a:ext cx="7620000" cy="93634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>
                <a:latin typeface="Times New Roman" pitchFamily="18" charset="0"/>
              </a:rPr>
              <a:t>光电发射电子显微术（</a:t>
            </a:r>
            <a:r>
              <a:rPr kumimoji="1" lang="en-US" altLang="zh-CN" sz="2400">
                <a:latin typeface="Times New Roman" pitchFamily="18" charset="0"/>
              </a:rPr>
              <a:t>PEEM</a:t>
            </a:r>
            <a:r>
              <a:rPr kumimoji="1" lang="zh-CN" altLang="en-US" sz="2400">
                <a:latin typeface="Times New Roman" pitchFamily="18" charset="0"/>
              </a:rPr>
              <a:t>）：</a:t>
            </a:r>
            <a:r>
              <a:rPr kumimoji="1" lang="en-US" altLang="zh-CN" sz="2400">
                <a:latin typeface="Times New Roman" pitchFamily="18" charset="0"/>
              </a:rPr>
              <a:t>Photoemission Electron Microscopy</a:t>
            </a:r>
            <a:r>
              <a:rPr kumimoji="1" lang="zh-CN" altLang="en-US" sz="2400">
                <a:latin typeface="Times New Roman" pitchFamily="18" charset="0"/>
              </a:rPr>
              <a:t>－基于磁二色谱的方法</a:t>
            </a:r>
            <a:endParaRPr kumimoji="1" lang="zh-CN" altLang="en-US" sz="2400" i="1">
              <a:latin typeface="Times New Roman" pitchFamily="18" charset="0"/>
            </a:endParaRPr>
          </a:p>
        </p:txBody>
      </p:sp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762000" y="1752600"/>
            <a:ext cx="663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zh-CN" sz="2400">
                <a:latin typeface="Times New Roman" pitchFamily="18" charset="0"/>
              </a:rPr>
              <a:t> </a:t>
            </a:r>
            <a:r>
              <a:rPr kumimoji="1" lang="zh-CN" altLang="en-US" sz="2400">
                <a:latin typeface="Times New Roman" pitchFamily="18" charset="0"/>
              </a:rPr>
              <a:t>光电子（</a:t>
            </a:r>
            <a:r>
              <a:rPr kumimoji="1" lang="en-US" altLang="zh-CN" sz="2400">
                <a:latin typeface="Times New Roman" pitchFamily="18" charset="0"/>
              </a:rPr>
              <a:t>photoemitted electrons</a:t>
            </a:r>
            <a:r>
              <a:rPr kumimoji="1" lang="zh-CN" altLang="en-US" sz="2400">
                <a:latin typeface="Times New Roman" pitchFamily="18" charset="0"/>
              </a:rPr>
              <a:t>）：</a:t>
            </a:r>
            <a:r>
              <a:rPr kumimoji="1" lang="zh-CN" altLang="en-US" sz="2400">
                <a:solidFill>
                  <a:srgbClr val="CC3300"/>
                </a:solidFill>
                <a:latin typeface="Times New Roman" pitchFamily="18" charset="0"/>
              </a:rPr>
              <a:t>－磁二色谱</a:t>
            </a:r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914400" y="4267200"/>
            <a:ext cx="7670690" cy="105259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 2" pitchFamily="18" charset="2"/>
              <a:buChar char="?"/>
            </a:pPr>
            <a:r>
              <a:rPr kumimoji="1" lang="en-US" altLang="zh-CN" sz="2400" dirty="0">
                <a:latin typeface="Times New Roman" pitchFamily="18" charset="0"/>
              </a:rPr>
              <a:t> </a:t>
            </a:r>
            <a:r>
              <a:rPr kumimoji="1" lang="zh-CN" altLang="en-US" sz="2400" dirty="0">
                <a:latin typeface="Times New Roman" pitchFamily="18" charset="0"/>
              </a:rPr>
              <a:t>磁圆二色谱</a:t>
            </a:r>
            <a:r>
              <a:rPr kumimoji="1" lang="en-US" altLang="zh-CN" sz="2400" dirty="0">
                <a:latin typeface="Times New Roman" pitchFamily="18" charset="0"/>
              </a:rPr>
              <a:t>(MCD)</a:t>
            </a:r>
            <a:r>
              <a:rPr kumimoji="1" lang="zh-CN" altLang="en-US" sz="2400" dirty="0">
                <a:latin typeface="Times New Roman" pitchFamily="18" charset="0"/>
              </a:rPr>
              <a:t>：</a:t>
            </a:r>
            <a:r>
              <a:rPr kumimoji="1" lang="en-US" altLang="zh-CN" sz="2400" dirty="0">
                <a:latin typeface="Times New Roman" pitchFamily="18" charset="0"/>
              </a:rPr>
              <a:t>Magnetic Circular </a:t>
            </a:r>
            <a:r>
              <a:rPr kumimoji="1" lang="en-US" altLang="zh-CN" sz="2400" dirty="0" err="1">
                <a:latin typeface="Times New Roman" pitchFamily="18" charset="0"/>
              </a:rPr>
              <a:t>Dichroism</a:t>
            </a:r>
            <a:r>
              <a:rPr kumimoji="1" lang="en-US" altLang="zh-CN" sz="2400" dirty="0">
                <a:latin typeface="Times New Roman" pitchFamily="18" charset="0"/>
              </a:rPr>
              <a:t> </a:t>
            </a:r>
            <a:r>
              <a:rPr kumimoji="1" lang="zh-CN" altLang="en-US" sz="2400" dirty="0">
                <a:latin typeface="Times New Roman" pitchFamily="18" charset="0"/>
              </a:rPr>
              <a:t>～</a:t>
            </a:r>
            <a:r>
              <a:rPr kumimoji="1" lang="en-US" altLang="zh-CN" sz="2400" i="1" dirty="0" smtClean="0">
                <a:latin typeface="Times New Roman" pitchFamily="18" charset="0"/>
              </a:rPr>
              <a:t>M</a:t>
            </a:r>
            <a:r>
              <a:rPr kumimoji="1" lang="en-US" altLang="zh-CN" sz="2400" baseline="30000" dirty="0" smtClean="0">
                <a:latin typeface="Times New Roman" pitchFamily="18" charset="0"/>
              </a:rPr>
              <a:t>2</a:t>
            </a:r>
            <a:endParaRPr kumimoji="1" lang="en-US" altLang="zh-CN" sz="2400" i="1" dirty="0">
              <a:latin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 2" pitchFamily="18" charset="2"/>
              <a:buChar char="?"/>
            </a:pPr>
            <a:r>
              <a:rPr kumimoji="1" lang="en-US" altLang="zh-CN" sz="2400" dirty="0">
                <a:latin typeface="Times New Roman" pitchFamily="18" charset="0"/>
              </a:rPr>
              <a:t> </a:t>
            </a:r>
            <a:r>
              <a:rPr kumimoji="1" lang="zh-CN" altLang="en-US" sz="2400" dirty="0">
                <a:latin typeface="Times New Roman" pitchFamily="18" charset="0"/>
              </a:rPr>
              <a:t>磁线二色谱</a:t>
            </a:r>
            <a:r>
              <a:rPr kumimoji="1" lang="en-US" altLang="zh-CN" sz="2400" dirty="0">
                <a:latin typeface="Times New Roman" pitchFamily="18" charset="0"/>
              </a:rPr>
              <a:t>(MLD)</a:t>
            </a:r>
            <a:r>
              <a:rPr kumimoji="1" lang="zh-CN" altLang="en-US" sz="2400" dirty="0">
                <a:latin typeface="Times New Roman" pitchFamily="18" charset="0"/>
              </a:rPr>
              <a:t>：</a:t>
            </a:r>
            <a:r>
              <a:rPr kumimoji="1" lang="en-US" altLang="zh-CN" sz="2400" dirty="0">
                <a:latin typeface="Times New Roman" pitchFamily="18" charset="0"/>
              </a:rPr>
              <a:t>Magnetic Linear </a:t>
            </a:r>
            <a:r>
              <a:rPr kumimoji="1" lang="en-US" altLang="zh-CN" sz="2400" dirty="0" err="1">
                <a:latin typeface="Times New Roman" pitchFamily="18" charset="0"/>
              </a:rPr>
              <a:t>Dichroism</a:t>
            </a:r>
            <a:r>
              <a:rPr kumimoji="1" lang="en-US" altLang="zh-CN" sz="2400" dirty="0">
                <a:latin typeface="Times New Roman" pitchFamily="18" charset="0"/>
              </a:rPr>
              <a:t> </a:t>
            </a:r>
            <a:r>
              <a:rPr kumimoji="1" lang="zh-CN" altLang="en-US" sz="2400" dirty="0">
                <a:latin typeface="Times New Roman" pitchFamily="18" charset="0"/>
              </a:rPr>
              <a:t>～</a:t>
            </a:r>
            <a:r>
              <a:rPr kumimoji="1" lang="en-US" altLang="zh-CN" sz="2400" i="1" dirty="0" smtClean="0">
                <a:latin typeface="Times New Roman" pitchFamily="18" charset="0"/>
              </a:rPr>
              <a:t>M</a:t>
            </a:r>
            <a:endParaRPr kumimoji="1" lang="en-US" altLang="zh-CN" sz="2400" dirty="0">
              <a:latin typeface="Times New Roman" pitchFamily="18" charset="0"/>
            </a:endParaRPr>
          </a:p>
        </p:txBody>
      </p:sp>
      <p:sp>
        <p:nvSpPr>
          <p:cNvPr id="312328" name="Text Box 8"/>
          <p:cNvSpPr txBox="1">
            <a:spLocks noChangeArrowheads="1"/>
          </p:cNvSpPr>
          <p:nvPr/>
        </p:nvSpPr>
        <p:spPr bwMode="auto">
          <a:xfrm>
            <a:off x="838200" y="3657600"/>
            <a:ext cx="506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 dirty="0">
                <a:solidFill>
                  <a:srgbClr val="0000FF"/>
                </a:solidFill>
                <a:latin typeface="Times New Roman" pitchFamily="18" charset="0"/>
              </a:rPr>
              <a:t>磁二色谱：自旋极化相关的光吸收谱</a:t>
            </a:r>
          </a:p>
        </p:txBody>
      </p:sp>
      <p:sp>
        <p:nvSpPr>
          <p:cNvPr id="312329" name="AutoShape 9"/>
          <p:cNvSpPr>
            <a:spLocks noChangeArrowheads="1"/>
          </p:cNvSpPr>
          <p:nvPr/>
        </p:nvSpPr>
        <p:spPr bwMode="auto">
          <a:xfrm>
            <a:off x="762000" y="5638800"/>
            <a:ext cx="8077200" cy="914400"/>
          </a:xfrm>
          <a:prstGeom prst="wedgeEllipseCallout">
            <a:avLst>
              <a:gd name="adj1" fmla="val -31838"/>
              <a:gd name="adj2" fmla="val -94444"/>
            </a:avLst>
          </a:prstGeom>
          <a:solidFill>
            <a:srgbClr val="ECF3F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zh-CN" altLang="en-US" sz="2400">
                <a:latin typeface="Times New Roman" pitchFamily="18" charset="0"/>
              </a:rPr>
              <a:t>目前可以进行</a:t>
            </a:r>
            <a:r>
              <a:rPr kumimoji="1" lang="zh-CN" altLang="en-US" sz="2400">
                <a:solidFill>
                  <a:srgbClr val="FF0000"/>
                </a:solidFill>
                <a:latin typeface="Times New Roman" pitchFamily="18" charset="0"/>
              </a:rPr>
              <a:t>反铁磁磁畴</a:t>
            </a:r>
            <a:r>
              <a:rPr kumimoji="1" lang="zh-CN" altLang="en-US" sz="2400">
                <a:latin typeface="Times New Roman" pitchFamily="18" charset="0"/>
              </a:rPr>
              <a:t>观测的唯一手段？</a:t>
            </a:r>
          </a:p>
        </p:txBody>
      </p:sp>
      <p:sp>
        <p:nvSpPr>
          <p:cNvPr id="312330" name="Text Box 10"/>
          <p:cNvSpPr txBox="1">
            <a:spLocks noChangeArrowheads="1"/>
          </p:cNvSpPr>
          <p:nvPr/>
        </p:nvSpPr>
        <p:spPr bwMode="auto">
          <a:xfrm>
            <a:off x="0" y="423863"/>
            <a:ext cx="63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</a:t>
            </a:r>
          </a:p>
        </p:txBody>
      </p:sp>
      <p:sp>
        <p:nvSpPr>
          <p:cNvPr id="312331" name="Text Box 11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、磁性参数测量概况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5" grpId="0" animBg="1" autoUpdateAnimBg="0"/>
      <p:bldP spid="312326" grpId="0" autoUpdateAnimBg="0"/>
      <p:bldP spid="312327" grpId="0" animBg="1" autoUpdateAnimBg="0"/>
      <p:bldP spid="312328" grpId="0" autoUpdateAnimBg="0"/>
      <p:bldP spid="312329" grpId="0" animBg="1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33375"/>
            <a:ext cx="6781800" cy="838200"/>
          </a:xfrm>
          <a:gradFill rotWithShape="0">
            <a:gsLst>
              <a:gs pos="0">
                <a:srgbClr val="FFFFFF"/>
              </a:gs>
              <a:gs pos="100000">
                <a:srgbClr val="EEE8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3.9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磁性相变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55713"/>
            <a:ext cx="7772400" cy="646331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lang="zh-CN" altLang="en-US" sz="3600">
                <a:solidFill>
                  <a:srgbClr val="0000FF"/>
                </a:solidFill>
                <a:ea typeface="华文新魏" pitchFamily="2" charset="-122"/>
              </a:rPr>
              <a:t>热激活、压力、外磁场引起的相变</a:t>
            </a:r>
            <a:endParaRPr lang="zh-CN" altLang="en-US" sz="3600">
              <a:solidFill>
                <a:srgbClr val="0000FF"/>
              </a:solidFill>
              <a:ea typeface="华文行楷" pitchFamily="2" charset="-122"/>
            </a:endParaRP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38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762000" y="1941513"/>
            <a:ext cx="8048998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2400">
                <a:latin typeface="Times New Roman" pitchFamily="18" charset="0"/>
              </a:rPr>
              <a:t>1</a:t>
            </a:r>
            <a:r>
              <a:rPr kumimoji="1" lang="zh-CN" altLang="en-US" sz="2400">
                <a:latin typeface="Times New Roman" pitchFamily="18" charset="0"/>
              </a:rPr>
              <a:t>、宏观磁性测量：磁化率－温度、磁场、压力关系；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2400">
                <a:latin typeface="Times New Roman" pitchFamily="18" charset="0"/>
              </a:rPr>
              <a:t>2</a:t>
            </a:r>
            <a:r>
              <a:rPr kumimoji="1" lang="zh-CN" altLang="en-US" sz="2400">
                <a:latin typeface="Times New Roman" pitchFamily="18" charset="0"/>
              </a:rPr>
              <a:t>、磁共振效应：</a:t>
            </a:r>
            <a:r>
              <a:rPr kumimoji="1" lang="en-US" altLang="zh-CN" sz="2400">
                <a:latin typeface="Times New Roman" pitchFamily="18" charset="0"/>
              </a:rPr>
              <a:t>ESR</a:t>
            </a:r>
            <a:r>
              <a:rPr kumimoji="1" lang="zh-CN" altLang="en-US" sz="2400">
                <a:latin typeface="Times New Roman" pitchFamily="18" charset="0"/>
              </a:rPr>
              <a:t>，</a:t>
            </a:r>
            <a:r>
              <a:rPr kumimoji="1" lang="en-US" altLang="zh-CN" sz="2400">
                <a:latin typeface="Times New Roman" pitchFamily="18" charset="0"/>
              </a:rPr>
              <a:t>FMR</a:t>
            </a:r>
            <a:r>
              <a:rPr kumimoji="1" lang="zh-CN" altLang="en-US" sz="2400">
                <a:latin typeface="Times New Roman" pitchFamily="18" charset="0"/>
              </a:rPr>
              <a:t>，</a:t>
            </a:r>
            <a:r>
              <a:rPr kumimoji="1" lang="en-US" altLang="zh-CN" sz="2400">
                <a:latin typeface="Times New Roman" pitchFamily="18" charset="0"/>
              </a:rPr>
              <a:t>NMR</a:t>
            </a:r>
            <a:r>
              <a:rPr kumimoji="1" lang="zh-CN" altLang="en-US" sz="2400">
                <a:latin typeface="Times New Roman" pitchFamily="18" charset="0"/>
              </a:rPr>
              <a:t>，</a:t>
            </a:r>
            <a:r>
              <a:rPr kumimoji="1" lang="en-US" altLang="zh-CN" sz="2400">
                <a:latin typeface="Times New Roman" pitchFamily="18" charset="0"/>
              </a:rPr>
              <a:t>Mössbauer</a:t>
            </a:r>
            <a:r>
              <a:rPr kumimoji="1" lang="zh-CN" altLang="en-US" sz="2400">
                <a:latin typeface="Times New Roman" pitchFamily="18" charset="0"/>
              </a:rPr>
              <a:t>效应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2400">
                <a:latin typeface="Times New Roman" pitchFamily="18" charset="0"/>
              </a:rPr>
              <a:t>3</a:t>
            </a:r>
            <a:r>
              <a:rPr kumimoji="1" lang="zh-CN" altLang="en-US" sz="2400">
                <a:latin typeface="Times New Roman" pitchFamily="18" charset="0"/>
              </a:rPr>
              <a:t>、磁光效应：磁光</a:t>
            </a:r>
            <a:r>
              <a:rPr kumimoji="1" lang="en-US" altLang="zh-CN" sz="2400">
                <a:latin typeface="Times New Roman" pitchFamily="18" charset="0"/>
              </a:rPr>
              <a:t>Faraday</a:t>
            </a:r>
            <a:r>
              <a:rPr kumimoji="1" lang="zh-CN" altLang="en-US" sz="2400">
                <a:latin typeface="Times New Roman" pitchFamily="18" charset="0"/>
              </a:rPr>
              <a:t>效应、磁光</a:t>
            </a:r>
            <a:r>
              <a:rPr kumimoji="1" lang="en-US" altLang="zh-CN" sz="2400">
                <a:latin typeface="Times New Roman" pitchFamily="18" charset="0"/>
              </a:rPr>
              <a:t>Kerr</a:t>
            </a:r>
            <a:r>
              <a:rPr kumimoji="1" lang="zh-CN" altLang="en-US" sz="2400">
                <a:latin typeface="Times New Roman" pitchFamily="18" charset="0"/>
              </a:rPr>
              <a:t>效应、磁二色谱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2400">
                <a:latin typeface="Times New Roman" pitchFamily="18" charset="0"/>
              </a:rPr>
              <a:t>4</a:t>
            </a:r>
            <a:r>
              <a:rPr kumimoji="1" lang="zh-CN" altLang="en-US" sz="2400">
                <a:latin typeface="Times New Roman" pitchFamily="18" charset="0"/>
              </a:rPr>
              <a:t>、磁性散射：中子衍射</a:t>
            </a:r>
          </a:p>
        </p:txBody>
      </p:sp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533400" y="4191000"/>
            <a:ext cx="4867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kumimoji="1" lang="en-US" altLang="zh-CN" sz="360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zh-CN" altLang="en-US" sz="360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自旋波激发</a:t>
            </a:r>
            <a:r>
              <a:rPr kumimoji="1" lang="zh-CN" altLang="en-US" sz="360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－磁振子</a:t>
            </a:r>
            <a:endParaRPr kumimoji="1" lang="zh-CN" altLang="en-US" sz="3600">
              <a:solidFill>
                <a:srgbClr val="FF0000"/>
              </a:solidFill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762000" y="4848225"/>
            <a:ext cx="58785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2400">
                <a:latin typeface="Times New Roman" pitchFamily="18" charset="0"/>
              </a:rPr>
              <a:t>1</a:t>
            </a:r>
            <a:r>
              <a:rPr kumimoji="1" lang="zh-CN" altLang="en-US" sz="2400">
                <a:latin typeface="Times New Roman" pitchFamily="18" charset="0"/>
              </a:rPr>
              <a:t>、铁磁共振：非一致进动的自旋波模式；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2400">
                <a:latin typeface="Times New Roman" pitchFamily="18" charset="0"/>
              </a:rPr>
              <a:t>2</a:t>
            </a:r>
            <a:r>
              <a:rPr kumimoji="1" lang="zh-CN" altLang="en-US" sz="2400">
                <a:latin typeface="Times New Roman" pitchFamily="18" charset="0"/>
              </a:rPr>
              <a:t>、</a:t>
            </a:r>
            <a:r>
              <a:rPr kumimoji="1" lang="en-US" altLang="zh-CN" sz="2400">
                <a:latin typeface="Times New Roman" pitchFamily="18" charset="0"/>
              </a:rPr>
              <a:t>Brillouin</a:t>
            </a:r>
            <a:r>
              <a:rPr kumimoji="1" lang="zh-CN" altLang="en-US" sz="2400">
                <a:latin typeface="Times New Roman" pitchFamily="18" charset="0"/>
              </a:rPr>
              <a:t>光散射：自旋波、声波声子；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2400">
                <a:latin typeface="Times New Roman" pitchFamily="18" charset="0"/>
              </a:rPr>
              <a:t>3</a:t>
            </a:r>
            <a:r>
              <a:rPr kumimoji="1" lang="zh-CN" altLang="en-US" sz="2400">
                <a:latin typeface="Times New Roman" pitchFamily="18" charset="0"/>
              </a:rPr>
              <a:t>、磁性散射：中子衍射</a:t>
            </a:r>
          </a:p>
        </p:txBody>
      </p:sp>
      <p:sp>
        <p:nvSpPr>
          <p:cNvPr id="313352" name="Text Box 8"/>
          <p:cNvSpPr txBox="1">
            <a:spLocks noChangeArrowheads="1"/>
          </p:cNvSpPr>
          <p:nvPr/>
        </p:nvSpPr>
        <p:spPr bwMode="auto">
          <a:xfrm>
            <a:off x="0" y="423863"/>
            <a:ext cx="63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</a:t>
            </a:r>
          </a:p>
        </p:txBody>
      </p:sp>
      <p:sp>
        <p:nvSpPr>
          <p:cNvPr id="313353" name="Text Box 9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、磁性参数测量概况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3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3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3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3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3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3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3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 autoUpdateAnimBg="0"/>
      <p:bldP spid="313349" grpId="0" build="p" autoUpdateAnimBg="0" advAuto="1000"/>
      <p:bldP spid="313350" grpId="0" autoUpdateAnimBg="0"/>
      <p:bldP spid="313351" grpId="0" build="p" autoUpdateAnimBg="0" advAuto="100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33375"/>
            <a:ext cx="6781800" cy="838200"/>
          </a:xfrm>
          <a:gradFill rotWithShape="0">
            <a:gsLst>
              <a:gs pos="0">
                <a:srgbClr val="FFFFFF"/>
              </a:gs>
              <a:gs pos="100000">
                <a:srgbClr val="EEE8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3.10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小尺度系统的磁性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30313"/>
            <a:ext cx="4867038" cy="646331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lang="zh-CN" altLang="en-US" sz="3600">
                <a:solidFill>
                  <a:srgbClr val="0000FF"/>
                </a:solidFill>
                <a:ea typeface="华文新魏" pitchFamily="2" charset="-122"/>
              </a:rPr>
              <a:t>目前状态</a:t>
            </a:r>
            <a:r>
              <a:rPr lang="zh-CN" altLang="en-US" sz="3600">
                <a:solidFill>
                  <a:srgbClr val="FF0000"/>
                </a:solidFill>
                <a:ea typeface="华文新魏" pitchFamily="2" charset="-122"/>
              </a:rPr>
              <a:t>－正在探索</a:t>
            </a:r>
            <a:endParaRPr lang="zh-CN" altLang="en-US" sz="3600">
              <a:solidFill>
                <a:srgbClr val="FF0000"/>
              </a:solidFill>
              <a:ea typeface="华文行楷" pitchFamily="2" charset="-122"/>
            </a:endParaRP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39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>
            <a:off x="1111250" y="2016125"/>
            <a:ext cx="7473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800">
                <a:latin typeface="Times New Roman" pitchFamily="18" charset="0"/>
              </a:rPr>
              <a:t>1</a:t>
            </a:r>
            <a:r>
              <a:rPr kumimoji="1" lang="zh-CN" altLang="en-US" sz="2800">
                <a:latin typeface="Times New Roman" pitchFamily="18" charset="0"/>
              </a:rPr>
              <a:t>、可进行宏观（总体）磁性测量：统计平均。</a:t>
            </a:r>
          </a:p>
        </p:txBody>
      </p:sp>
      <p:sp>
        <p:nvSpPr>
          <p:cNvPr id="314374" name="Text Box 6"/>
          <p:cNvSpPr txBox="1">
            <a:spLocks noChangeArrowheads="1"/>
          </p:cNvSpPr>
          <p:nvPr/>
        </p:nvSpPr>
        <p:spPr bwMode="auto">
          <a:xfrm>
            <a:off x="1111250" y="2757488"/>
            <a:ext cx="4984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800">
                <a:latin typeface="Times New Roman" pitchFamily="18" charset="0"/>
              </a:rPr>
              <a:t>2</a:t>
            </a:r>
            <a:r>
              <a:rPr kumimoji="1" lang="zh-CN" altLang="en-US" sz="2800">
                <a:latin typeface="Times New Roman" pitchFamily="18" charset="0"/>
              </a:rPr>
              <a:t>、小尺度系统的特点与要求：</a:t>
            </a:r>
          </a:p>
        </p:txBody>
      </p:sp>
      <p:sp>
        <p:nvSpPr>
          <p:cNvPr id="314375" name="Text Box 7"/>
          <p:cNvSpPr txBox="1">
            <a:spLocks noChangeArrowheads="1"/>
          </p:cNvSpPr>
          <p:nvPr/>
        </p:nvSpPr>
        <p:spPr bwMode="auto">
          <a:xfrm>
            <a:off x="1143000" y="3429000"/>
            <a:ext cx="7356475" cy="1489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spcBef>
                <a:spcPct val="40000"/>
              </a:spcBef>
              <a:buFontTx/>
              <a:buChar char="？"/>
            </a:pPr>
            <a:r>
              <a:rPr kumimoji="1" lang="zh-CN" altLang="en-US" sz="2400">
                <a:latin typeface="Times New Roman" pitchFamily="18" charset="0"/>
                <a:ea typeface="隶书" pitchFamily="49" charset="-122"/>
              </a:rPr>
              <a:t>具有空间分辨能力，可以研究小尺度本身的磁性；</a:t>
            </a:r>
          </a:p>
          <a:p>
            <a:pPr marL="457200" indent="-457200">
              <a:spcBef>
                <a:spcPct val="40000"/>
              </a:spcBef>
              <a:buFontTx/>
              <a:buChar char="？"/>
            </a:pPr>
            <a:r>
              <a:rPr kumimoji="1" lang="zh-CN" altLang="en-US" sz="2400">
                <a:latin typeface="Times New Roman" pitchFamily="18" charset="0"/>
                <a:ea typeface="隶书" pitchFamily="49" charset="-122"/>
              </a:rPr>
              <a:t>必须具有很高的磁性信号灵敏度；</a:t>
            </a:r>
          </a:p>
          <a:p>
            <a:pPr marL="457200" indent="-457200">
              <a:spcBef>
                <a:spcPct val="40000"/>
              </a:spcBef>
              <a:buFontTx/>
              <a:buChar char="？"/>
            </a:pPr>
            <a:r>
              <a:rPr kumimoji="1" lang="zh-CN" altLang="en-US" sz="2400">
                <a:latin typeface="Times New Roman" pitchFamily="18" charset="0"/>
                <a:ea typeface="隶书" pitchFamily="49" charset="-122"/>
              </a:rPr>
              <a:t>最好具有时间分辨能力，可以研究动态过程；</a:t>
            </a:r>
          </a:p>
        </p:txBody>
      </p:sp>
      <p:sp>
        <p:nvSpPr>
          <p:cNvPr id="314376" name="Text Box 8"/>
          <p:cNvSpPr txBox="1">
            <a:spLocks noChangeArrowheads="1"/>
          </p:cNvSpPr>
          <p:nvPr/>
        </p:nvSpPr>
        <p:spPr bwMode="auto">
          <a:xfrm>
            <a:off x="771525" y="5257800"/>
            <a:ext cx="760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>
                <a:latin typeface="Times New Roman" pitchFamily="18" charset="0"/>
              </a:rPr>
              <a:t>较高的空间分辨率、磁矩敏感的磁性测量技术：</a:t>
            </a:r>
            <a:r>
              <a:rPr kumimoji="1" lang="en-US" altLang="zh-CN" sz="2400">
                <a:latin typeface="Times New Roman" pitchFamily="18" charset="0"/>
              </a:rPr>
              <a:t>(</a:t>
            </a:r>
            <a:r>
              <a:rPr kumimoji="1" lang="zh-CN" altLang="en-US" sz="2400">
                <a:latin typeface="Times New Roman" pitchFamily="18" charset="0"/>
              </a:rPr>
              <a:t>候选）</a:t>
            </a:r>
          </a:p>
        </p:txBody>
      </p:sp>
      <p:sp>
        <p:nvSpPr>
          <p:cNvPr id="314377" name="Text Box 9"/>
          <p:cNvSpPr txBox="1">
            <a:spLocks noChangeArrowheads="1"/>
          </p:cNvSpPr>
          <p:nvPr/>
        </p:nvSpPr>
        <p:spPr bwMode="auto">
          <a:xfrm>
            <a:off x="446088" y="5867400"/>
            <a:ext cx="8250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</a:rPr>
              <a:t>SH</a:t>
            </a:r>
            <a:r>
              <a:rPr kumimoji="1" lang="zh-CN" altLang="en-US" sz="2400">
                <a:latin typeface="Times New Roman" pitchFamily="18" charset="0"/>
              </a:rPr>
              <a:t>－</a:t>
            </a:r>
            <a:r>
              <a:rPr kumimoji="1" lang="en-US" altLang="zh-CN" sz="2400">
                <a:latin typeface="Times New Roman" pitchFamily="18" charset="0"/>
              </a:rPr>
              <a:t>MOKE</a:t>
            </a:r>
            <a:r>
              <a:rPr kumimoji="1" lang="zh-CN" altLang="en-US" sz="2400">
                <a:latin typeface="Times New Roman" pitchFamily="18" charset="0"/>
              </a:rPr>
              <a:t>、</a:t>
            </a:r>
            <a:r>
              <a:rPr kumimoji="1" lang="en-US" altLang="zh-CN" sz="2400">
                <a:latin typeface="Times New Roman" pitchFamily="18" charset="0"/>
              </a:rPr>
              <a:t>XMCD/XMLD</a:t>
            </a:r>
            <a:r>
              <a:rPr kumimoji="1" lang="zh-CN" altLang="en-US" sz="2400">
                <a:latin typeface="Times New Roman" pitchFamily="18" charset="0"/>
              </a:rPr>
              <a:t>（</a:t>
            </a:r>
            <a:r>
              <a:rPr kumimoji="1" lang="en-US" altLang="zh-CN" sz="2400">
                <a:latin typeface="Times New Roman" pitchFamily="18" charset="0"/>
              </a:rPr>
              <a:t>PEEM</a:t>
            </a:r>
            <a:r>
              <a:rPr kumimoji="1" lang="zh-CN" altLang="en-US" sz="2400">
                <a:latin typeface="Times New Roman" pitchFamily="18" charset="0"/>
              </a:rPr>
              <a:t>）、电子全息、</a:t>
            </a:r>
            <a:r>
              <a:rPr kumimoji="1" lang="en-US" altLang="zh-CN" sz="2400">
                <a:latin typeface="Times New Roman" pitchFamily="18" charset="0"/>
              </a:rPr>
              <a:t>SEMPA</a:t>
            </a:r>
          </a:p>
        </p:txBody>
      </p:sp>
      <p:sp>
        <p:nvSpPr>
          <p:cNvPr id="314378" name="Text Box 10"/>
          <p:cNvSpPr txBox="1">
            <a:spLocks noChangeArrowheads="1"/>
          </p:cNvSpPr>
          <p:nvPr/>
        </p:nvSpPr>
        <p:spPr bwMode="auto">
          <a:xfrm>
            <a:off x="0" y="423863"/>
            <a:ext cx="63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</a:t>
            </a:r>
          </a:p>
        </p:txBody>
      </p:sp>
      <p:sp>
        <p:nvSpPr>
          <p:cNvPr id="314379" name="Text Box 11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、磁性参数测量概况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3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3" grpId="0" autoUpdateAnimBg="0"/>
      <p:bldP spid="314374" grpId="0" autoUpdateAnimBg="0"/>
      <p:bldP spid="314375" grpId="0" build="p" animBg="1" autoUpdateAnimBg="0" advAuto="2000"/>
      <p:bldP spid="314376" grpId="0" autoUpdateAnimBg="0"/>
      <p:bldP spid="314377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33375"/>
            <a:ext cx="6781800" cy="838200"/>
          </a:xfrm>
          <a:gradFill rotWithShape="0">
            <a:gsLst>
              <a:gs pos="0">
                <a:srgbClr val="FFFFFF"/>
              </a:gs>
              <a:gs pos="100000">
                <a:srgbClr val="EEE8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3.11 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磁矩矢量的测量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16038"/>
            <a:ext cx="3906838" cy="641350"/>
          </a:xfr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zh-CN" sz="360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lang="zh-CN" altLang="en-US" sz="3600">
                <a:solidFill>
                  <a:srgbClr val="0000FF"/>
                </a:solidFill>
                <a:ea typeface="华文新魏" pitchFamily="2" charset="-122"/>
              </a:rPr>
              <a:t>目前状态</a:t>
            </a:r>
            <a:r>
              <a:rPr lang="zh-CN" altLang="en-US" sz="3600">
                <a:solidFill>
                  <a:srgbClr val="FF0000"/>
                </a:solidFill>
                <a:ea typeface="华文新魏" pitchFamily="2" charset="-122"/>
              </a:rPr>
              <a:t>－初步</a:t>
            </a:r>
            <a:endParaRPr lang="zh-CN" altLang="en-US" sz="3600">
              <a:solidFill>
                <a:srgbClr val="FF0000"/>
              </a:solidFill>
              <a:ea typeface="华文行楷" pitchFamily="2" charset="-122"/>
            </a:endParaRP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8350250" y="0"/>
            <a:ext cx="79375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 sz="2400">
                <a:latin typeface="Times New Roman" pitchFamily="18" charset="0"/>
              </a:rPr>
              <a:t>借</a:t>
            </a:r>
            <a:r>
              <a:rPr kumimoji="1" lang="en-US" altLang="zh-CN" sz="2400">
                <a:latin typeface="Times New Roman" pitchFamily="18" charset="0"/>
              </a:rPr>
              <a:t>40</a:t>
            </a:r>
            <a:endParaRPr kumimoji="1" lang="en-US" altLang="zh-CN" sz="2400"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316421" name="Text Box 5"/>
          <p:cNvSpPr txBox="1">
            <a:spLocks noChangeArrowheads="1"/>
          </p:cNvSpPr>
          <p:nvPr/>
        </p:nvSpPr>
        <p:spPr bwMode="auto">
          <a:xfrm>
            <a:off x="1692275" y="2378075"/>
            <a:ext cx="3397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zh-CN" sz="28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1" lang="zh-CN" altLang="en-US" sz="2800">
                <a:solidFill>
                  <a:srgbClr val="0000FF"/>
                </a:solidFill>
                <a:latin typeface="Times New Roman" pitchFamily="18" charset="0"/>
              </a:rPr>
              <a:t>中子散射：微观。</a:t>
            </a:r>
          </a:p>
        </p:txBody>
      </p:sp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1116013" y="3341688"/>
            <a:ext cx="6067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zh-CN" sz="2800">
                <a:latin typeface="Times New Roman" pitchFamily="18" charset="0"/>
              </a:rPr>
              <a:t> </a:t>
            </a:r>
            <a:r>
              <a:rPr kumimoji="1" lang="zh-CN" altLang="en-US" sz="2800">
                <a:latin typeface="Times New Roman" pitchFamily="18" charset="0"/>
              </a:rPr>
              <a:t>宏观体系的磁矩矢量：磁学室 陆 俊</a:t>
            </a:r>
          </a:p>
        </p:txBody>
      </p:sp>
      <p:sp>
        <p:nvSpPr>
          <p:cNvPr id="316423" name="Oval 7"/>
          <p:cNvSpPr>
            <a:spLocks noChangeArrowheads="1"/>
          </p:cNvSpPr>
          <p:nvPr/>
        </p:nvSpPr>
        <p:spPr bwMode="auto">
          <a:xfrm>
            <a:off x="107950" y="620713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r>
              <a:rPr lang="en-US" altLang="zh-CN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11</a:t>
            </a:r>
          </a:p>
        </p:txBody>
      </p:sp>
      <p:sp>
        <p:nvSpPr>
          <p:cNvPr id="316424" name="Text Box 8"/>
          <p:cNvSpPr txBox="1">
            <a:spLocks noChangeArrowheads="1"/>
          </p:cNvSpPr>
          <p:nvPr/>
        </p:nvSpPr>
        <p:spPr bwMode="auto">
          <a:xfrm>
            <a:off x="7740650" y="6165850"/>
            <a:ext cx="109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>
                <a:latin typeface="Times New Roman" pitchFamily="18" charset="0"/>
              </a:rPr>
              <a:t>本节终</a:t>
            </a:r>
          </a:p>
        </p:txBody>
      </p:sp>
      <p:sp>
        <p:nvSpPr>
          <p:cNvPr id="316425" name="Text Box 9"/>
          <p:cNvSpPr txBox="1">
            <a:spLocks noChangeArrowheads="1"/>
          </p:cNvSpPr>
          <p:nvPr/>
        </p:nvSpPr>
        <p:spPr bwMode="auto">
          <a:xfrm>
            <a:off x="0" y="14288"/>
            <a:ext cx="2620963" cy="406400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2</a:t>
            </a:r>
            <a:r>
              <a:rPr lang="zh-CN" altLang="en-US" sz="2000">
                <a:solidFill>
                  <a:srgbClr val="FFFFFF"/>
                </a:solidFill>
              </a:rPr>
              <a:t>、磁性参数测量概况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1" grpId="0" autoUpdateAnimBg="0"/>
      <p:bldP spid="316422" grpId="0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默认设计模板">
  <a:themeElements>
    <a:clrScheme name="6_默认设计模板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6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8">
        <a:dk1>
          <a:srgbClr val="000000"/>
        </a:dk1>
        <a:lt1>
          <a:srgbClr val="F0F1DB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6F7E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4_默认设计模板">
  <a:themeElements>
    <a:clrScheme name="14_默认设计模板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4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8">
        <a:dk1>
          <a:srgbClr val="000000"/>
        </a:dk1>
        <a:lt1>
          <a:srgbClr val="F0F1DB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6F7E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000000"/>
          </a:solidFill>
          <a:headEnd type="none" w="med" len="lg"/>
          <a:tailEnd type="non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默认设计模板">
  <a:themeElements>
    <a:clrScheme name="1_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默认设计模板">
  <a:themeElements>
    <a:clrScheme name="3_默认设计模板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3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0000"/>
        </a:dk1>
        <a:lt1>
          <a:srgbClr val="F0F1DB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6F7E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默认设计模板">
  <a:themeElements>
    <a:clrScheme name="4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4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Office 主题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默认设计模板">
  <a:themeElements>
    <a:clrScheme name="5_默认设计模板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5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8">
        <a:dk1>
          <a:srgbClr val="000000"/>
        </a:dk1>
        <a:lt1>
          <a:srgbClr val="F0F1DB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6F7E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默认设计模板">
  <a:themeElements>
    <a:clrScheme name="2_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Office 主题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24311</TotalTime>
  <Words>5946</Words>
  <Application>Microsoft Office PowerPoint</Application>
  <PresentationFormat>全屏显示(4:3)</PresentationFormat>
  <Paragraphs>1096</Paragraphs>
  <Slides>93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12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93</vt:i4>
      </vt:variant>
    </vt:vector>
  </HeadingPairs>
  <TitlesOfParts>
    <vt:vector size="132" baseType="lpstr">
      <vt:lpstr>Arial</vt:lpstr>
      <vt:lpstr>宋体</vt:lpstr>
      <vt:lpstr>Times New Roman</vt:lpstr>
      <vt:lpstr>黑体</vt:lpstr>
      <vt:lpstr>隶书</vt:lpstr>
      <vt:lpstr>Lucida Console</vt:lpstr>
      <vt:lpstr>Monotype Corsiva</vt:lpstr>
      <vt:lpstr>Arial Black</vt:lpstr>
      <vt:lpstr>Microsoft Sans Serif</vt:lpstr>
      <vt:lpstr>Comic Sans MS</vt:lpstr>
      <vt:lpstr>Bookman Old Style</vt:lpstr>
      <vt:lpstr>Haettenschweiler</vt:lpstr>
      <vt:lpstr>华文楷体</vt:lpstr>
      <vt:lpstr>Wingdings 2</vt:lpstr>
      <vt:lpstr>华文行楷</vt:lpstr>
      <vt:lpstr>楷体</vt:lpstr>
      <vt:lpstr>华文新魏</vt:lpstr>
      <vt:lpstr>华文隶书</vt:lpstr>
      <vt:lpstr>Wingdings</vt:lpstr>
      <vt:lpstr>Symbol</vt:lpstr>
      <vt:lpstr>Webdings</vt:lpstr>
      <vt:lpstr>Wingdings 3</vt:lpstr>
      <vt:lpstr>默认设计模板</vt:lpstr>
      <vt:lpstr>1_默认设计模板</vt:lpstr>
      <vt:lpstr>3_默认设计模板</vt:lpstr>
      <vt:lpstr>4_默认设计模板</vt:lpstr>
      <vt:lpstr>Office 主题</vt:lpstr>
      <vt:lpstr>1_Office 主题</vt:lpstr>
      <vt:lpstr>5_默认设计模板</vt:lpstr>
      <vt:lpstr>2_默认设计模板</vt:lpstr>
      <vt:lpstr>2_Office 主题</vt:lpstr>
      <vt:lpstr>6_默认设计模板</vt:lpstr>
      <vt:lpstr>14_默认设计模板</vt:lpstr>
      <vt:lpstr>7_默认设计模板</vt:lpstr>
      <vt:lpstr>Microsoft 公式 3.0</vt:lpstr>
      <vt:lpstr>Microsoft Photo Editor 3.0 照片</vt:lpstr>
      <vt:lpstr>MathType 5.0 Equation</vt:lpstr>
      <vt:lpstr>Adobe Acrobat Document</vt:lpstr>
      <vt:lpstr>MathType 6.0 Equation</vt:lpstr>
      <vt:lpstr>致歉信</vt:lpstr>
      <vt:lpstr>中国科学院物理研究所  通用实验技术公共课程</vt:lpstr>
      <vt:lpstr>声   明</vt:lpstr>
      <vt:lpstr>陈寅恪先生的“四不讲”</vt:lpstr>
      <vt:lpstr>熙 熙 攘 攘</vt:lpstr>
      <vt:lpstr>我讲课的目的</vt:lpstr>
      <vt:lpstr>博士学位选修课（2010年～2014年） 反馈意见与建议（44个）</vt:lpstr>
      <vt:lpstr>关于课件的使用</vt:lpstr>
      <vt:lpstr>幻灯片 9</vt:lpstr>
      <vt:lpstr>磁  性  测  量  概  论 </vt:lpstr>
      <vt:lpstr>幻灯片 11</vt:lpstr>
      <vt:lpstr>幻灯片 12</vt:lpstr>
      <vt:lpstr>我的建议</vt:lpstr>
      <vt:lpstr>磁性是什么</vt:lpstr>
      <vt:lpstr>课程拟讲授的内容</vt:lpstr>
      <vt:lpstr>课后作业</vt:lpstr>
      <vt:lpstr>磁  性  测  量  概  论</vt:lpstr>
      <vt:lpstr>从三个层面看磁性测量</vt:lpstr>
      <vt:lpstr>1、在计量学中的位置</vt:lpstr>
      <vt:lpstr>计量学123  Metrology</vt:lpstr>
      <vt:lpstr>计量学</vt:lpstr>
      <vt:lpstr>计量学分类</vt:lpstr>
      <vt:lpstr>计量学分类</vt:lpstr>
      <vt:lpstr>计量学分类</vt:lpstr>
      <vt:lpstr>1.1 根据所测的量分类</vt:lpstr>
      <vt:lpstr>1.1 根据所测的量分类</vt:lpstr>
      <vt:lpstr>1.2 根据量值的获得方式分类</vt:lpstr>
      <vt:lpstr>1.2 根据量值的获得方式分类</vt:lpstr>
      <vt:lpstr>1.3 电磁学计量体系</vt:lpstr>
      <vt:lpstr>1.3.1 国家电磁学计量基准体系</vt:lpstr>
      <vt:lpstr>1.3.2 电磁学计量术语</vt:lpstr>
      <vt:lpstr>1.3.2 电磁学计量术语</vt:lpstr>
      <vt:lpstr>1.3.2 电磁学计量术语</vt:lpstr>
      <vt:lpstr>1.3.2 电磁学计量术语</vt:lpstr>
      <vt:lpstr>关于JJG、JJF</vt:lpstr>
      <vt:lpstr>2、磁性测量的总体概况</vt:lpstr>
      <vt:lpstr>2.1 磁性测量的目的</vt:lpstr>
      <vt:lpstr>2.1.1 有没有磁性</vt:lpstr>
      <vt:lpstr>2.1.1 有没有磁性</vt:lpstr>
      <vt:lpstr>磁    性</vt:lpstr>
      <vt:lpstr>磁    性</vt:lpstr>
      <vt:lpstr>2.1.1 有没有磁性</vt:lpstr>
      <vt:lpstr>2.1.2 磁性的强弱</vt:lpstr>
      <vt:lpstr>2.1.2 磁性的强弱</vt:lpstr>
      <vt:lpstr>2.1.2 磁性的强弱</vt:lpstr>
      <vt:lpstr>2.1.2 磁性的强弱</vt:lpstr>
      <vt:lpstr>2.1.3 专业的磁性测量</vt:lpstr>
      <vt:lpstr>2.1.4 应用相关的磁学性质</vt:lpstr>
      <vt:lpstr>2.1.5 与安全相关的问题</vt:lpstr>
      <vt:lpstr>2.2 磁性测量的依据</vt:lpstr>
      <vt:lpstr>2.2 磁性测量的依据</vt:lpstr>
      <vt:lpstr>2.2 磁性测量的依据</vt:lpstr>
      <vt:lpstr>2.2 磁性测量的依据</vt:lpstr>
      <vt:lpstr>2.2 磁性测量的依据</vt:lpstr>
      <vt:lpstr>2.2 磁性测量的依据</vt:lpstr>
      <vt:lpstr>2.2 磁性测量的依据</vt:lpstr>
      <vt:lpstr>2.2 磁性测量的依据</vt:lpstr>
      <vt:lpstr>2.2 磁性测量的依据</vt:lpstr>
      <vt:lpstr>2.2 磁性测量的依据</vt:lpstr>
      <vt:lpstr>2.2 磁性测量的依据</vt:lpstr>
      <vt:lpstr>2.3 磁性测量的仪器设备</vt:lpstr>
      <vt:lpstr>2.3 磁性测量的仪器设备</vt:lpstr>
      <vt:lpstr>2.3 磁性测量的仪器设备</vt:lpstr>
      <vt:lpstr>2.3 磁性测量的仪器设备</vt:lpstr>
      <vt:lpstr>2.3 磁性测量的仪器设备</vt:lpstr>
      <vt:lpstr>2.3 磁性测量的仪器设备</vt:lpstr>
      <vt:lpstr>2.3 磁性测量的仪器设备</vt:lpstr>
      <vt:lpstr>幻灯片 68</vt:lpstr>
      <vt:lpstr>幻灯片 69</vt:lpstr>
      <vt:lpstr>3、磁性参数、现象的测量能力</vt:lpstr>
      <vt:lpstr>幻灯片 71</vt:lpstr>
      <vt:lpstr>再谈磁性测量的现状</vt:lpstr>
      <vt:lpstr>什么是 “磁性”</vt:lpstr>
      <vt:lpstr>3.1 基本情况</vt:lpstr>
      <vt:lpstr>3.2 自旋与轨道磁矩</vt:lpstr>
      <vt:lpstr>3.2 自旋与轨道磁矩</vt:lpstr>
      <vt:lpstr>3.2 自旋与轨道磁矩</vt:lpstr>
      <vt:lpstr>3.3 磁结构与相互作用</vt:lpstr>
      <vt:lpstr>3.3 磁结构与相互作用</vt:lpstr>
      <vt:lpstr>3.3 磁结构与相互作用</vt:lpstr>
      <vt:lpstr>3.4 各种磁场</vt:lpstr>
      <vt:lpstr>3.4 各种磁场</vt:lpstr>
      <vt:lpstr>3.4 各种磁场</vt:lpstr>
      <vt:lpstr>3.5 宏观磁性能</vt:lpstr>
      <vt:lpstr>3.6 自旋极化率</vt:lpstr>
      <vt:lpstr>3.7 动态磁化过程</vt:lpstr>
      <vt:lpstr>3.8 磁成像技术</vt:lpstr>
      <vt:lpstr>3.8 磁成像技术</vt:lpstr>
      <vt:lpstr>3.8 磁成像技术</vt:lpstr>
      <vt:lpstr>3.8 磁成像技术</vt:lpstr>
      <vt:lpstr>3.9 磁性相变</vt:lpstr>
      <vt:lpstr>3.10 小尺度系统的磁性</vt:lpstr>
      <vt:lpstr>3.11 磁矩矢量的测量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中国科学院物理研究所  通用实验技术公共课程</dc:title>
  <dc:creator>ZHAO</dc:creator>
  <cp:lastModifiedBy>M03</cp:lastModifiedBy>
  <cp:revision>246</cp:revision>
  <dcterms:created xsi:type="dcterms:W3CDTF">2013-12-03T01:45:05Z</dcterms:created>
  <dcterms:modified xsi:type="dcterms:W3CDTF">2016-04-11T03:55:55Z</dcterms:modified>
</cp:coreProperties>
</file>